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5" r:id="rId9"/>
    <p:sldId id="267" r:id="rId10"/>
    <p:sldId id="268" r:id="rId11"/>
    <p:sldId id="270" r:id="rId12"/>
    <p:sldId id="262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99CCFF"/>
    <a:srgbClr val="FFFF66"/>
    <a:srgbClr val="FFFF99"/>
    <a:srgbClr val="FFFF00"/>
    <a:srgbClr val="FF0000"/>
    <a:srgbClr val="996633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80" d="100"/>
          <a:sy n="80" d="100"/>
        </p:scale>
        <p:origin x="-118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143236074270557E-2"/>
          <c:y val="9.0909090909090912E-2"/>
          <c:w val="0.87798408488063662"/>
          <c:h val="0.82644628099173556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rgbClr val="9999FF"/>
            </a:solidFill>
            <a:ln w="21708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366FF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val>
            <c:numRef>
              <c:f>Sheet1!$C$1:$C$3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44124928"/>
        <c:axId val="174546240"/>
      </c:barChart>
      <c:catAx>
        <c:axId val="144124928"/>
        <c:scaling>
          <c:orientation val="minMax"/>
        </c:scaling>
        <c:delete val="1"/>
        <c:axPos val="b"/>
        <c:majorTickMark val="out"/>
        <c:minorTickMark val="none"/>
        <c:tickLblPos val="nextTo"/>
        <c:crossAx val="174546240"/>
        <c:crosses val="autoZero"/>
        <c:auto val="1"/>
        <c:lblAlgn val="ctr"/>
        <c:lblOffset val="100"/>
        <c:noMultiLvlLbl val="0"/>
      </c:catAx>
      <c:valAx>
        <c:axId val="174546240"/>
        <c:scaling>
          <c:orientation val="minMax"/>
        </c:scaling>
        <c:delete val="0"/>
        <c:axPos val="l"/>
        <c:majorGridlines>
          <c:spPr>
            <a:ln w="542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542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8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4124928"/>
        <c:crosses val="autoZero"/>
        <c:crossBetween val="between"/>
      </c:valAx>
      <c:spPr>
        <a:solidFill>
          <a:srgbClr val="C0C0C0"/>
        </a:solidFill>
        <a:ln w="21708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58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143236074270557E-2"/>
          <c:y val="9.0909090909090912E-2"/>
          <c:w val="0.87798408488063662"/>
          <c:h val="0.82644628099173556"/>
        </c:manualLayout>
      </c:layout>
      <c:barChart>
        <c:barDir val="col"/>
        <c:grouping val="clustered"/>
        <c:varyColors val="1"/>
        <c:ser>
          <c:idx val="0"/>
          <c:order val="0"/>
          <c:spPr>
            <a:solidFill>
              <a:srgbClr val="9999FF"/>
            </a:solidFill>
            <a:ln w="21708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366FF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 w="21708">
                <a:solidFill>
                  <a:srgbClr val="000000"/>
                </a:solidFill>
                <a:prstDash val="solid"/>
              </a:ln>
            </c:spPr>
          </c:dPt>
          <c:val>
            <c:numRef>
              <c:f>Sheet1!$C$1:$C$3</c:f>
              <c:numCache>
                <c:formatCode>General</c:formatCode>
                <c:ptCount val="3"/>
                <c:pt idx="0">
                  <c:v>8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76498432"/>
        <c:axId val="149327232"/>
      </c:barChart>
      <c:catAx>
        <c:axId val="76498432"/>
        <c:scaling>
          <c:orientation val="minMax"/>
        </c:scaling>
        <c:delete val="1"/>
        <c:axPos val="b"/>
        <c:majorTickMark val="out"/>
        <c:minorTickMark val="none"/>
        <c:tickLblPos val="nextTo"/>
        <c:crossAx val="149327232"/>
        <c:crosses val="autoZero"/>
        <c:auto val="1"/>
        <c:lblAlgn val="ctr"/>
        <c:lblOffset val="100"/>
        <c:noMultiLvlLbl val="0"/>
      </c:catAx>
      <c:valAx>
        <c:axId val="149327232"/>
        <c:scaling>
          <c:orientation val="minMax"/>
        </c:scaling>
        <c:delete val="0"/>
        <c:axPos val="l"/>
        <c:majorGridlines>
          <c:spPr>
            <a:ln w="542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542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81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6498432"/>
        <c:crosses val="autoZero"/>
        <c:crossBetween val="between"/>
      </c:valAx>
      <c:spPr>
        <a:solidFill>
          <a:srgbClr val="C0C0C0"/>
        </a:solidFill>
        <a:ln w="21708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58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26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2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71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03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8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99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85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589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38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3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44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 userDrawn="1"/>
        </p:nvSpPr>
        <p:spPr bwMode="auto">
          <a:xfrm>
            <a:off x="714375" y="5334000"/>
            <a:ext cx="2627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en-US" smtClean="0"/>
          </a:p>
        </p:txBody>
      </p:sp>
      <p:sp>
        <p:nvSpPr>
          <p:cNvPr id="102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222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Char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06400" y="1449388"/>
            <a:ext cx="8461375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altLang="en-US" sz="2000" dirty="0" smtClean="0">
                <a:latin typeface="+mn-lt"/>
              </a:rPr>
              <a:t>On each of the following slides there will be a frequency diagram.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GB" altLang="en-US" sz="2000" dirty="0" smtClean="0">
              <a:latin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altLang="en-US" sz="2000" dirty="0" smtClean="0">
                <a:latin typeface="+mn-lt"/>
              </a:rPr>
              <a:t>For each one, you must move your pie chart so that it shows the information on the frequency diagram as accurately as possible.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331913" y="368300"/>
          <a:ext cx="6119812" cy="398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Chart" r:id="rId3" imgW="3686251" imgH="2400300" progId="Excel.Chart.8">
                  <p:embed/>
                </p:oleObj>
              </mc:Choice>
              <mc:Fallback>
                <p:oleObj name="Chart" r:id="rId3" imgW="3686251" imgH="24003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8300"/>
                        <a:ext cx="6119812" cy="398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04813" y="4352925"/>
            <a:ext cx="8461375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fraction</a:t>
            </a:r>
            <a:r>
              <a:rPr lang="en-GB" altLang="en-US" sz="2000" dirty="0" smtClean="0">
                <a:latin typeface="+mn-lt"/>
              </a:rPr>
              <a:t> of the whole circle is each sector in your pie chart?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angle</a:t>
            </a:r>
            <a:r>
              <a:rPr lang="en-GB" altLang="en-US" sz="2000" dirty="0" smtClean="0">
                <a:latin typeface="+mn-lt"/>
              </a:rPr>
              <a:t> is each sector in your pie chart. 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is the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ratio</a:t>
            </a:r>
            <a:r>
              <a:rPr lang="en-GB" altLang="en-US" sz="2000" dirty="0" smtClean="0">
                <a:latin typeface="+mn-lt"/>
              </a:rPr>
              <a:t> of red to blue?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How many people were asked in this survey?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How is the number of people asked shown on your pie chart?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331913" y="368300"/>
          <a:ext cx="6300787" cy="410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Chart" r:id="rId3" imgW="3686251" imgH="2400300" progId="Excel.Chart.8">
                  <p:embed/>
                </p:oleObj>
              </mc:Choice>
              <mc:Fallback>
                <p:oleObj name="Chart" r:id="rId3" imgW="3686251" imgH="24003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8300"/>
                        <a:ext cx="6300787" cy="410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0825" y="4506913"/>
            <a:ext cx="900112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fraction</a:t>
            </a:r>
            <a:r>
              <a:rPr lang="en-GB" altLang="en-US" sz="2000" dirty="0" smtClean="0">
                <a:latin typeface="+mn-lt"/>
              </a:rPr>
              <a:t> of the circle will the blue sector be in your pie chart?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angle</a:t>
            </a:r>
            <a:r>
              <a:rPr lang="en-GB" altLang="en-US" sz="2000" dirty="0" smtClean="0">
                <a:latin typeface="+mn-lt"/>
              </a:rPr>
              <a:t> will that be?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is the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ratio</a:t>
            </a:r>
            <a:r>
              <a:rPr lang="en-GB" altLang="en-US" sz="2000" dirty="0" smtClean="0">
                <a:latin typeface="+mn-lt"/>
              </a:rPr>
              <a:t> of blue to red?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382713" y="600075"/>
          <a:ext cx="6199187" cy="400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31800" y="4652963"/>
            <a:ext cx="82804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is the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ratio</a:t>
            </a:r>
            <a:r>
              <a:rPr lang="en-GB" altLang="en-US" sz="2000" dirty="0" smtClean="0">
                <a:latin typeface="+mn-lt"/>
              </a:rPr>
              <a:t> of red to blue to yellow?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is the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fraction</a:t>
            </a:r>
            <a:r>
              <a:rPr lang="en-GB" altLang="en-US" sz="2000" dirty="0" smtClean="0">
                <a:latin typeface="+mn-lt"/>
              </a:rPr>
              <a:t> is the blue sector in your pie chart?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angle</a:t>
            </a:r>
            <a:r>
              <a:rPr lang="en-GB" altLang="en-US" sz="2000" dirty="0" smtClean="0">
                <a:latin typeface="+mn-lt"/>
              </a:rPr>
              <a:t> would this be?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331913" y="368300"/>
          <a:ext cx="6300787" cy="410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hart" r:id="rId3" imgW="3686251" imgH="2400300" progId="Excel.Chart.8">
                  <p:embed/>
                </p:oleObj>
              </mc:Choice>
              <mc:Fallback>
                <p:oleObj name="Chart" r:id="rId3" imgW="3686251" imgH="24003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68300"/>
                        <a:ext cx="6300787" cy="410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331913" y="4470400"/>
            <a:ext cx="6840537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fraction</a:t>
            </a:r>
            <a:r>
              <a:rPr lang="en-GB" altLang="en-US" sz="2000" dirty="0" smtClean="0">
                <a:latin typeface="+mn-lt"/>
              </a:rPr>
              <a:t> of your pie chart is yellow?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percentage</a:t>
            </a:r>
            <a:r>
              <a:rPr lang="en-GB" altLang="en-US" sz="2000" dirty="0" smtClean="0">
                <a:latin typeface="+mn-lt"/>
              </a:rPr>
              <a:t> is this?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angle</a:t>
            </a:r>
            <a:r>
              <a:rPr lang="en-GB" altLang="en-US" sz="2000" dirty="0" smtClean="0">
                <a:latin typeface="+mn-lt"/>
              </a:rPr>
              <a:t> is your yellow sector?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fraction</a:t>
            </a:r>
            <a:r>
              <a:rPr lang="en-GB" altLang="en-US" sz="2000" dirty="0" smtClean="0">
                <a:latin typeface="+mn-lt"/>
              </a:rPr>
              <a:t> is your red sector?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611188" y="728663"/>
          <a:ext cx="7373937" cy="37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Chart" r:id="rId3" imgW="4667402" imgH="2400300" progId="Excel.Chart.8">
                  <p:embed/>
                </p:oleObj>
              </mc:Choice>
              <mc:Fallback>
                <p:oleObj name="Chart" r:id="rId3" imgW="4667402" imgH="24003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728663"/>
                        <a:ext cx="7373937" cy="379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44588" y="4521200"/>
            <a:ext cx="6840537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Roughly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percentage</a:t>
            </a:r>
            <a:r>
              <a:rPr lang="en-GB" altLang="en-US" sz="2000" dirty="0" smtClean="0">
                <a:latin typeface="+mn-lt"/>
              </a:rPr>
              <a:t> of the sample chose blue?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If 60 people were surveyed, how many chose yellow?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What </a:t>
            </a:r>
            <a:r>
              <a:rPr lang="en-GB" altLang="en-US" sz="2000" dirty="0" smtClean="0">
                <a:solidFill>
                  <a:srgbClr val="FF0000"/>
                </a:solidFill>
                <a:latin typeface="+mn-lt"/>
              </a:rPr>
              <a:t>angle</a:t>
            </a:r>
            <a:r>
              <a:rPr lang="en-GB" altLang="en-US" sz="2000" dirty="0" smtClean="0">
                <a:latin typeface="+mn-lt"/>
              </a:rPr>
              <a:t> represents red on your pie chart?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How did you work it out?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1524000" y="1104900"/>
          <a:ext cx="6096000" cy="2322513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FF"/>
                          </a:solidFill>
                          <a:effectLst/>
                          <a:latin typeface="+mn-lt"/>
                        </a:rPr>
                        <a:t>Blue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Yellow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1524000" y="4264025"/>
            <a:ext cx="6096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 What fraction of your pie chart is blue?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 What fraction of your pie chart is red?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GB" altLang="en-US" sz="2000" dirty="0" smtClean="0">
                <a:latin typeface="+mn-lt"/>
              </a:rPr>
              <a:t>    What fraction of your pie chart is yellow?</a:t>
            </a: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971550" y="377825"/>
            <a:ext cx="7380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000"/>
              <a:t>How do I find the angles when the fractions are more difficult?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11609" y="4025333"/>
                <a:ext cx="5580713" cy="2376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What is the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multiplicand</a:t>
                </a:r>
                <a:r>
                  <a:rPr lang="en-GB" sz="2000" dirty="0" smtClean="0"/>
                  <a:t>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What is the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multiplier</a:t>
                </a:r>
                <a:r>
                  <a:rPr lang="en-GB" sz="2000" dirty="0" smtClean="0"/>
                  <a:t>?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So the calculation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360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36</m:t>
                        </m:r>
                      </m:den>
                    </m:f>
                  </m:oMath>
                </a14:m>
                <a:endParaRPr lang="en-GB" sz="2000" dirty="0" smtClean="0"/>
              </a:p>
              <a:p>
                <a:endParaRPr lang="en-GB" sz="2000" dirty="0" smtClean="0"/>
              </a:p>
              <a:p>
                <a:r>
                  <a:rPr lang="en-GB" sz="2000" dirty="0" smtClean="0"/>
                  <a:t>The angle is 200°</a:t>
                </a:r>
                <a:endParaRPr lang="en-GB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609" y="4025333"/>
                <a:ext cx="5580713" cy="2376163"/>
              </a:xfrm>
              <a:prstGeom prst="rect">
                <a:avLst/>
              </a:prstGeom>
              <a:blipFill rotWithShape="1">
                <a:blip r:embed="rId2"/>
                <a:stretch>
                  <a:fillRect l="-1202" t="-1026"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1524000" y="1104900"/>
          <a:ext cx="6096000" cy="2665925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Fraction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7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FF"/>
                          </a:solidFill>
                          <a:effectLst/>
                          <a:latin typeface="+mn-lt"/>
                        </a:rPr>
                        <a:t>Blue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3"/>
                      <a:stretch>
                        <a:fillRect l="-200300" t="-82609" b="-198261"/>
                      </a:stretch>
                    </a:blipFill>
                  </a:tcPr>
                </a:tc>
              </a:tr>
              <a:tr h="6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3"/>
                      <a:stretch>
                        <a:fillRect l="-200300" t="-184211" b="-100000"/>
                      </a:stretch>
                    </a:blipFill>
                  </a:tcPr>
                </a:tc>
              </a:tr>
              <a:tr h="694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Yellow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3"/>
                      <a:stretch>
                        <a:fillRect l="-200300" t="-284211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792163" y="377825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/>
              <a:t>What angle of the pie chart will represent red?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056063" y="5299075"/>
            <a:ext cx="265112" cy="333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42577" y="5167957"/>
            <a:ext cx="354584" cy="276999"/>
          </a:xfrm>
          <a:prstGeom prst="rect">
            <a:avLst/>
          </a:prstGeom>
          <a:blipFill rotWithShape="1">
            <a:blip r:embed="rId4"/>
            <a:stretch>
              <a:fillRect t="-2222" b="-15556"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648200" y="5492750"/>
            <a:ext cx="246063" cy="295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52023" y="5602626"/>
            <a:ext cx="312906" cy="27699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0" name="Cloud Callout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448" y="4882081"/>
            <a:ext cx="1080120" cy="1080120"/>
          </a:xfrm>
          <a:prstGeom prst="cloudCallout">
            <a:avLst>
              <a:gd name="adj1" fmla="val -63161"/>
              <a:gd name="adj2" fmla="val 119769"/>
            </a:avLst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94863" y="4050866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/>
              <a:t>360</a:t>
            </a:r>
          </a:p>
        </p:txBody>
      </p:sp>
      <p:sp>
        <p:nvSpPr>
          <p:cNvPr id="12" name="TextBox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81873" y="4633356"/>
            <a:ext cx="1800230" cy="634789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en-GB">
                <a:noFill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1524000" y="1104900"/>
          <a:ext cx="6096000" cy="2665925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Fraction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7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FF"/>
                          </a:solidFill>
                          <a:effectLst/>
                          <a:latin typeface="+mn-lt"/>
                        </a:rPr>
                        <a:t>Blue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82609" b="-198261"/>
                      </a:stretch>
                    </a:blipFill>
                  </a:tcPr>
                </a:tc>
              </a:tr>
              <a:tr h="6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184211" b="-100000"/>
                      </a:stretch>
                    </a:blipFill>
                  </a:tcPr>
                </a:tc>
              </a:tr>
              <a:tr h="694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Yellow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284211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792163" y="377825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/>
              <a:t>What angle of the pie chart will represent </a:t>
            </a:r>
            <a:r>
              <a:rPr lang="en-GB" altLang="en-US" sz="2000" dirty="0" smtClean="0"/>
              <a:t>blue?</a:t>
            </a:r>
            <a:endParaRPr lang="en-GB" altLang="en-US" sz="2000" dirty="0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747588" y="4509138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 smtClean="0"/>
              <a:t>How did you work it out?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670598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1524000" y="1104900"/>
          <a:ext cx="6096000" cy="2665925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Fraction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7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FF"/>
                          </a:solidFill>
                          <a:effectLst/>
                          <a:latin typeface="+mn-lt"/>
                        </a:rPr>
                        <a:t>Blue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82609" b="-198261"/>
                      </a:stretch>
                    </a:blipFill>
                  </a:tcPr>
                </a:tc>
              </a:tr>
              <a:tr h="6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184211" b="-100000"/>
                      </a:stretch>
                    </a:blipFill>
                  </a:tcPr>
                </a:tc>
              </a:tr>
              <a:tr h="694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Yellow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284211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792163" y="377825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/>
              <a:t>What angle of the pie chart will represent </a:t>
            </a:r>
            <a:r>
              <a:rPr lang="en-GB" altLang="en-US" sz="2000" dirty="0" smtClean="0"/>
              <a:t>yellow?</a:t>
            </a:r>
            <a:endParaRPr lang="en-GB" altLang="en-US" sz="2000" dirty="0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747588" y="4509138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 smtClean="0"/>
              <a:t>How did you work it out?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426906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1524000" y="1104900"/>
          <a:ext cx="6096000" cy="2665925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Fraction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47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66FF"/>
                          </a:solidFill>
                          <a:effectLst/>
                          <a:latin typeface="+mn-lt"/>
                        </a:rPr>
                        <a:t>Blue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82609" b="-198261"/>
                      </a:stretch>
                    </a:blipFill>
                  </a:tcPr>
                </a:tc>
              </a:tr>
              <a:tr h="6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184211" b="-100000"/>
                      </a:stretch>
                    </a:blipFill>
                  </a:tcPr>
                </a:tc>
              </a:tr>
              <a:tr h="694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Yellow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n-lt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/>
                      <a:stretch>
                        <a:fillRect l="-200300" t="-284211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792163" y="377825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/>
              <a:t>What angle of the pie chart will represent </a:t>
            </a:r>
            <a:r>
              <a:rPr lang="en-GB" altLang="en-US" sz="2000" dirty="0" smtClean="0"/>
              <a:t>yellow?</a:t>
            </a:r>
            <a:endParaRPr lang="en-GB" altLang="en-US" sz="2000" dirty="0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747588" y="4509138"/>
            <a:ext cx="7380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000" dirty="0" smtClean="0"/>
              <a:t>How can we draw this pie chart?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92940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07209" y="1324293"/>
            <a:ext cx="82296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latin typeface="+mn-lt"/>
              </a:rPr>
              <a:t>Title</a:t>
            </a:r>
            <a:r>
              <a:rPr lang="en-GB" sz="2400" dirty="0" smtClean="0">
                <a:latin typeface="+mn-lt"/>
              </a:rPr>
              <a:t>: </a:t>
            </a:r>
            <a:r>
              <a:rPr lang="en-GB" sz="2400" dirty="0" smtClean="0">
                <a:latin typeface="+mn-lt"/>
              </a:rPr>
              <a:t>Drawing a pie chart from a frequency diagram</a:t>
            </a: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latin typeface="+mn-lt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latin typeface="+mn-lt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latin typeface="+mn-lt"/>
            </a:endParaRPr>
          </a:p>
        </p:txBody>
      </p:sp>
      <p:graphicFrame>
        <p:nvGraphicFramePr>
          <p:cNvPr id="9264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27296"/>
              </p:ext>
            </p:extLst>
          </p:nvPr>
        </p:nvGraphicFramePr>
        <p:xfrm>
          <a:off x="4772258" y="1808792"/>
          <a:ext cx="3760248" cy="2160276"/>
        </p:xfrm>
        <a:graphic>
          <a:graphicData uri="http://schemas.openxmlformats.org/drawingml/2006/table">
            <a:tbl>
              <a:tblPr/>
              <a:tblGrid>
                <a:gridCol w="1880124"/>
                <a:gridCol w="1880124"/>
              </a:tblGrid>
              <a:tr h="5400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Colour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Frequency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00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Red</a:t>
                      </a: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00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99FF"/>
                          </a:solidFill>
                          <a:effectLst/>
                          <a:latin typeface="+mn-lt"/>
                        </a:rPr>
                        <a:t>Blue</a:t>
                      </a: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99FF"/>
                        </a:solidFill>
                        <a:effectLst/>
                        <a:latin typeface="+mn-lt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00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Yellow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63" name="Text Box 47"/>
          <p:cNvSpPr txBox="1">
            <a:spLocks noChangeArrowheads="1"/>
          </p:cNvSpPr>
          <p:nvPr/>
        </p:nvSpPr>
        <p:spPr bwMode="auto">
          <a:xfrm>
            <a:off x="507209" y="4509138"/>
            <a:ext cx="82296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000" dirty="0">
                <a:latin typeface="+mn-lt"/>
              </a:rPr>
              <a:t>   </a:t>
            </a:r>
            <a:r>
              <a:rPr lang="en-GB" altLang="en-US" sz="2000" dirty="0" smtClean="0">
                <a:latin typeface="+mn-lt"/>
              </a:rPr>
              <a:t>Copy the frequency diagram into your book.</a:t>
            </a:r>
            <a:endParaRPr lang="en-GB" altLang="en-US" sz="2000" dirty="0">
              <a:latin typeface="+mn-lt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000" dirty="0">
                <a:latin typeface="+mn-lt"/>
              </a:rPr>
              <a:t> </a:t>
            </a:r>
            <a:r>
              <a:rPr lang="en-GB" altLang="en-US" sz="2000" dirty="0" smtClean="0">
                <a:latin typeface="+mn-lt"/>
              </a:rPr>
              <a:t>  Copy and complete the table.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000" dirty="0">
                <a:latin typeface="+mn-lt"/>
              </a:rPr>
              <a:t> </a:t>
            </a:r>
            <a:r>
              <a:rPr lang="en-GB" altLang="en-US" sz="2000" dirty="0" smtClean="0">
                <a:latin typeface="+mn-lt"/>
              </a:rPr>
              <a:t>  Work out what fraction of the pie chart each colour would cover.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000" dirty="0">
                <a:latin typeface="+mn-lt"/>
              </a:rPr>
              <a:t> </a:t>
            </a:r>
            <a:r>
              <a:rPr lang="en-GB" altLang="en-US" sz="2000" dirty="0" smtClean="0">
                <a:latin typeface="+mn-lt"/>
              </a:rPr>
              <a:t>  Work out the angle for each colour and draw the pie chart.</a:t>
            </a:r>
          </a:p>
        </p:txBody>
      </p:sp>
      <p:pic>
        <p:nvPicPr>
          <p:cNvPr id="4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0905"/>
            <a:ext cx="1447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2901950" y="426168"/>
            <a:ext cx="3362325" cy="6381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+mn-lt"/>
              </a:rPr>
              <a:t>In your books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latin typeface="+mn-lt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4533701"/>
              </p:ext>
            </p:extLst>
          </p:nvPr>
        </p:nvGraphicFramePr>
        <p:xfrm>
          <a:off x="447586" y="1634553"/>
          <a:ext cx="4089402" cy="2640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3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473</Words>
  <Application>Microsoft Office PowerPoint</Application>
  <PresentationFormat>On-screen Show (4:3)</PresentationFormat>
  <Paragraphs>101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1_Default Design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Derby City LEA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Warden</dc:creator>
  <cp:lastModifiedBy>Warden, M</cp:lastModifiedBy>
  <cp:revision>18</cp:revision>
  <dcterms:created xsi:type="dcterms:W3CDTF">2003-10-22T13:25:49Z</dcterms:created>
  <dcterms:modified xsi:type="dcterms:W3CDTF">2017-06-19T12:13:09Z</dcterms:modified>
</cp:coreProperties>
</file>