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299" r:id="rId3"/>
    <p:sldId id="300" r:id="rId4"/>
    <p:sldId id="301" r:id="rId5"/>
    <p:sldId id="302" r:id="rId6"/>
    <p:sldId id="305" r:id="rId7"/>
    <p:sldId id="304" r:id="rId8"/>
    <p:sldId id="306" r:id="rId9"/>
    <p:sldId id="307" r:id="rId10"/>
    <p:sldId id="309" r:id="rId11"/>
    <p:sldId id="311" r:id="rId12"/>
    <p:sldId id="312" r:id="rId13"/>
    <p:sldId id="31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918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02877-2277-428B-A2D2-3EF507B0A57C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EE981-AF8A-4A8D-86F6-7991017E4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ADCDD1-ABB1-4B4C-A02F-22157B8F7C55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F506E-2DCF-4BBA-977D-0A477B088C5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B0334-0D84-4E4C-812E-2B646ECA426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E36E4F-0926-4E6D-A254-3EC1BF0B9509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3B9402-5339-4C24-947F-84F0D5D9F457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5B7799-D1C0-4FD6-A3C9-E203A7D6758B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1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61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1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7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2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96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58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57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9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7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6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 descr="White marble"/>
          <p:cNvSpPr txBox="1">
            <a:spLocks noChangeArrowheads="1"/>
          </p:cNvSpPr>
          <p:nvPr/>
        </p:nvSpPr>
        <p:spPr bwMode="auto">
          <a:xfrm>
            <a:off x="2771775" y="304800"/>
            <a:ext cx="34512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/>
              <a:t>Correlation</a:t>
            </a:r>
            <a:endParaRPr lang="en-GB" sz="3200" dirty="0"/>
          </a:p>
        </p:txBody>
      </p:sp>
      <p:sp>
        <p:nvSpPr>
          <p:cNvPr id="2067" name="Text Box 19" descr="Parchment"/>
          <p:cNvSpPr txBox="1">
            <a:spLocks noChangeArrowheads="1"/>
          </p:cNvSpPr>
          <p:nvPr/>
        </p:nvSpPr>
        <p:spPr bwMode="auto">
          <a:xfrm>
            <a:off x="152400" y="1196752"/>
            <a:ext cx="876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/>
              <a:t>Find these three cards:</a:t>
            </a:r>
            <a:endParaRPr lang="en-GB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12"/>
          <a:stretch/>
        </p:blipFill>
        <p:spPr bwMode="auto">
          <a:xfrm>
            <a:off x="611560" y="1844824"/>
            <a:ext cx="201365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12" y="1863874"/>
            <a:ext cx="200977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44824"/>
            <a:ext cx="199072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 Box 19" descr="Parchment"/>
          <p:cNvSpPr txBox="1">
            <a:spLocks noChangeArrowheads="1"/>
          </p:cNvSpPr>
          <p:nvPr/>
        </p:nvSpPr>
        <p:spPr bwMode="auto">
          <a:xfrm>
            <a:off x="255254" y="3861048"/>
            <a:ext cx="8763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/>
              <a:t>All of the other cards fit into these groups.</a:t>
            </a:r>
          </a:p>
          <a:p>
            <a:pPr>
              <a:spcBef>
                <a:spcPct val="50000"/>
              </a:spcBef>
            </a:pPr>
            <a:r>
              <a:rPr lang="en-GB" sz="2400" dirty="0" smtClean="0"/>
              <a:t>If a graph has no labels, you should write appropriate labels on the axes.</a:t>
            </a:r>
          </a:p>
          <a:p>
            <a:pPr>
              <a:spcBef>
                <a:spcPct val="50000"/>
              </a:spcBef>
            </a:pPr>
            <a:r>
              <a:rPr lang="en-GB" sz="2400" dirty="0" smtClean="0"/>
              <a:t>Fill the blank cards with your own ideas and place in the correct group.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2206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 descr="White marble"/>
          <p:cNvSpPr txBox="1">
            <a:spLocks noChangeArrowheads="1"/>
          </p:cNvSpPr>
          <p:nvPr/>
        </p:nvSpPr>
        <p:spPr bwMode="auto">
          <a:xfrm>
            <a:off x="2771775" y="304800"/>
            <a:ext cx="34512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/>
              <a:t>Writing sentences</a:t>
            </a:r>
            <a:endParaRPr lang="en-GB" sz="3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53755"/>
            <a:ext cx="3528392" cy="344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9" descr="Parchment"/>
          <p:cNvSpPr txBox="1">
            <a:spLocks noChangeArrowheads="1"/>
          </p:cNvSpPr>
          <p:nvPr/>
        </p:nvSpPr>
        <p:spPr bwMode="auto">
          <a:xfrm>
            <a:off x="255254" y="1268760"/>
            <a:ext cx="8763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/>
              <a:t>This graph shows </a:t>
            </a:r>
            <a:r>
              <a:rPr lang="en-GB" sz="2400" dirty="0" smtClean="0">
                <a:solidFill>
                  <a:srgbClr val="FF0000"/>
                </a:solidFill>
              </a:rPr>
              <a:t>positive correlation</a:t>
            </a:r>
            <a:r>
              <a:rPr lang="en-GB" sz="2400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en-GB" sz="2400" dirty="0" smtClean="0"/>
              <a:t>Write a sentence on your whiteboard to describe </a:t>
            </a:r>
            <a:r>
              <a:rPr lang="en-GB" sz="2400" dirty="0" smtClean="0"/>
              <a:t>what </a:t>
            </a:r>
            <a:r>
              <a:rPr lang="en-GB" sz="2400" dirty="0" smtClean="0"/>
              <a:t>the graph is showing.</a:t>
            </a:r>
          </a:p>
        </p:txBody>
      </p:sp>
    </p:spTree>
    <p:extLst>
      <p:ext uri="{BB962C8B-B14F-4D97-AF65-F5344CB8AC3E}">
        <p14:creationId xmlns:p14="http://schemas.microsoft.com/office/powerpoint/2010/main" val="192550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 descr="White marble"/>
          <p:cNvSpPr txBox="1">
            <a:spLocks noChangeArrowheads="1"/>
          </p:cNvSpPr>
          <p:nvPr/>
        </p:nvSpPr>
        <p:spPr bwMode="auto">
          <a:xfrm>
            <a:off x="2771775" y="304800"/>
            <a:ext cx="34512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/>
              <a:t>Writing sentences</a:t>
            </a:r>
            <a:endParaRPr lang="en-GB" sz="3200" dirty="0"/>
          </a:p>
        </p:txBody>
      </p:sp>
      <p:sp>
        <p:nvSpPr>
          <p:cNvPr id="5" name="Text Box 19" descr="Parchment"/>
          <p:cNvSpPr txBox="1">
            <a:spLocks noChangeArrowheads="1"/>
          </p:cNvSpPr>
          <p:nvPr/>
        </p:nvSpPr>
        <p:spPr bwMode="auto">
          <a:xfrm>
            <a:off x="255254" y="1268760"/>
            <a:ext cx="8763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/>
              <a:t>What type of correlation does this graph show?</a:t>
            </a:r>
          </a:p>
          <a:p>
            <a:pPr>
              <a:spcBef>
                <a:spcPct val="50000"/>
              </a:spcBef>
            </a:pPr>
            <a:r>
              <a:rPr lang="en-GB" sz="2400" dirty="0"/>
              <a:t>Write a sentence on your whiteboard to </a:t>
            </a:r>
            <a:r>
              <a:rPr lang="en-GB" sz="2400" dirty="0" smtClean="0"/>
              <a:t>describe </a:t>
            </a:r>
            <a:r>
              <a:rPr lang="en-GB" sz="2400" dirty="0"/>
              <a:t>what the graph is showing.</a:t>
            </a:r>
          </a:p>
          <a:p>
            <a:pPr>
              <a:spcBef>
                <a:spcPct val="50000"/>
              </a:spcBef>
            </a:pPr>
            <a:endParaRPr lang="en-GB" sz="24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4"/>
          <a:stretch/>
        </p:blipFill>
        <p:spPr bwMode="auto">
          <a:xfrm>
            <a:off x="2451434" y="2891650"/>
            <a:ext cx="4091905" cy="381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6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 descr="White marble"/>
          <p:cNvSpPr txBox="1">
            <a:spLocks noChangeArrowheads="1"/>
          </p:cNvSpPr>
          <p:nvPr/>
        </p:nvSpPr>
        <p:spPr bwMode="auto">
          <a:xfrm>
            <a:off x="2771775" y="304800"/>
            <a:ext cx="34512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/>
              <a:t>Writing sentences</a:t>
            </a:r>
            <a:endParaRPr lang="en-GB" sz="3200" dirty="0"/>
          </a:p>
        </p:txBody>
      </p:sp>
      <p:sp>
        <p:nvSpPr>
          <p:cNvPr id="5" name="Text Box 19" descr="Parchment"/>
          <p:cNvSpPr txBox="1">
            <a:spLocks noChangeArrowheads="1"/>
          </p:cNvSpPr>
          <p:nvPr/>
        </p:nvSpPr>
        <p:spPr bwMode="auto">
          <a:xfrm>
            <a:off x="255254" y="1268760"/>
            <a:ext cx="8763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/>
              <a:t>Write a sentence to explain what this scatter graph is showing.</a:t>
            </a:r>
            <a:endParaRPr lang="en-GB" sz="2400" dirty="0"/>
          </a:p>
          <a:p>
            <a:pPr>
              <a:spcBef>
                <a:spcPct val="50000"/>
              </a:spcBef>
            </a:pPr>
            <a:endParaRPr lang="en-GB" sz="24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061" y="1988840"/>
            <a:ext cx="3928652" cy="378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71055" y="1255713"/>
            <a:ext cx="809510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Correlation</a:t>
            </a:r>
            <a:endParaRPr lang="en-GB" sz="32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2000" dirty="0" smtClean="0"/>
              <a:t>For </a:t>
            </a:r>
            <a:r>
              <a:rPr lang="en-GB" sz="2000" dirty="0"/>
              <a:t>each of the graphs </a:t>
            </a:r>
            <a:r>
              <a:rPr lang="en-GB" sz="2000" dirty="0" smtClean="0"/>
              <a:t>below, </a:t>
            </a:r>
            <a:r>
              <a:rPr lang="en-GB" sz="2000" dirty="0"/>
              <a:t>write down the type of correlation and a sentence to explain what the graph shows</a:t>
            </a:r>
            <a:r>
              <a:rPr lang="en-GB" sz="2000" dirty="0" smtClean="0"/>
              <a:t>.</a:t>
            </a:r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 smtClean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 smtClean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 smtClean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5" y="2721627"/>
            <a:ext cx="3024336" cy="30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892" y="2464992"/>
            <a:ext cx="3231679" cy="326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315" y="2523566"/>
            <a:ext cx="3107173" cy="3082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56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 descr="White marble"/>
          <p:cNvSpPr txBox="1">
            <a:spLocks noChangeArrowheads="1"/>
          </p:cNvSpPr>
          <p:nvPr/>
        </p:nvSpPr>
        <p:spPr bwMode="auto">
          <a:xfrm>
            <a:off x="2771775" y="304800"/>
            <a:ext cx="34512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dirty="0" smtClean="0"/>
              <a:t>Worksheet</a:t>
            </a:r>
            <a:endParaRPr lang="en-GB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39" y="551406"/>
            <a:ext cx="84486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40688" y="3501008"/>
            <a:ext cx="8095107" cy="188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000" b="1" dirty="0" smtClean="0"/>
              <a:t>For </a:t>
            </a:r>
            <a:r>
              <a:rPr lang="en-GB" sz="2000" b="1" dirty="0"/>
              <a:t>each of the </a:t>
            </a:r>
            <a:r>
              <a:rPr lang="en-GB" sz="2000" b="1" dirty="0" smtClean="0"/>
              <a:t>sentences on the worksheet: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Discuss what the graphs would look like with your partner.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Copy the sentence.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Draw the appropriate, labelled graph from above.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Write down the type of correlation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Write down a sentence.</a:t>
            </a:r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 smtClean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 smtClean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 smtClean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>
              <a:spcBef>
                <a:spcPct val="50000"/>
              </a:spcBef>
            </a:pPr>
            <a:endParaRPr lang="en-GB" sz="2000" dirty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85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-242888"/>
            <a:ext cx="7772400" cy="1470026"/>
          </a:xfrm>
        </p:spPr>
        <p:txBody>
          <a:bodyPr/>
          <a:lstStyle/>
          <a:p>
            <a:r>
              <a:rPr lang="en-GB" altLang="en-US" b="1" dirty="0">
                <a:latin typeface="+mn-lt"/>
              </a:rPr>
              <a:t>Correlation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303083" y="1214079"/>
            <a:ext cx="87487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sz="2800" dirty="0" smtClean="0">
                <a:solidFill>
                  <a:srgbClr val="FF0000"/>
                </a:solidFill>
              </a:rPr>
              <a:t>Correlation</a:t>
            </a:r>
            <a:endParaRPr lang="en-GB" altLang="en-US" sz="2800" dirty="0">
              <a:solidFill>
                <a:srgbClr val="FF0000"/>
              </a:solidFill>
            </a:endParaRPr>
          </a:p>
          <a:p>
            <a:r>
              <a:rPr lang="en-GB" altLang="en-US" sz="2800" dirty="0" smtClean="0"/>
              <a:t>a </a:t>
            </a:r>
            <a:r>
              <a:rPr lang="en-GB" altLang="en-US" sz="2800" dirty="0"/>
              <a:t>link or relationship between two things that happen.</a:t>
            </a:r>
          </a:p>
        </p:txBody>
      </p:sp>
    </p:spTree>
    <p:extLst>
      <p:ext uri="{BB962C8B-B14F-4D97-AF65-F5344CB8AC3E}">
        <p14:creationId xmlns:p14="http://schemas.microsoft.com/office/powerpoint/2010/main" val="39981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3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r="2760"/>
          <a:stretch/>
        </p:blipFill>
        <p:spPr bwMode="auto">
          <a:xfrm>
            <a:off x="221226" y="730250"/>
            <a:ext cx="8671949" cy="5939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085463" y="2914975"/>
            <a:ext cx="503513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GB" altLang="en-US" sz="2400" dirty="0"/>
              <a:t>The more firemen fighting a fire, the bigger the fire is going to be.</a:t>
            </a:r>
          </a:p>
          <a:p>
            <a:pPr algn="ctr"/>
            <a:endParaRPr lang="en-GB" altLang="en-US" sz="2400" dirty="0"/>
          </a:p>
          <a:p>
            <a:pPr lvl="1" algn="ctr"/>
            <a:r>
              <a:rPr lang="en-GB" altLang="en-US" sz="2400" dirty="0"/>
              <a:t>Therefore, firemen cause fire. 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475656" y="315350"/>
            <a:ext cx="68018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4000" dirty="0"/>
              <a:t>Is this a sensible correlation?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15257" y="5445224"/>
            <a:ext cx="957768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sz="2800" dirty="0" smtClean="0"/>
              <a:t>No</a:t>
            </a:r>
            <a:r>
              <a:rPr lang="en-GB" altLang="en-US" sz="2800" dirty="0"/>
              <a:t>! </a:t>
            </a:r>
            <a:endParaRPr lang="en-GB" altLang="en-US" sz="2800" dirty="0" smtClean="0"/>
          </a:p>
          <a:p>
            <a:r>
              <a:rPr lang="en-GB" altLang="en-US" sz="2800" dirty="0" smtClean="0"/>
              <a:t>It’s </a:t>
            </a:r>
            <a:r>
              <a:rPr lang="en-GB" altLang="en-US" sz="2800" dirty="0"/>
              <a:t>the other way around. Fire “causes” firemen.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5255" y="4543385"/>
            <a:ext cx="3941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Number of firefighters at fire</a:t>
            </a:r>
            <a:endParaRPr lang="en-GB" sz="2000" b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74529"/>
            <a:ext cx="3432521" cy="255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 rot="16200000">
            <a:off x="-213405" y="3153255"/>
            <a:ext cx="1712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Size of fire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36276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 cstate="print">
            <a:lum bright="56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33375"/>
            <a:ext cx="3025775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283968" y="1832044"/>
            <a:ext cx="460920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GB" altLang="en-US" sz="2800" dirty="0"/>
              <a:t>As ice cream sales increase, death by drowning increases sharply.</a:t>
            </a:r>
          </a:p>
          <a:p>
            <a:pPr algn="ctr"/>
            <a:endParaRPr lang="en-GB" altLang="en-US" sz="2800" dirty="0"/>
          </a:p>
          <a:p>
            <a:pPr algn="ctr"/>
            <a:r>
              <a:rPr lang="en-GB" altLang="en-US" sz="2800" dirty="0"/>
              <a:t>Therefore, ice cream</a:t>
            </a:r>
          </a:p>
          <a:p>
            <a:pPr algn="ctr"/>
            <a:r>
              <a:rPr lang="en-GB" altLang="en-US" sz="2800" dirty="0"/>
              <a:t>causes drowning. 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95288" y="4941888"/>
            <a:ext cx="87487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 dirty="0" smtClean="0"/>
              <a:t>No</a:t>
            </a:r>
            <a:r>
              <a:rPr lang="en-GB" altLang="en-US" sz="2800" dirty="0"/>
              <a:t>! </a:t>
            </a:r>
            <a:endParaRPr lang="en-GB" altLang="en-US" sz="2800" dirty="0" smtClean="0"/>
          </a:p>
          <a:p>
            <a:r>
              <a:rPr lang="en-GB" altLang="en-US" sz="2800" dirty="0" smtClean="0"/>
              <a:t>They </a:t>
            </a:r>
            <a:r>
              <a:rPr lang="en-GB" altLang="en-US" sz="2800" dirty="0"/>
              <a:t>are both things that happen more </a:t>
            </a:r>
            <a:r>
              <a:rPr lang="en-GB" altLang="en-US" sz="2800" i="1" dirty="0"/>
              <a:t>in summer</a:t>
            </a:r>
            <a:r>
              <a:rPr lang="en-GB" altLang="en-US" sz="2800" dirty="0"/>
              <a:t>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042988" y="268288"/>
            <a:ext cx="68018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4000" dirty="0"/>
              <a:t>Is this a sensible correlation?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826" y="4197049"/>
            <a:ext cx="3941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Ice cream sales</a:t>
            </a:r>
            <a:endParaRPr lang="en-GB" sz="2000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31" y="1728193"/>
            <a:ext cx="3432521" cy="255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 rot="16200000">
            <a:off x="-1252810" y="2432108"/>
            <a:ext cx="3529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Deaths by drowning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4751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lum bright="62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5" y="82448"/>
            <a:ext cx="8897901" cy="658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995936" y="2161442"/>
            <a:ext cx="470008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GB" altLang="en-US" sz="2400" dirty="0"/>
              <a:t>As the number of pirates has decreased, global warming has increased.</a:t>
            </a:r>
          </a:p>
          <a:p>
            <a:pPr algn="ctr"/>
            <a:endParaRPr lang="en-GB" altLang="en-US" sz="2400" dirty="0"/>
          </a:p>
          <a:p>
            <a:pPr algn="ctr"/>
            <a:r>
              <a:rPr lang="en-GB" altLang="en-US" sz="2400" dirty="0"/>
              <a:t>Therefore, global warming is caused by a lack of pirates. 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55752" y="5223196"/>
            <a:ext cx="87487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 dirty="0" smtClean="0"/>
              <a:t>No</a:t>
            </a:r>
            <a:r>
              <a:rPr lang="en-GB" altLang="en-US" sz="2400" dirty="0"/>
              <a:t>! We don’t need more </a:t>
            </a:r>
            <a:r>
              <a:rPr lang="en-GB" altLang="en-US" sz="2400" dirty="0" smtClean="0"/>
              <a:t>pirates.</a:t>
            </a:r>
          </a:p>
          <a:p>
            <a:endParaRPr lang="en-GB" altLang="en-US" sz="2400" dirty="0" smtClean="0"/>
          </a:p>
          <a:p>
            <a:r>
              <a:rPr lang="en-GB" altLang="en-US" sz="2400" dirty="0" smtClean="0"/>
              <a:t> </a:t>
            </a:r>
            <a:r>
              <a:rPr lang="en-GB" altLang="en-US" sz="2400" dirty="0"/>
              <a:t>These are completely unrelated and are a </a:t>
            </a:r>
            <a:r>
              <a:rPr lang="en-GB" altLang="en-US" sz="2400" dirty="0">
                <a:solidFill>
                  <a:srgbClr val="FF0000"/>
                </a:solidFill>
              </a:rPr>
              <a:t>coincidence.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042988" y="268288"/>
            <a:ext cx="68018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4000" dirty="0"/>
              <a:t>Is this a sensible correlation?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52" y="2348880"/>
            <a:ext cx="3139256" cy="237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7228" y="4685074"/>
            <a:ext cx="3941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Earth’s temperature</a:t>
            </a:r>
            <a:endParaRPr lang="en-GB" sz="2000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1313365" y="2920133"/>
            <a:ext cx="3529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Number of pirates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37546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5" name="Picture 9"/>
          <p:cNvPicPr>
            <a:picLocks noChangeAspect="1" noChangeArrowheads="1"/>
          </p:cNvPicPr>
          <p:nvPr/>
        </p:nvPicPr>
        <p:blipFill rotWithShape="1">
          <a:blip r:embed="rId3">
            <a:lum bright="60000" contrast="-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2" r="10495"/>
          <a:stretch/>
        </p:blipFill>
        <p:spPr bwMode="auto">
          <a:xfrm>
            <a:off x="90536" y="82768"/>
            <a:ext cx="8908247" cy="67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443919" y="1966801"/>
            <a:ext cx="4554864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GB" altLang="en-US" sz="2400" dirty="0"/>
              <a:t>During summer, people get </a:t>
            </a:r>
            <a:r>
              <a:rPr lang="en-GB" altLang="en-US" sz="2400" dirty="0" err="1"/>
              <a:t>hayfever</a:t>
            </a:r>
            <a:r>
              <a:rPr lang="en-GB" altLang="en-US" sz="2400" dirty="0"/>
              <a:t>. There is also lots of pollen in the air.</a:t>
            </a:r>
          </a:p>
          <a:p>
            <a:pPr algn="ctr"/>
            <a:endParaRPr lang="en-GB" altLang="en-US" sz="2400" dirty="0"/>
          </a:p>
          <a:p>
            <a:pPr algn="ctr"/>
            <a:r>
              <a:rPr lang="en-GB" altLang="en-US" sz="2400" dirty="0"/>
              <a:t>Therefore, pollen causes </a:t>
            </a:r>
            <a:r>
              <a:rPr lang="en-GB" altLang="en-US" sz="2400" dirty="0" err="1"/>
              <a:t>hayfever</a:t>
            </a:r>
            <a:r>
              <a:rPr lang="en-GB" altLang="en-US" sz="2400" dirty="0"/>
              <a:t>.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23528" y="5373216"/>
            <a:ext cx="87370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sz="2400" dirty="0" smtClean="0"/>
              <a:t>Yes</a:t>
            </a:r>
            <a:r>
              <a:rPr lang="en-GB" altLang="en-US" sz="2400" dirty="0"/>
              <a:t>, it makes sense </a:t>
            </a:r>
            <a:r>
              <a:rPr lang="en-GB" altLang="en-US" sz="2400" i="1" dirty="0"/>
              <a:t>and</a:t>
            </a:r>
            <a:r>
              <a:rPr lang="en-GB" altLang="en-US" sz="2400" dirty="0"/>
              <a:t> there have been studies to prove it.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042988" y="268288"/>
            <a:ext cx="68018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4000" dirty="0"/>
              <a:t>Is this a sensible correlation?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827" y="4197049"/>
            <a:ext cx="3192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Amount of pollen</a:t>
            </a:r>
            <a:endParaRPr lang="en-GB" sz="2000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31" y="1728193"/>
            <a:ext cx="3432521" cy="255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 rot="16200000">
            <a:off x="-764009" y="2767021"/>
            <a:ext cx="2552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People suffering from hay fever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16364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79512" y="1484784"/>
            <a:ext cx="9145016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sz="2800" dirty="0"/>
              <a:t>Just because </a:t>
            </a:r>
            <a:r>
              <a:rPr lang="en-GB" altLang="en-US" sz="2800" dirty="0" smtClean="0"/>
              <a:t>a graph seems to show correlation, it doesn’t </a:t>
            </a:r>
            <a:r>
              <a:rPr lang="en-GB" altLang="en-US" sz="2800" dirty="0"/>
              <a:t>mean it’s </a:t>
            </a:r>
            <a:r>
              <a:rPr lang="en-GB" altLang="en-US" sz="2800" dirty="0" smtClean="0"/>
              <a:t>true.</a:t>
            </a:r>
            <a:endParaRPr lang="en-GB" altLang="en-US" sz="2800" dirty="0"/>
          </a:p>
          <a:p>
            <a:endParaRPr lang="en-GB" altLang="en-US" sz="2800" dirty="0"/>
          </a:p>
          <a:p>
            <a:r>
              <a:rPr lang="en-GB" altLang="en-US" sz="2800" dirty="0"/>
              <a:t>It doesn’t mean one thing </a:t>
            </a:r>
            <a:r>
              <a:rPr lang="en-GB" altLang="en-US" sz="2800" i="1" dirty="0"/>
              <a:t>causes</a:t>
            </a:r>
            <a:r>
              <a:rPr lang="en-GB" altLang="en-US" sz="2800" dirty="0"/>
              <a:t> the other</a:t>
            </a:r>
            <a:r>
              <a:rPr lang="en-GB" altLang="en-US" sz="2800" dirty="0" smtClean="0"/>
              <a:t>.</a:t>
            </a:r>
          </a:p>
          <a:p>
            <a:endParaRPr lang="en-GB" altLang="en-US" sz="2800" dirty="0" smtClean="0"/>
          </a:p>
          <a:p>
            <a:r>
              <a:rPr lang="en-GB" altLang="en-US" sz="2800" dirty="0" smtClean="0"/>
              <a:t>Sometimes another factor is involved.</a:t>
            </a:r>
          </a:p>
          <a:p>
            <a:r>
              <a:rPr lang="en-GB" altLang="en-US" sz="2800" dirty="0" smtClean="0"/>
              <a:t>Sometimes it’s the other way around.</a:t>
            </a:r>
          </a:p>
          <a:p>
            <a:r>
              <a:rPr lang="en-GB" altLang="en-US" sz="2800" dirty="0" smtClean="0"/>
              <a:t>Sometimes it’s a coincidence.</a:t>
            </a:r>
          </a:p>
          <a:p>
            <a:endParaRPr lang="en-GB" altLang="en-US" sz="2800" dirty="0"/>
          </a:p>
          <a:p>
            <a:r>
              <a:rPr lang="en-GB" altLang="en-US" sz="2800" dirty="0" smtClean="0"/>
              <a:t>Check that your conclusion makes sense.</a:t>
            </a:r>
            <a:endParaRPr lang="en-GB" altLang="en-US" sz="2800" dirty="0"/>
          </a:p>
          <a:p>
            <a:endParaRPr lang="en-GB" altLang="en-US" sz="2800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619671" y="332656"/>
            <a:ext cx="603242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4000" dirty="0" smtClean="0"/>
              <a:t>Correlation and causation</a:t>
            </a:r>
            <a:endParaRPr lang="en-GB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23658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9215</TotalTime>
  <Words>450</Words>
  <Application>Microsoft Office PowerPoint</Application>
  <PresentationFormat>On-screen Show (4:3)</PresentationFormat>
  <Paragraphs>95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Correlation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57</cp:revision>
  <dcterms:created xsi:type="dcterms:W3CDTF">2014-03-18T18:03:30Z</dcterms:created>
  <dcterms:modified xsi:type="dcterms:W3CDTF">2017-06-14T08:47:26Z</dcterms:modified>
</cp:coreProperties>
</file>