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sldIdLst>
    <p:sldId id="257" r:id="rId3"/>
    <p:sldId id="258" r:id="rId4"/>
    <p:sldId id="259" r:id="rId5"/>
    <p:sldId id="266" r:id="rId6"/>
    <p:sldId id="261" r:id="rId7"/>
    <p:sldId id="262" r:id="rId8"/>
    <p:sldId id="265" r:id="rId9"/>
    <p:sldId id="264" r:id="rId10"/>
    <p:sldId id="292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2" d="100"/>
          <a:sy n="72" d="100"/>
        </p:scale>
        <p:origin x="-684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D6A609-8187-4CB5-94D5-DF277E6A631B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06597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AB36EB-0382-43E4-8065-F0BE3325CA4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73527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374A7B-D5CD-4124-A076-6B72649CE2FF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09753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0E1B3B-1198-4D0A-ACA6-E8D8D6AAE5C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35560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D6C6AB-6310-4CFF-8091-02A786CBA96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33927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B414F8-8348-4B19-8534-718A0CEFC94F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23599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4AE141-21D5-4281-9F22-3ED4745BE01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06206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ABED02-69AC-4CF7-811D-519C9DAD1BE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96349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08215A-2683-4D40-93B3-1695D49E367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71865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99CC74-8E89-4B12-AD9A-FD695D0919FB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68481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8543FF-A07B-429E-A3FE-1E5AB634DA4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27849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D6A609-8187-4CB5-94D5-DF277E6A631B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AB36EB-0382-43E4-8065-F0BE3325CA4D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374A7B-D5CD-4124-A076-6B72649CE2FF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0E1B3B-1198-4D0A-ACA6-E8D8D6AAE5C7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D6C6AB-6310-4CFF-8091-02A786CBA96D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B414F8-8348-4B19-8534-718A0CEFC94F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4AE141-21D5-4281-9F22-3ED4745BE01C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ABED02-69AC-4CF7-811D-519C9DAD1BE5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08215A-2683-4D40-93B3-1695D49E3676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99CC74-8E89-4B12-AD9A-FD695D0919FB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8543FF-A07B-429E-A3FE-1E5AB634DA45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400" smtClean="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defRPr sz="1400" smtClean="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400" smtClean="0"/>
            </a:lvl1pPr>
          </a:lstStyle>
          <a:p>
            <a:pPr>
              <a:defRPr/>
            </a:pPr>
            <a:fld id="{07CFB874-0697-4B5B-81B9-7325BB74ABC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57193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07CFB874-0697-4B5B-81B9-7325BB74ABC0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1032" name="Picture 2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4850" y="5988050"/>
            <a:ext cx="628650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tags" Target="../tags/tag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tags" Target="../tags/tag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tags" Target="../tags/tag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tags" Target="../tags/tag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29" name="Text Box 17"/>
          <p:cNvSpPr txBox="1">
            <a:spLocks noChangeArrowheads="1"/>
          </p:cNvSpPr>
          <p:nvPr/>
        </p:nvSpPr>
        <p:spPr bwMode="auto">
          <a:xfrm>
            <a:off x="451925" y="404664"/>
            <a:ext cx="8424936" cy="3108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GB" sz="2800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A Maths teacher is deciding who to give the maths prize to. </a:t>
            </a:r>
          </a:p>
          <a:p>
            <a:pPr>
              <a:spcBef>
                <a:spcPct val="50000"/>
              </a:spcBef>
              <a:defRPr/>
            </a:pPr>
            <a:r>
              <a:rPr lang="en-GB" sz="2800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She has narrowed it down to Florence and Jack, but she can’t decide.</a:t>
            </a:r>
          </a:p>
          <a:p>
            <a:pPr>
              <a:spcBef>
                <a:spcPct val="50000"/>
              </a:spcBef>
              <a:defRPr/>
            </a:pPr>
            <a:r>
              <a:rPr lang="en-US" sz="2800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She decides to compare their last 5 assessment scores.</a:t>
            </a:r>
            <a:endParaRPr lang="en-GB" sz="2800" dirty="0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graphicFrame>
        <p:nvGraphicFramePr>
          <p:cNvPr id="13368" name="Group 5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5230598"/>
              </p:ext>
            </p:extLst>
          </p:nvPr>
        </p:nvGraphicFramePr>
        <p:xfrm>
          <a:off x="1547664" y="3861048"/>
          <a:ext cx="6854824" cy="1081087"/>
        </p:xfrm>
        <a:graphic>
          <a:graphicData uri="http://schemas.openxmlformats.org/drawingml/2006/table">
            <a:tbl>
              <a:tblPr/>
              <a:tblGrid>
                <a:gridCol w="1724417"/>
                <a:gridCol w="910406"/>
                <a:gridCol w="810440"/>
                <a:gridCol w="808656"/>
                <a:gridCol w="910406"/>
                <a:gridCol w="810440"/>
                <a:gridCol w="880059"/>
              </a:tblGrid>
              <a:tr h="54133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Florence</a:t>
                      </a: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+mn-lt"/>
                        </a:rPr>
                        <a:t>15</a:t>
                      </a: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+mn-lt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+mn-lt"/>
                        </a:rPr>
                        <a:t>6</a:t>
                      </a: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+mn-lt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+mn-lt"/>
                        </a:rPr>
                        <a:t>12</a:t>
                      </a: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+mn-lt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+mn-lt"/>
                        </a:rPr>
                        <a:t>17</a:t>
                      </a: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+mn-lt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+mn-lt"/>
                        </a:rPr>
                        <a:t>8</a:t>
                      </a: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+mn-lt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+mn-lt"/>
                        </a:rPr>
                        <a:t>14</a:t>
                      </a: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+mn-lt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97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Jack</a:t>
                      </a: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+mn-lt"/>
                        </a:rPr>
                        <a:t>11</a:t>
                      </a: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+mn-lt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+mn-lt"/>
                        </a:rPr>
                        <a:t>14</a:t>
                      </a: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+mn-lt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+mn-lt"/>
                        </a:rPr>
                        <a:t>13</a:t>
                      </a: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+mn-lt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+mn-lt"/>
                        </a:rPr>
                        <a:t>13</a:t>
                      </a: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+mn-lt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+mn-lt"/>
                        </a:rPr>
                        <a:t>9</a:t>
                      </a: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+mn-lt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+mn-lt"/>
                        </a:rPr>
                        <a:t>12</a:t>
                      </a: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+mn-lt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2426987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21" name="Rectangle 37"/>
          <p:cNvSpPr>
            <a:spLocks noChangeArrowheads="1"/>
          </p:cNvSpPr>
          <p:nvPr/>
        </p:nvSpPr>
        <p:spPr bwMode="auto">
          <a:xfrm>
            <a:off x="179512" y="316155"/>
            <a:ext cx="8856984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GB" sz="28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She decides to find </a:t>
            </a:r>
            <a:r>
              <a:rPr lang="en-GB" sz="2800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the </a:t>
            </a:r>
            <a:r>
              <a:rPr lang="en-GB" sz="2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mean</a:t>
            </a:r>
            <a:r>
              <a:rPr lang="en-GB" sz="2800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en-GB" sz="28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test score for each of them.</a:t>
            </a:r>
          </a:p>
        </p:txBody>
      </p:sp>
      <p:graphicFrame>
        <p:nvGraphicFramePr>
          <p:cNvPr id="16466" name="Group 8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9150942"/>
              </p:ext>
            </p:extLst>
          </p:nvPr>
        </p:nvGraphicFramePr>
        <p:xfrm>
          <a:off x="1692275" y="2078038"/>
          <a:ext cx="5080000" cy="681037"/>
        </p:xfrm>
        <a:graphic>
          <a:graphicData uri="http://schemas.openxmlformats.org/drawingml/2006/table">
            <a:tbl>
              <a:tblPr/>
              <a:tblGrid>
                <a:gridCol w="846138"/>
                <a:gridCol w="847725"/>
                <a:gridCol w="846137"/>
                <a:gridCol w="846138"/>
                <a:gridCol w="847725"/>
                <a:gridCol w="846137"/>
              </a:tblGrid>
              <a:tr h="68103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+mn-lt"/>
                        </a:rPr>
                        <a:t>15</a:t>
                      </a: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+mn-lt"/>
                      </a:endParaRP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+mn-lt"/>
                        </a:rPr>
                        <a:t>6</a:t>
                      </a: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+mn-lt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+mn-lt"/>
                        </a:rPr>
                        <a:t>12</a:t>
                      </a: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+mn-lt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+mn-lt"/>
                        </a:rPr>
                        <a:t>17</a:t>
                      </a: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+mn-lt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+mn-lt"/>
                        </a:rPr>
                        <a:t>8</a:t>
                      </a: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+mn-lt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+mn-lt"/>
                        </a:rPr>
                        <a:t>14</a:t>
                      </a: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+mn-lt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6467" name="Group 8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6510358"/>
              </p:ext>
            </p:extLst>
          </p:nvPr>
        </p:nvGraphicFramePr>
        <p:xfrm>
          <a:off x="1692275" y="4457700"/>
          <a:ext cx="5080000" cy="681038"/>
        </p:xfrm>
        <a:graphic>
          <a:graphicData uri="http://schemas.openxmlformats.org/drawingml/2006/table">
            <a:tbl>
              <a:tblPr/>
              <a:tblGrid>
                <a:gridCol w="846138"/>
                <a:gridCol w="847725"/>
                <a:gridCol w="846137"/>
                <a:gridCol w="846138"/>
                <a:gridCol w="847725"/>
                <a:gridCol w="846137"/>
              </a:tblGrid>
              <a:tr h="6810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+mn-lt"/>
                        </a:rPr>
                        <a:t>11</a:t>
                      </a: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+mn-lt"/>
                      </a:endParaRP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+mn-lt"/>
                        </a:rPr>
                        <a:t>14</a:t>
                      </a: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+mn-lt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+mn-lt"/>
                        </a:rPr>
                        <a:t>13</a:t>
                      </a: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+mn-lt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+mn-lt"/>
                        </a:rPr>
                        <a:t>13</a:t>
                      </a: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+mn-lt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+mn-lt"/>
                        </a:rPr>
                        <a:t>9</a:t>
                      </a: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+mn-lt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+mn-lt"/>
                        </a:rPr>
                        <a:t>12</a:t>
                      </a: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+mn-lt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6484" name="AutoShape 100"/>
          <p:cNvSpPr>
            <a:spLocks noChangeArrowheads="1"/>
          </p:cNvSpPr>
          <p:nvPr/>
        </p:nvSpPr>
        <p:spPr bwMode="auto">
          <a:xfrm rot="1523544">
            <a:off x="6750050" y="1666875"/>
            <a:ext cx="2320925" cy="1530350"/>
          </a:xfrm>
          <a:prstGeom prst="star5">
            <a:avLst/>
          </a:prstGeom>
          <a:solidFill>
            <a:srgbClr val="FF6600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r>
              <a:rPr lang="en-GB" sz="2800" b="1">
                <a:effectLst>
                  <a:outerShdw blurRad="38100" dist="38100" dir="2700000" algn="tl">
                    <a:srgbClr val="FFFFFF"/>
                  </a:outerShdw>
                </a:effectLst>
              </a:rPr>
              <a:t>12</a:t>
            </a:r>
          </a:p>
        </p:txBody>
      </p:sp>
      <p:sp>
        <p:nvSpPr>
          <p:cNvPr id="16485" name="AutoShape 101"/>
          <p:cNvSpPr>
            <a:spLocks noChangeArrowheads="1"/>
          </p:cNvSpPr>
          <p:nvPr/>
        </p:nvSpPr>
        <p:spPr bwMode="auto">
          <a:xfrm rot="1523544">
            <a:off x="6737350" y="3930650"/>
            <a:ext cx="2320925" cy="1530350"/>
          </a:xfrm>
          <a:prstGeom prst="star5">
            <a:avLst/>
          </a:prstGeom>
          <a:solidFill>
            <a:srgbClr val="FF6600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r>
              <a:rPr lang="en-GB" sz="2800" b="1">
                <a:effectLst>
                  <a:outerShdw blurRad="38100" dist="38100" dir="2700000" algn="tl">
                    <a:srgbClr val="FFFFFF"/>
                  </a:outerShdw>
                </a:effectLst>
              </a:rPr>
              <a:t>12</a:t>
            </a:r>
          </a:p>
        </p:txBody>
      </p:sp>
      <p:sp>
        <p:nvSpPr>
          <p:cNvPr id="16491" name="Text Box 107"/>
          <p:cNvSpPr txBox="1">
            <a:spLocks noChangeArrowheads="1"/>
          </p:cNvSpPr>
          <p:nvPr/>
        </p:nvSpPr>
        <p:spPr bwMode="auto">
          <a:xfrm>
            <a:off x="1690688" y="2808288"/>
            <a:ext cx="1693862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GB" sz="2800" dirty="0" smtClean="0"/>
              <a:t>Florence</a:t>
            </a:r>
            <a:endParaRPr lang="en-US" sz="2800" dirty="0"/>
          </a:p>
        </p:txBody>
      </p:sp>
      <p:sp>
        <p:nvSpPr>
          <p:cNvPr id="16492" name="Text Box 108"/>
          <p:cNvSpPr txBox="1">
            <a:spLocks noChangeArrowheads="1"/>
          </p:cNvSpPr>
          <p:nvPr/>
        </p:nvSpPr>
        <p:spPr bwMode="auto">
          <a:xfrm>
            <a:off x="1692275" y="5200650"/>
            <a:ext cx="1693863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GB" sz="2800" dirty="0" smtClean="0"/>
              <a:t>Jack</a:t>
            </a:r>
            <a:endParaRPr lang="en-US" sz="28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60550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64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648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64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164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64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648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164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164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484" grpId="0" animBg="1"/>
      <p:bldP spid="1648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8" name="Text Box 10"/>
          <p:cNvSpPr txBox="1">
            <a:spLocks noChangeArrowheads="1"/>
          </p:cNvSpPr>
          <p:nvPr/>
        </p:nvSpPr>
        <p:spPr bwMode="auto">
          <a:xfrm>
            <a:off x="323528" y="394361"/>
            <a:ext cx="8479159" cy="4278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GB" sz="32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The </a:t>
            </a:r>
            <a:r>
              <a:rPr lang="en-GB" sz="3200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mean suggests </a:t>
            </a:r>
            <a:r>
              <a:rPr lang="en-GB" sz="32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that </a:t>
            </a:r>
            <a:r>
              <a:rPr lang="en-GB" sz="3200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Florence </a:t>
            </a:r>
            <a:r>
              <a:rPr lang="en-GB" sz="32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and </a:t>
            </a:r>
            <a:r>
              <a:rPr lang="en-GB" sz="3200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Jack </a:t>
            </a:r>
            <a:r>
              <a:rPr lang="en-GB" sz="32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have performed at the same level in their </a:t>
            </a:r>
            <a:r>
              <a:rPr lang="en-GB" sz="3200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tests</a:t>
            </a:r>
          </a:p>
          <a:p>
            <a:pPr>
              <a:spcBef>
                <a:spcPct val="50000"/>
              </a:spcBef>
              <a:defRPr/>
            </a:pPr>
            <a:r>
              <a:rPr lang="en-GB" sz="3200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Let’s look again at the data. Who would you suggest should have the award, and why?</a:t>
            </a:r>
          </a:p>
          <a:p>
            <a:pPr>
              <a:spcBef>
                <a:spcPct val="50000"/>
              </a:spcBef>
              <a:defRPr/>
            </a:pPr>
            <a:endParaRPr lang="en-GB" sz="3200" dirty="0">
              <a:solidFill>
                <a:srgbClr val="FF33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Comic Sans MS" pitchFamily="66" charset="0"/>
            </a:endParaRPr>
          </a:p>
          <a:p>
            <a:pPr>
              <a:spcBef>
                <a:spcPct val="50000"/>
              </a:spcBef>
              <a:defRPr/>
            </a:pPr>
            <a:endParaRPr lang="en-GB" sz="3200" dirty="0">
              <a:solidFill>
                <a:srgbClr val="FF33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mic Sans MS" pitchFamily="66" charset="0"/>
            </a:endParaRPr>
          </a:p>
        </p:txBody>
      </p:sp>
      <p:graphicFrame>
        <p:nvGraphicFramePr>
          <p:cNvPr id="12" name="Group 5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9648478"/>
              </p:ext>
            </p:extLst>
          </p:nvPr>
        </p:nvGraphicFramePr>
        <p:xfrm>
          <a:off x="1475656" y="3933056"/>
          <a:ext cx="6854824" cy="1081087"/>
        </p:xfrm>
        <a:graphic>
          <a:graphicData uri="http://schemas.openxmlformats.org/drawingml/2006/table">
            <a:tbl>
              <a:tblPr/>
              <a:tblGrid>
                <a:gridCol w="1724417"/>
                <a:gridCol w="910406"/>
                <a:gridCol w="810440"/>
                <a:gridCol w="808656"/>
                <a:gridCol w="910406"/>
                <a:gridCol w="810440"/>
                <a:gridCol w="880059"/>
              </a:tblGrid>
              <a:tr h="54133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Florence</a:t>
                      </a: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+mn-lt"/>
                        </a:rPr>
                        <a:t>15</a:t>
                      </a: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+mn-lt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+mn-lt"/>
                        </a:rPr>
                        <a:t>6</a:t>
                      </a: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+mn-lt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+mn-lt"/>
                        </a:rPr>
                        <a:t>12</a:t>
                      </a: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+mn-lt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+mn-lt"/>
                        </a:rPr>
                        <a:t>17</a:t>
                      </a: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+mn-lt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+mn-lt"/>
                        </a:rPr>
                        <a:t>8</a:t>
                      </a: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+mn-lt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+mn-lt"/>
                        </a:rPr>
                        <a:t>14</a:t>
                      </a: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+mn-lt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97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Jack</a:t>
                      </a: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+mn-lt"/>
                        </a:rPr>
                        <a:t>11</a:t>
                      </a: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+mn-lt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+mn-lt"/>
                        </a:rPr>
                        <a:t>14</a:t>
                      </a: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+mn-lt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+mn-lt"/>
                        </a:rPr>
                        <a:t>13</a:t>
                      </a: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+mn-lt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+mn-lt"/>
                        </a:rPr>
                        <a:t>13</a:t>
                      </a: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+mn-lt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+mn-lt"/>
                        </a:rPr>
                        <a:t>9</a:t>
                      </a: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+mn-lt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+mn-lt"/>
                        </a:rPr>
                        <a:t>12</a:t>
                      </a: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+mn-lt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877185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3"/>
          <p:cNvSpPr>
            <a:spLocks noGrp="1" noChangeArrowheads="1"/>
          </p:cNvSpPr>
          <p:nvPr>
            <p:ph idx="1"/>
          </p:nvPr>
        </p:nvSpPr>
        <p:spPr>
          <a:xfrm>
            <a:off x="201389" y="1484784"/>
            <a:ext cx="8885237" cy="5667375"/>
          </a:xfrm>
          <a:noFill/>
        </p:spPr>
        <p:txBody>
          <a:bodyPr/>
          <a:lstStyle/>
          <a:p>
            <a:pPr marL="0" indent="0">
              <a:buFontTx/>
              <a:buNone/>
            </a:pPr>
            <a:r>
              <a:rPr lang="en-GB" sz="3400" dirty="0" smtClean="0"/>
              <a:t>The range is not an average. </a:t>
            </a:r>
            <a:endParaRPr lang="en-GB" sz="3400" dirty="0"/>
          </a:p>
          <a:p>
            <a:pPr marL="0" indent="0">
              <a:buFontTx/>
              <a:buNone/>
            </a:pPr>
            <a:endParaRPr lang="en-GB" sz="3400" dirty="0" smtClean="0"/>
          </a:p>
          <a:p>
            <a:pPr marL="0" indent="0">
              <a:buFontTx/>
              <a:buNone/>
            </a:pPr>
            <a:r>
              <a:rPr lang="en-GB" sz="3400" dirty="0" smtClean="0"/>
              <a:t>It tells us how spread out or close together the data is</a:t>
            </a:r>
          </a:p>
          <a:p>
            <a:pPr>
              <a:buFontTx/>
              <a:buNone/>
            </a:pPr>
            <a:endParaRPr lang="en-GB" sz="3400" dirty="0" smtClean="0"/>
          </a:p>
          <a:p>
            <a:pPr>
              <a:buFontTx/>
              <a:buNone/>
            </a:pPr>
            <a:r>
              <a:rPr lang="en-GB" sz="3400" dirty="0" smtClean="0"/>
              <a:t>Large range = bad, spread out, </a:t>
            </a:r>
            <a:r>
              <a:rPr lang="en-GB" sz="3400" dirty="0" smtClean="0">
                <a:solidFill>
                  <a:srgbClr val="FF0000"/>
                </a:solidFill>
              </a:rPr>
              <a:t>erratic</a:t>
            </a:r>
          </a:p>
          <a:p>
            <a:pPr>
              <a:buFontTx/>
              <a:buNone/>
            </a:pPr>
            <a:endParaRPr lang="en-GB" sz="3400" dirty="0" smtClean="0"/>
          </a:p>
          <a:p>
            <a:pPr>
              <a:buFontTx/>
              <a:buNone/>
            </a:pPr>
            <a:r>
              <a:rPr lang="en-GB" sz="3400" dirty="0" smtClean="0"/>
              <a:t>Small range = good, </a:t>
            </a:r>
            <a:r>
              <a:rPr lang="en-GB" sz="3400" dirty="0" smtClean="0">
                <a:solidFill>
                  <a:srgbClr val="FF0000"/>
                </a:solidFill>
              </a:rPr>
              <a:t>consistent</a:t>
            </a:r>
            <a:endParaRPr lang="en-US" sz="3400" dirty="0" smtClean="0">
              <a:solidFill>
                <a:srgbClr val="FF0000"/>
              </a:solidFill>
            </a:endParaRPr>
          </a:p>
        </p:txBody>
      </p:sp>
      <p:sp>
        <p:nvSpPr>
          <p:cNvPr id="2" name="Rounded Rectangle 1"/>
          <p:cNvSpPr/>
          <p:nvPr/>
        </p:nvSpPr>
        <p:spPr bwMode="auto">
          <a:xfrm>
            <a:off x="611560" y="438803"/>
            <a:ext cx="8064896" cy="681038"/>
          </a:xfrm>
          <a:prstGeom prst="roundRect">
            <a:avLst/>
          </a:prstGeom>
          <a:solidFill>
            <a:srgbClr val="FFFF00"/>
          </a:solidFill>
          <a:ln w="38100">
            <a:solidFill>
              <a:schemeClr val="tx1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342900" lvl="0" indent="-342900" eaLnBrk="0" fontAlgn="base" hangingPunct="0">
              <a:spcBef>
                <a:spcPct val="20000"/>
              </a:spcBef>
              <a:spcAft>
                <a:spcPct val="0"/>
              </a:spcAft>
            </a:pPr>
            <a:r>
              <a:rPr lang="en-GB" sz="3400" kern="0" dirty="0">
                <a:solidFill>
                  <a:srgbClr val="FF0000"/>
                </a:solidFill>
              </a:rPr>
              <a:t>Range</a:t>
            </a:r>
            <a:r>
              <a:rPr lang="en-GB" sz="3400" kern="0" dirty="0">
                <a:solidFill>
                  <a:srgbClr val="000000"/>
                </a:solidFill>
              </a:rPr>
              <a:t> = Largest value – Smallest </a:t>
            </a:r>
            <a:r>
              <a:rPr lang="en-GB" sz="3400" kern="0" dirty="0" smtClean="0">
                <a:solidFill>
                  <a:srgbClr val="000000"/>
                </a:solidFill>
              </a:rPr>
              <a:t>value</a:t>
            </a:r>
            <a:endParaRPr lang="en-GB" sz="3400" kern="0" dirty="0">
              <a:solidFill>
                <a:srgbClr val="0000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74290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6" name="Rectangle 10"/>
          <p:cNvSpPr>
            <a:spLocks noChangeArrowheads="1"/>
          </p:cNvSpPr>
          <p:nvPr/>
        </p:nvSpPr>
        <p:spPr bwMode="auto">
          <a:xfrm>
            <a:off x="1782366" y="277813"/>
            <a:ext cx="5094287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endParaRPr lang="en-GB" sz="2800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graphicFrame>
        <p:nvGraphicFramePr>
          <p:cNvPr id="19513" name="Group 5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1804360"/>
              </p:ext>
            </p:extLst>
          </p:nvPr>
        </p:nvGraphicFramePr>
        <p:xfrm>
          <a:off x="1564878" y="766763"/>
          <a:ext cx="5080000" cy="681037"/>
        </p:xfrm>
        <a:graphic>
          <a:graphicData uri="http://schemas.openxmlformats.org/drawingml/2006/table">
            <a:tbl>
              <a:tblPr/>
              <a:tblGrid>
                <a:gridCol w="846138"/>
                <a:gridCol w="847725"/>
                <a:gridCol w="846137"/>
                <a:gridCol w="846138"/>
                <a:gridCol w="847725"/>
                <a:gridCol w="846137"/>
              </a:tblGrid>
              <a:tr h="68103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+mn-lt"/>
                        </a:rPr>
                        <a:t>15</a:t>
                      </a: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+mn-lt"/>
                      </a:endParaRP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+mn-lt"/>
                        </a:rPr>
                        <a:t>6</a:t>
                      </a: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+mn-lt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+mn-lt"/>
                        </a:rPr>
                        <a:t>12</a:t>
                      </a: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+mn-lt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+mn-lt"/>
                        </a:rPr>
                        <a:t>17</a:t>
                      </a: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+mn-lt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+mn-lt"/>
                        </a:rPr>
                        <a:t>8</a:t>
                      </a: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+mn-lt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+mn-lt"/>
                        </a:rPr>
                        <a:t>14</a:t>
                      </a: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+mn-lt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9512" name="Group 5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6847539"/>
              </p:ext>
            </p:extLst>
          </p:nvPr>
        </p:nvGraphicFramePr>
        <p:xfrm>
          <a:off x="1564878" y="3184525"/>
          <a:ext cx="5080000" cy="681038"/>
        </p:xfrm>
        <a:graphic>
          <a:graphicData uri="http://schemas.openxmlformats.org/drawingml/2006/table">
            <a:tbl>
              <a:tblPr/>
              <a:tblGrid>
                <a:gridCol w="846138"/>
                <a:gridCol w="847725"/>
                <a:gridCol w="846137"/>
                <a:gridCol w="846138"/>
                <a:gridCol w="847725"/>
                <a:gridCol w="846137"/>
              </a:tblGrid>
              <a:tr h="6810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+mn-lt"/>
                        </a:rPr>
                        <a:t>11</a:t>
                      </a: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+mn-lt"/>
                      </a:endParaRP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+mn-lt"/>
                        </a:rPr>
                        <a:t>14</a:t>
                      </a: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+mn-lt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+mn-lt"/>
                        </a:rPr>
                        <a:t>13</a:t>
                      </a: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+mn-lt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+mn-lt"/>
                        </a:rPr>
                        <a:t>13</a:t>
                      </a: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+mn-lt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+mn-lt"/>
                        </a:rPr>
                        <a:t>9</a:t>
                      </a: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+mn-lt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+mn-lt"/>
                        </a:rPr>
                        <a:t>12</a:t>
                      </a: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+mn-lt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9514" name="Text Box 58"/>
          <p:cNvSpPr txBox="1">
            <a:spLocks noChangeArrowheads="1"/>
          </p:cNvSpPr>
          <p:nvPr/>
        </p:nvSpPr>
        <p:spPr bwMode="auto">
          <a:xfrm>
            <a:off x="1190228" y="1719263"/>
            <a:ext cx="513080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sz="2800">
                <a:latin typeface="+mn-lt"/>
              </a:rPr>
              <a:t>Range = 17 – 6 = 11</a:t>
            </a:r>
          </a:p>
        </p:txBody>
      </p:sp>
      <p:sp>
        <p:nvSpPr>
          <p:cNvPr id="19515" name="Text Box 59"/>
          <p:cNvSpPr txBox="1">
            <a:spLocks noChangeArrowheads="1"/>
          </p:cNvSpPr>
          <p:nvPr/>
        </p:nvSpPr>
        <p:spPr bwMode="auto">
          <a:xfrm>
            <a:off x="1190228" y="4176713"/>
            <a:ext cx="513080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sz="2800">
                <a:latin typeface="+mn-lt"/>
              </a:rPr>
              <a:t>Range = 14 – 9 = 5</a:t>
            </a:r>
          </a:p>
        </p:txBody>
      </p:sp>
      <p:sp>
        <p:nvSpPr>
          <p:cNvPr id="19516" name="Text Box 60"/>
          <p:cNvSpPr txBox="1">
            <a:spLocks noChangeArrowheads="1"/>
          </p:cNvSpPr>
          <p:nvPr/>
        </p:nvSpPr>
        <p:spPr bwMode="auto">
          <a:xfrm>
            <a:off x="1115616" y="276225"/>
            <a:ext cx="1693862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GB" sz="2800" dirty="0" smtClean="0"/>
              <a:t>Florence</a:t>
            </a:r>
            <a:endParaRPr lang="en-US" sz="2800" dirty="0"/>
          </a:p>
        </p:txBody>
      </p:sp>
      <p:sp>
        <p:nvSpPr>
          <p:cNvPr id="19517" name="Text Box 61"/>
          <p:cNvSpPr txBox="1">
            <a:spLocks noChangeArrowheads="1"/>
          </p:cNvSpPr>
          <p:nvPr/>
        </p:nvSpPr>
        <p:spPr bwMode="auto">
          <a:xfrm>
            <a:off x="1190228" y="2549525"/>
            <a:ext cx="1693863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GB" sz="2800" dirty="0" smtClean="0"/>
              <a:t>Jack</a:t>
            </a:r>
            <a:endParaRPr lang="en-US" sz="2800" dirty="0"/>
          </a:p>
        </p:txBody>
      </p:sp>
      <p:sp>
        <p:nvSpPr>
          <p:cNvPr id="19518" name="Text Box 62"/>
          <p:cNvSpPr txBox="1">
            <a:spLocks noChangeArrowheads="1"/>
          </p:cNvSpPr>
          <p:nvPr/>
        </p:nvSpPr>
        <p:spPr bwMode="auto">
          <a:xfrm>
            <a:off x="1115616" y="4967288"/>
            <a:ext cx="6931025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GB" sz="32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Which student should the teacher </a:t>
            </a:r>
            <a:r>
              <a:rPr lang="en-GB" sz="3200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give the award to and why?</a:t>
            </a:r>
            <a:endParaRPr lang="en-GB" sz="3200" dirty="0">
              <a:solidFill>
                <a:srgbClr val="FF33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13968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195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195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195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195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195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195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514" grpId="0"/>
      <p:bldP spid="1951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6" name="Text Box 10"/>
          <p:cNvSpPr txBox="1">
            <a:spLocks noChangeArrowheads="1"/>
          </p:cNvSpPr>
          <p:nvPr/>
        </p:nvSpPr>
        <p:spPr bwMode="auto">
          <a:xfrm>
            <a:off x="251520" y="458788"/>
            <a:ext cx="8640960" cy="4678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GB" sz="3200" dirty="0" smtClean="0"/>
              <a:t>Conclusion</a:t>
            </a:r>
            <a:endParaRPr lang="en-GB" sz="3200" dirty="0"/>
          </a:p>
          <a:p>
            <a:pPr>
              <a:spcBef>
                <a:spcPct val="50000"/>
              </a:spcBef>
              <a:defRPr/>
            </a:pPr>
            <a:r>
              <a:rPr lang="en-GB" sz="28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Their means are the same but </a:t>
            </a:r>
            <a:r>
              <a:rPr lang="en-GB" sz="2800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Florence’s </a:t>
            </a:r>
            <a:r>
              <a:rPr lang="en-GB" sz="28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range is much bigger. The bigger range shows that </a:t>
            </a:r>
            <a:r>
              <a:rPr lang="en-GB" sz="2800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Florence </a:t>
            </a:r>
            <a:r>
              <a:rPr lang="en-GB" sz="28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has scored both </a:t>
            </a:r>
            <a:r>
              <a:rPr lang="en-GB" sz="2800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high </a:t>
            </a:r>
            <a:r>
              <a:rPr lang="en-GB" sz="28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marks </a:t>
            </a:r>
            <a:r>
              <a:rPr lang="en-GB" sz="2800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but also </a:t>
            </a:r>
            <a:r>
              <a:rPr lang="en-GB" sz="28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some low marks. </a:t>
            </a:r>
            <a:r>
              <a:rPr lang="en-GB" sz="2800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Florence’s </a:t>
            </a:r>
            <a:r>
              <a:rPr lang="en-GB" sz="28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marks are </a:t>
            </a:r>
            <a:r>
              <a:rPr lang="en-GB" sz="2800" dirty="0">
                <a:solidFill>
                  <a:srgbClr val="FF0000"/>
                </a:solidFill>
              </a:rPr>
              <a:t>e</a:t>
            </a:r>
            <a:r>
              <a:rPr lang="en-GB" sz="2800" dirty="0" smtClean="0">
                <a:solidFill>
                  <a:srgbClr val="FF0000"/>
                </a:solidFill>
              </a:rPr>
              <a:t>rratic</a:t>
            </a:r>
            <a:r>
              <a:rPr lang="en-GB" sz="2800" dirty="0" smtClean="0"/>
              <a:t>.</a:t>
            </a:r>
            <a:r>
              <a:rPr lang="en-GB" sz="2800" dirty="0" smtClean="0">
                <a:solidFill>
                  <a:srgbClr val="FF0000"/>
                </a:solidFill>
              </a:rPr>
              <a:t> </a:t>
            </a:r>
            <a:endParaRPr lang="en-GB" sz="2800" dirty="0">
              <a:solidFill>
                <a:srgbClr val="FF0000"/>
              </a:solidFill>
            </a:endParaRPr>
          </a:p>
          <a:p>
            <a:pPr>
              <a:spcBef>
                <a:spcPct val="50000"/>
              </a:spcBef>
              <a:defRPr/>
            </a:pPr>
            <a:endParaRPr lang="en-GB" sz="2800" dirty="0"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>
              <a:spcBef>
                <a:spcPct val="50000"/>
              </a:spcBef>
              <a:defRPr/>
            </a:pPr>
            <a:r>
              <a:rPr lang="en-GB" sz="2800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Jack’s </a:t>
            </a:r>
            <a:r>
              <a:rPr lang="en-GB" sz="28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smaller range shows that his marks are always about the same. The smaller range shows that he is more </a:t>
            </a:r>
            <a:r>
              <a:rPr lang="en-GB" sz="2800" dirty="0" smtClean="0">
                <a:solidFill>
                  <a:srgbClr val="FF0000"/>
                </a:solidFill>
              </a:rPr>
              <a:t>consistent</a:t>
            </a:r>
            <a:r>
              <a:rPr lang="en-GB" sz="2800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Comic Sans MS" pitchFamily="66" charset="0"/>
              </a:rPr>
              <a:t>.</a:t>
            </a:r>
            <a:endParaRPr lang="en-US" sz="2800" dirty="0">
              <a:effectLst>
                <a:outerShdw blurRad="38100" dist="38100" dir="2700000" algn="tl">
                  <a:srgbClr val="FFFFFF"/>
                </a:outerShdw>
              </a:effectLst>
              <a:latin typeface="Comic Sans MS" pitchFamily="66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70045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94" name="Picture 14" descr="j0213507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46935"/>
            <a:ext cx="1447800" cy="1028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WordArt 3"/>
          <p:cNvSpPr>
            <a:spLocks noChangeArrowheads="1" noChangeShapeType="1" noTextEdit="1"/>
          </p:cNvSpPr>
          <p:nvPr/>
        </p:nvSpPr>
        <p:spPr bwMode="auto">
          <a:xfrm>
            <a:off x="2720465" y="428627"/>
            <a:ext cx="3362325" cy="63817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3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92D050"/>
                </a:solidFill>
              </a:rPr>
              <a:t>In your books</a:t>
            </a:r>
            <a:endParaRPr lang="en-GB" sz="36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92D050"/>
              </a:solidFill>
            </a:endParaRPr>
          </a:p>
        </p:txBody>
      </p:sp>
      <p:sp>
        <p:nvSpPr>
          <p:cNvPr id="29" name="Rectangle 2"/>
          <p:cNvSpPr>
            <a:spLocks noChangeArrowheads="1"/>
          </p:cNvSpPr>
          <p:nvPr/>
        </p:nvSpPr>
        <p:spPr bwMode="auto">
          <a:xfrm>
            <a:off x="107504" y="1196975"/>
            <a:ext cx="9036496" cy="5289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ctr">
              <a:lnSpc>
                <a:spcPct val="80000"/>
              </a:lnSpc>
              <a:spcBef>
                <a:spcPct val="20000"/>
              </a:spcBef>
            </a:pPr>
            <a:endParaRPr lang="en-GB" sz="3200" dirty="0">
              <a:latin typeface="Comic Sans MS" pitchFamily="66" charset="0"/>
            </a:endParaRPr>
          </a:p>
          <a:p>
            <a:pPr marL="342900" indent="-342900" algn="ctr">
              <a:lnSpc>
                <a:spcPct val="80000"/>
              </a:lnSpc>
              <a:spcBef>
                <a:spcPct val="20000"/>
              </a:spcBef>
            </a:pPr>
            <a:r>
              <a:rPr lang="en-GB" sz="3200" dirty="0" smtClean="0"/>
              <a:t>Title: Using the mean and range to compare data</a:t>
            </a:r>
            <a:endParaRPr lang="en-GB" sz="3200" dirty="0"/>
          </a:p>
          <a:p>
            <a:pPr marL="342900" indent="-342900" algn="ctr">
              <a:lnSpc>
                <a:spcPct val="80000"/>
              </a:lnSpc>
              <a:spcBef>
                <a:spcPct val="20000"/>
              </a:spcBef>
            </a:pPr>
            <a:endParaRPr lang="en-GB" sz="3200" dirty="0" smtClean="0"/>
          </a:p>
          <a:p>
            <a:pPr marL="342900" indent="-342900" algn="ctr">
              <a:lnSpc>
                <a:spcPct val="80000"/>
              </a:lnSpc>
              <a:spcBef>
                <a:spcPct val="20000"/>
              </a:spcBef>
            </a:pPr>
            <a:r>
              <a:rPr lang="en-GB" sz="2400" dirty="0" smtClean="0"/>
              <a:t>	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endParaRPr lang="en-GB" sz="2400" dirty="0"/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endParaRPr lang="en-GB" sz="2400" dirty="0" smtClean="0"/>
          </a:p>
          <a:p>
            <a:pPr marL="342900" indent="-342900" algn="ctr">
              <a:lnSpc>
                <a:spcPct val="80000"/>
              </a:lnSpc>
              <a:spcBef>
                <a:spcPct val="20000"/>
              </a:spcBef>
            </a:pPr>
            <a:endParaRPr lang="en-US" sz="1100" dirty="0"/>
          </a:p>
        </p:txBody>
      </p:sp>
      <p:sp>
        <p:nvSpPr>
          <p:cNvPr id="10" name="Text Box 17"/>
          <p:cNvSpPr txBox="1">
            <a:spLocks noChangeArrowheads="1"/>
          </p:cNvSpPr>
          <p:nvPr/>
        </p:nvSpPr>
        <p:spPr bwMode="auto">
          <a:xfrm>
            <a:off x="142427" y="2266485"/>
            <a:ext cx="8518400" cy="160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GB" sz="2800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Example:</a:t>
            </a:r>
          </a:p>
          <a:p>
            <a:pPr>
              <a:spcBef>
                <a:spcPct val="50000"/>
              </a:spcBef>
              <a:defRPr/>
            </a:pPr>
            <a:r>
              <a:rPr lang="en-GB" sz="2800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Ellie </a:t>
            </a:r>
            <a:r>
              <a:rPr lang="en-GB" sz="2800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and Anya play Tiddlywinks. Here are their scores</a:t>
            </a:r>
            <a:endParaRPr lang="en-US" sz="2800" dirty="0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graphicFrame>
        <p:nvGraphicFramePr>
          <p:cNvPr id="11" name="Group 5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6196021"/>
              </p:ext>
            </p:extLst>
          </p:nvPr>
        </p:nvGraphicFramePr>
        <p:xfrm>
          <a:off x="1027063" y="4005064"/>
          <a:ext cx="6854824" cy="1081087"/>
        </p:xfrm>
        <a:graphic>
          <a:graphicData uri="http://schemas.openxmlformats.org/drawingml/2006/table">
            <a:tbl>
              <a:tblPr/>
              <a:tblGrid>
                <a:gridCol w="1394642"/>
                <a:gridCol w="736301"/>
                <a:gridCol w="655453"/>
                <a:gridCol w="654010"/>
                <a:gridCol w="736301"/>
                <a:gridCol w="655453"/>
                <a:gridCol w="655453"/>
                <a:gridCol w="655453"/>
                <a:gridCol w="711758"/>
              </a:tblGrid>
              <a:tr h="54133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Ellie</a:t>
                      </a: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+mn-lt"/>
                        </a:rPr>
                        <a:t>9</a:t>
                      </a: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+mn-lt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+mn-lt"/>
                        </a:rPr>
                        <a:t>10</a:t>
                      </a: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+mn-lt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+mn-lt"/>
                        </a:rPr>
                        <a:t>7</a:t>
                      </a: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+mn-lt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+mn-lt"/>
                        </a:rPr>
                        <a:t>3</a:t>
                      </a: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+mn-lt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+mn-lt"/>
                        </a:rPr>
                        <a:t>19</a:t>
                      </a: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+mn-lt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+mn-lt"/>
                        </a:rPr>
                        <a:t>15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+mn-lt"/>
                        </a:rPr>
                        <a:t>12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+mn-lt"/>
                        </a:rPr>
                        <a:t>13</a:t>
                      </a: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+mn-lt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97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Anya</a:t>
                      </a: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+mn-lt"/>
                        </a:rPr>
                        <a:t>17</a:t>
                      </a: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+mn-lt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+mn-lt"/>
                        </a:rPr>
                        <a:t>7</a:t>
                      </a: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+mn-lt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+mn-lt"/>
                        </a:rPr>
                        <a:t>5</a:t>
                      </a: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+mn-lt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+mn-lt"/>
                        </a:rPr>
                        <a:t>11</a:t>
                      </a: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+mn-lt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+mn-lt"/>
                        </a:rPr>
                        <a:t>12</a:t>
                      </a: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+mn-lt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+mn-lt"/>
                        </a:rPr>
                        <a:t>7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+mn-lt"/>
                        </a:rPr>
                        <a:t>15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+mn-lt"/>
                        </a:rPr>
                        <a:t>6</a:t>
                      </a: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+mn-lt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2" name="Text Box 58"/>
          <p:cNvSpPr txBox="1">
            <a:spLocks noChangeArrowheads="1"/>
          </p:cNvSpPr>
          <p:nvPr/>
        </p:nvSpPr>
        <p:spPr bwMode="auto">
          <a:xfrm>
            <a:off x="1979711" y="5484810"/>
            <a:ext cx="5757863" cy="1169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GB" sz="2800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Who is the better player?</a:t>
            </a:r>
          </a:p>
          <a:p>
            <a:pPr algn="ctr">
              <a:spcBef>
                <a:spcPct val="50000"/>
              </a:spcBef>
              <a:defRPr/>
            </a:pPr>
            <a:r>
              <a:rPr lang="en-GB" sz="2800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Give your reasons.</a:t>
            </a:r>
            <a:endParaRPr lang="en-US" sz="2800" dirty="0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070" t="27755" r="22109" b="54974"/>
          <a:stretch/>
        </p:blipFill>
        <p:spPr bwMode="auto">
          <a:xfrm>
            <a:off x="6516216" y="246935"/>
            <a:ext cx="1798320" cy="12633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14371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Group 5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810198"/>
              </p:ext>
            </p:extLst>
          </p:nvPr>
        </p:nvGraphicFramePr>
        <p:xfrm>
          <a:off x="1187624" y="332656"/>
          <a:ext cx="6854824" cy="1081087"/>
        </p:xfrm>
        <a:graphic>
          <a:graphicData uri="http://schemas.openxmlformats.org/drawingml/2006/table">
            <a:tbl>
              <a:tblPr/>
              <a:tblGrid>
                <a:gridCol w="1394642"/>
                <a:gridCol w="736301"/>
                <a:gridCol w="655453"/>
                <a:gridCol w="654010"/>
                <a:gridCol w="736301"/>
                <a:gridCol w="655453"/>
                <a:gridCol w="655453"/>
                <a:gridCol w="655453"/>
                <a:gridCol w="711758"/>
              </a:tblGrid>
              <a:tr h="54133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Ellie</a:t>
                      </a: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+mn-lt"/>
                        </a:rPr>
                        <a:t>9</a:t>
                      </a: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+mn-lt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+mn-lt"/>
                        </a:rPr>
                        <a:t>10</a:t>
                      </a: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+mn-lt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+mn-lt"/>
                        </a:rPr>
                        <a:t>7</a:t>
                      </a: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+mn-lt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+mn-lt"/>
                        </a:rPr>
                        <a:t>3</a:t>
                      </a: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+mn-lt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+mn-lt"/>
                        </a:rPr>
                        <a:t>19</a:t>
                      </a: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+mn-lt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+mn-lt"/>
                        </a:rPr>
                        <a:t>15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+mn-lt"/>
                        </a:rPr>
                        <a:t>12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+mn-lt"/>
                        </a:rPr>
                        <a:t>13</a:t>
                      </a: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+mn-lt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97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Anya</a:t>
                      </a: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+mn-lt"/>
                        </a:rPr>
                        <a:t>17</a:t>
                      </a: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+mn-lt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+mn-lt"/>
                        </a:rPr>
                        <a:t>7</a:t>
                      </a: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+mn-lt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+mn-lt"/>
                        </a:rPr>
                        <a:t>5</a:t>
                      </a: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+mn-lt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+mn-lt"/>
                        </a:rPr>
                        <a:t>11</a:t>
                      </a: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+mn-lt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+mn-lt"/>
                        </a:rPr>
                        <a:t>12</a:t>
                      </a: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+mn-lt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+mn-lt"/>
                        </a:rPr>
                        <a:t>7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+mn-lt"/>
                        </a:rPr>
                        <a:t>15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+mn-lt"/>
                        </a:rPr>
                        <a:t>6</a:t>
                      </a: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+mn-lt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8" name="Rectangle 7"/>
          <p:cNvSpPr/>
          <p:nvPr/>
        </p:nvSpPr>
        <p:spPr bwMode="auto">
          <a:xfrm>
            <a:off x="1187624" y="1844824"/>
            <a:ext cx="6840760" cy="2304256"/>
          </a:xfrm>
          <a:prstGeom prst="rect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cxnSp>
        <p:nvCxnSpPr>
          <p:cNvPr id="10" name="Straight Connector 9"/>
          <p:cNvCxnSpPr>
            <a:stCxn id="8" idx="0"/>
            <a:endCxn id="8" idx="2"/>
          </p:cNvCxnSpPr>
          <p:nvPr/>
        </p:nvCxnSpPr>
        <p:spPr bwMode="auto">
          <a:xfrm>
            <a:off x="4608004" y="1844824"/>
            <a:ext cx="0" cy="2304256"/>
          </a:xfrm>
          <a:prstGeom prst="line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1" name="TextBox 10"/>
          <p:cNvSpPr txBox="1"/>
          <p:nvPr/>
        </p:nvSpPr>
        <p:spPr>
          <a:xfrm>
            <a:off x="1259632" y="2060848"/>
            <a:ext cx="324036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srgbClr val="FF0000"/>
                </a:solidFill>
                <a:latin typeface="Comic Sans MS" pitchFamily="66" charset="0"/>
              </a:rPr>
              <a:t>Mean</a:t>
            </a:r>
          </a:p>
          <a:p>
            <a:endParaRPr lang="en-GB" sz="2400" dirty="0">
              <a:latin typeface="Comic Sans MS" pitchFamily="66" charset="0"/>
            </a:endParaRPr>
          </a:p>
          <a:p>
            <a:r>
              <a:rPr lang="en-GB" sz="2400" dirty="0" smtClean="0">
                <a:latin typeface="Comic Sans MS" pitchFamily="66" charset="0"/>
              </a:rPr>
              <a:t>Ellie: </a:t>
            </a:r>
          </a:p>
          <a:p>
            <a:endParaRPr lang="en-GB" sz="2400" dirty="0">
              <a:latin typeface="Comic Sans MS" pitchFamily="66" charset="0"/>
            </a:endParaRPr>
          </a:p>
          <a:p>
            <a:r>
              <a:rPr lang="en-GB" sz="2400" dirty="0" smtClean="0">
                <a:latin typeface="Comic Sans MS" pitchFamily="66" charset="0"/>
              </a:rPr>
              <a:t>Anya</a:t>
            </a:r>
            <a:r>
              <a:rPr lang="en-GB" dirty="0" smtClean="0"/>
              <a:t>:</a:t>
            </a:r>
            <a:endParaRPr lang="en-GB" dirty="0"/>
          </a:p>
        </p:txBody>
      </p:sp>
      <p:sp>
        <p:nvSpPr>
          <p:cNvPr id="12" name="TextBox 11"/>
          <p:cNvSpPr txBox="1"/>
          <p:nvPr/>
        </p:nvSpPr>
        <p:spPr>
          <a:xfrm>
            <a:off x="4755272" y="2030368"/>
            <a:ext cx="324036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srgbClr val="FF0000"/>
                </a:solidFill>
                <a:latin typeface="Comic Sans MS" pitchFamily="66" charset="0"/>
              </a:rPr>
              <a:t>Range</a:t>
            </a:r>
          </a:p>
          <a:p>
            <a:endParaRPr lang="en-GB" sz="2400" dirty="0">
              <a:latin typeface="Comic Sans MS" pitchFamily="66" charset="0"/>
            </a:endParaRPr>
          </a:p>
          <a:p>
            <a:r>
              <a:rPr lang="en-GB" sz="2400" dirty="0" smtClean="0">
                <a:latin typeface="Comic Sans MS" pitchFamily="66" charset="0"/>
              </a:rPr>
              <a:t>Ellie:</a:t>
            </a:r>
          </a:p>
          <a:p>
            <a:endParaRPr lang="en-GB" sz="2400" dirty="0">
              <a:latin typeface="Comic Sans MS" pitchFamily="66" charset="0"/>
            </a:endParaRPr>
          </a:p>
          <a:p>
            <a:r>
              <a:rPr lang="en-GB" sz="2400" dirty="0" smtClean="0">
                <a:latin typeface="Comic Sans MS" pitchFamily="66" charset="0"/>
              </a:rPr>
              <a:t>Anya</a:t>
            </a:r>
            <a:r>
              <a:rPr lang="en-GB" dirty="0" smtClean="0"/>
              <a:t>:</a:t>
            </a:r>
            <a:endParaRPr lang="en-GB" dirty="0"/>
          </a:p>
        </p:txBody>
      </p:sp>
      <p:sp>
        <p:nvSpPr>
          <p:cNvPr id="13" name="Rectangle 12"/>
          <p:cNvSpPr/>
          <p:nvPr/>
        </p:nvSpPr>
        <p:spPr bwMode="auto">
          <a:xfrm>
            <a:off x="1187624" y="4437112"/>
            <a:ext cx="6840760" cy="1944216"/>
          </a:xfrm>
          <a:prstGeom prst="rect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339752" y="2708920"/>
            <a:ext cx="10801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>
                <a:solidFill>
                  <a:srgbClr val="00B0F0"/>
                </a:solidFill>
                <a:latin typeface="Comic Sans MS" pitchFamily="66" charset="0"/>
              </a:rPr>
              <a:t>11</a:t>
            </a:r>
            <a:endParaRPr lang="en-GB" sz="3200" dirty="0">
              <a:solidFill>
                <a:srgbClr val="00B0F0"/>
              </a:solidFill>
              <a:latin typeface="Comic Sans MS" pitchFamily="66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339204" y="3459480"/>
            <a:ext cx="10801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>
                <a:solidFill>
                  <a:srgbClr val="00B0F0"/>
                </a:solidFill>
                <a:latin typeface="Comic Sans MS" pitchFamily="66" charset="0"/>
              </a:rPr>
              <a:t>10</a:t>
            </a:r>
            <a:endParaRPr lang="en-GB" sz="3200" dirty="0">
              <a:solidFill>
                <a:srgbClr val="00B0F0"/>
              </a:solidFill>
              <a:latin typeface="Comic Sans MS" pitchFamily="66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835392" y="2704563"/>
            <a:ext cx="10801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>
                <a:solidFill>
                  <a:srgbClr val="00B0F0"/>
                </a:solidFill>
                <a:latin typeface="Comic Sans MS" pitchFamily="66" charset="0"/>
              </a:rPr>
              <a:t>16</a:t>
            </a:r>
            <a:endParaRPr lang="en-GB" sz="3200" dirty="0">
              <a:solidFill>
                <a:srgbClr val="00B0F0"/>
              </a:solidFill>
              <a:latin typeface="Comic Sans MS" pitchFamily="66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868144" y="3384585"/>
            <a:ext cx="10801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>
                <a:solidFill>
                  <a:srgbClr val="00B0F0"/>
                </a:solidFill>
                <a:latin typeface="Comic Sans MS" pitchFamily="66" charset="0"/>
              </a:rPr>
              <a:t>12</a:t>
            </a:r>
            <a:endParaRPr lang="en-GB" sz="3200" dirty="0">
              <a:solidFill>
                <a:srgbClr val="00B0F0"/>
              </a:solidFill>
              <a:latin typeface="Comic Sans MS" pitchFamily="66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403648" y="4725144"/>
            <a:ext cx="662473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Ellie has a </a:t>
            </a:r>
            <a:r>
              <a:rPr lang="en-GB" b="1" dirty="0" smtClean="0">
                <a:solidFill>
                  <a:srgbClr val="FF0000"/>
                </a:solidFill>
              </a:rPr>
              <a:t>higher mean </a:t>
            </a:r>
            <a:r>
              <a:rPr lang="en-GB" dirty="0" smtClean="0"/>
              <a:t>mark than Anya, suggesting she is a  better player.</a:t>
            </a:r>
          </a:p>
          <a:p>
            <a:endParaRPr lang="en-GB" dirty="0"/>
          </a:p>
          <a:p>
            <a:r>
              <a:rPr lang="en-GB" dirty="0" smtClean="0"/>
              <a:t>However, Anya has a </a:t>
            </a:r>
            <a:r>
              <a:rPr lang="en-GB" b="1" dirty="0" smtClean="0">
                <a:solidFill>
                  <a:srgbClr val="FF0000"/>
                </a:solidFill>
              </a:rPr>
              <a:t>smaller range</a:t>
            </a:r>
            <a:r>
              <a:rPr lang="en-GB" dirty="0" smtClean="0"/>
              <a:t>, making her a more </a:t>
            </a:r>
            <a:r>
              <a:rPr lang="en-GB" b="1" dirty="0" smtClean="0">
                <a:solidFill>
                  <a:srgbClr val="FF0000"/>
                </a:solidFill>
              </a:rPr>
              <a:t>consistent</a:t>
            </a:r>
            <a:r>
              <a:rPr lang="en-GB" dirty="0" smtClean="0"/>
              <a:t> player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516869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18" grpId="0"/>
      <p:bldP spid="20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94" name="Picture 14" descr="j0213507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203614"/>
            <a:ext cx="1447800" cy="1028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WordArt 3"/>
          <p:cNvSpPr>
            <a:spLocks noChangeArrowheads="1" noChangeShapeType="1" noTextEdit="1"/>
          </p:cNvSpPr>
          <p:nvPr/>
        </p:nvSpPr>
        <p:spPr bwMode="auto">
          <a:xfrm>
            <a:off x="2720465" y="428627"/>
            <a:ext cx="3362325" cy="63817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3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92D050"/>
                </a:solidFill>
              </a:rPr>
              <a:t>In your books</a:t>
            </a:r>
            <a:endParaRPr lang="en-GB" sz="36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92D050"/>
              </a:solidFill>
            </a:endParaRPr>
          </a:p>
        </p:txBody>
      </p:sp>
      <p:sp>
        <p:nvSpPr>
          <p:cNvPr id="29" name="Rectangle 2"/>
          <p:cNvSpPr>
            <a:spLocks noChangeArrowheads="1"/>
          </p:cNvSpPr>
          <p:nvPr/>
        </p:nvSpPr>
        <p:spPr bwMode="auto">
          <a:xfrm>
            <a:off x="468313" y="1196975"/>
            <a:ext cx="8229600" cy="5289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ctr">
              <a:lnSpc>
                <a:spcPct val="80000"/>
              </a:lnSpc>
              <a:spcBef>
                <a:spcPct val="20000"/>
              </a:spcBef>
            </a:pPr>
            <a:endParaRPr lang="en-GB" sz="3200" dirty="0">
              <a:latin typeface="Comic Sans MS" pitchFamily="66" charset="0"/>
            </a:endParaRPr>
          </a:p>
          <a:p>
            <a:pPr marL="342900" indent="-342900" algn="ctr">
              <a:lnSpc>
                <a:spcPct val="80000"/>
              </a:lnSpc>
              <a:spcBef>
                <a:spcPct val="20000"/>
              </a:spcBef>
            </a:pPr>
            <a:r>
              <a:rPr lang="en-GB" sz="3200" dirty="0" smtClean="0"/>
              <a:t>Complete the worksheet.</a:t>
            </a:r>
          </a:p>
          <a:p>
            <a:pPr marL="342900" indent="-342900" algn="ctr">
              <a:lnSpc>
                <a:spcPct val="80000"/>
              </a:lnSpc>
              <a:spcBef>
                <a:spcPct val="20000"/>
              </a:spcBef>
            </a:pPr>
            <a:r>
              <a:rPr lang="en-GB" sz="3200" dirty="0" smtClean="0"/>
              <a:t>Set your working out as in the example. </a:t>
            </a:r>
          </a:p>
          <a:p>
            <a:pPr marL="342900" indent="-342900" algn="ctr">
              <a:lnSpc>
                <a:spcPct val="80000"/>
              </a:lnSpc>
              <a:spcBef>
                <a:spcPct val="20000"/>
              </a:spcBef>
            </a:pPr>
            <a:endParaRPr lang="en-GB" sz="3200" dirty="0">
              <a:latin typeface="Comic Sans MS" pitchFamily="66" charset="0"/>
            </a:endParaRPr>
          </a:p>
          <a:p>
            <a:pPr marL="342900" indent="-342900" algn="ctr">
              <a:lnSpc>
                <a:spcPct val="80000"/>
              </a:lnSpc>
              <a:spcBef>
                <a:spcPct val="20000"/>
              </a:spcBef>
            </a:pPr>
            <a:endParaRPr lang="en-GB" sz="3200" dirty="0" smtClean="0">
              <a:latin typeface="Comic Sans MS" pitchFamily="66" charset="0"/>
            </a:endParaRPr>
          </a:p>
          <a:p>
            <a:pPr marL="342900" indent="-342900" algn="ctr">
              <a:lnSpc>
                <a:spcPct val="80000"/>
              </a:lnSpc>
              <a:spcBef>
                <a:spcPct val="20000"/>
              </a:spcBef>
            </a:pPr>
            <a:r>
              <a:rPr lang="en-GB" sz="2400" dirty="0" smtClean="0">
                <a:latin typeface="Comic Sans MS" pitchFamily="66" charset="0"/>
              </a:rPr>
              <a:t>	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endParaRPr lang="en-GB" sz="2400" dirty="0">
              <a:latin typeface="Comic Sans MS" pitchFamily="66" charset="0"/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endParaRPr lang="en-GB" sz="2400" dirty="0" smtClean="0">
              <a:latin typeface="Comic Sans MS" pitchFamily="66" charset="0"/>
            </a:endParaRPr>
          </a:p>
          <a:p>
            <a:pPr marL="342900" indent="-342900" algn="ctr">
              <a:lnSpc>
                <a:spcPct val="80000"/>
              </a:lnSpc>
              <a:spcBef>
                <a:spcPct val="20000"/>
              </a:spcBef>
            </a:pP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133925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0"/>
  <p:tag name="TIME" val="15"/>
  <p:tag name="QUESTION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0"/>
  <p:tag name="TIME" val="15"/>
  <p:tag name="QUESTION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0"/>
  <p:tag name="TIME" val="15"/>
  <p:tag name="QUESTION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0"/>
  <p:tag name="TIME" val="15"/>
  <p:tag name="QUESTION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0"/>
  <p:tag name="TIME" val="15"/>
  <p:tag name="QUESTION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0"/>
  <p:tag name="TIME" val="15"/>
  <p:tag name="QUESTION" val="1"/>
</p:tagLst>
</file>

<file path=ppt/theme/theme1.xml><?xml version="1.0" encoding="utf-8"?>
<a:theme xmlns:a="http://schemas.openxmlformats.org/drawingml/2006/main" name="Default Design">
  <a:themeElements>
    <a:clrScheme name="Default Design 5">
      <a:dk1>
        <a:srgbClr val="000000"/>
      </a:dk1>
      <a:lt1>
        <a:srgbClr val="FFFFD9"/>
      </a:lt1>
      <a:dk2>
        <a:srgbClr val="000000"/>
      </a:dk2>
      <a:lt2>
        <a:srgbClr val="777777"/>
      </a:lt2>
      <a:accent1>
        <a:srgbClr val="FFFFF7"/>
      </a:accent1>
      <a:accent2>
        <a:srgbClr val="33CCCC"/>
      </a:accent2>
      <a:accent3>
        <a:srgbClr val="FFFFE9"/>
      </a:accent3>
      <a:accent4>
        <a:srgbClr val="000000"/>
      </a:accent4>
      <a:accent5>
        <a:srgbClr val="FFFFFA"/>
      </a:accent5>
      <a:accent6>
        <a:srgbClr val="2DB9B9"/>
      </a:accent6>
      <a:hlink>
        <a:srgbClr val="FF5050"/>
      </a:hlink>
      <a:folHlink>
        <a:srgbClr val="FF99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Bluecoa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375</TotalTime>
  <Words>400</Words>
  <Application>Microsoft Office PowerPoint</Application>
  <PresentationFormat>On-screen Show (4:3)</PresentationFormat>
  <Paragraphs>150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9</vt:i4>
      </vt:variant>
    </vt:vector>
  </HeadingPairs>
  <TitlesOfParts>
    <vt:vector size="11" baseType="lpstr">
      <vt:lpstr>Default Design</vt:lpstr>
      <vt:lpstr>Bluecoat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George Spencer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Mrs M. Warden</dc:creator>
  <cp:lastModifiedBy>Warden, M</cp:lastModifiedBy>
  <cp:revision>15</cp:revision>
  <dcterms:created xsi:type="dcterms:W3CDTF">2012-10-18T14:17:44Z</dcterms:created>
  <dcterms:modified xsi:type="dcterms:W3CDTF">2017-06-11T20:39:34Z</dcterms:modified>
</cp:coreProperties>
</file>