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6" r:id="rId5"/>
    <p:sldId id="263" r:id="rId6"/>
    <p:sldId id="267" r:id="rId7"/>
    <p:sldId id="264" r:id="rId8"/>
    <p:sldId id="260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41FF2-A0F4-4809-A54D-21C828739E1C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F0D4AB-80C4-48C9-AA51-71F76A280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41FF2-A0F4-4809-A54D-21C828739E1C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F0D4AB-80C4-48C9-AA51-71F76A280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41FF2-A0F4-4809-A54D-21C828739E1C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F0D4AB-80C4-48C9-AA51-71F76A280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41FF2-A0F4-4809-A54D-21C828739E1C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F0D4AB-80C4-48C9-AA51-71F76A280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41FF2-A0F4-4809-A54D-21C828739E1C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F0D4AB-80C4-48C9-AA51-71F76A280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41FF2-A0F4-4809-A54D-21C828739E1C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F0D4AB-80C4-48C9-AA51-71F76A280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41FF2-A0F4-4809-A54D-21C828739E1C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F0D4AB-80C4-48C9-AA51-71F76A280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41FF2-A0F4-4809-A54D-21C828739E1C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F0D4AB-80C4-48C9-AA51-71F76A280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41FF2-A0F4-4809-A54D-21C828739E1C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F0D4AB-80C4-48C9-AA51-71F76A280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41FF2-A0F4-4809-A54D-21C828739E1C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F0D4AB-80C4-48C9-AA51-71F76A280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41FF2-A0F4-4809-A54D-21C828739E1C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F0D4AB-80C4-48C9-AA51-71F76A280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FC441FF2-A0F4-4809-A54D-21C828739E1C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FF0D4AB-80C4-48C9-AA51-71F76A28050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56448" y="255494"/>
            <a:ext cx="76917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Which used the most paper to make, the cow or the pig?</a:t>
            </a:r>
            <a:endParaRPr lang="en-GB" sz="2800" dirty="0" smtClean="0">
              <a:solidFill>
                <a:srgbClr val="FF0000"/>
              </a:solidFill>
            </a:endParaRPr>
          </a:p>
          <a:p>
            <a:endParaRPr lang="en-GB" sz="2800" dirty="0">
              <a:solidFill>
                <a:srgbClr val="FF0000"/>
              </a:solidFill>
            </a:endParaRPr>
          </a:p>
          <a:p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27" y="1552014"/>
            <a:ext cx="4548506" cy="38940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828" y="1552014"/>
            <a:ext cx="4447336" cy="37521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56448" y="5741894"/>
            <a:ext cx="76917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How could we find out?</a:t>
            </a:r>
            <a:endParaRPr lang="en-GB" sz="2800" dirty="0" smtClean="0">
              <a:solidFill>
                <a:srgbClr val="FF0000"/>
              </a:solidFill>
            </a:endParaRPr>
          </a:p>
          <a:p>
            <a:endParaRPr lang="en-GB" sz="2800" dirty="0">
              <a:solidFill>
                <a:srgbClr val="FF0000"/>
              </a:solidFill>
            </a:endParaRPr>
          </a:p>
          <a:p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405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1" y="914400"/>
            <a:ext cx="82295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What if someone had already made one of the body parts? </a:t>
            </a:r>
          </a:p>
          <a:p>
            <a:endParaRPr lang="en-GB" sz="2800" dirty="0"/>
          </a:p>
          <a:p>
            <a:r>
              <a:rPr lang="en-GB" sz="2800" dirty="0" smtClean="0"/>
              <a:t>How could we find the </a:t>
            </a:r>
            <a:r>
              <a:rPr lang="en-GB" sz="2800" dirty="0" smtClean="0">
                <a:solidFill>
                  <a:srgbClr val="FF0000"/>
                </a:solidFill>
              </a:rPr>
              <a:t>surface area </a:t>
            </a:r>
            <a:r>
              <a:rPr lang="en-GB" sz="2800" dirty="0" smtClean="0"/>
              <a:t>then?</a:t>
            </a:r>
            <a:endParaRPr lang="en-GB" sz="2800" dirty="0" smtClean="0">
              <a:solidFill>
                <a:srgbClr val="FF0000"/>
              </a:solidFill>
            </a:endParaRPr>
          </a:p>
          <a:p>
            <a:endParaRPr lang="en-GB" sz="2800" dirty="0">
              <a:solidFill>
                <a:srgbClr val="FF0000"/>
              </a:solidFill>
            </a:endParaRPr>
          </a:p>
          <a:p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512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1" y="914400"/>
            <a:ext cx="82295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Here is a head that has been made:</a:t>
            </a:r>
            <a:endParaRPr lang="en-GB" sz="2800" dirty="0" smtClean="0">
              <a:solidFill>
                <a:srgbClr val="FF0000"/>
              </a:solidFill>
            </a:endParaRPr>
          </a:p>
          <a:p>
            <a:endParaRPr lang="en-GB" sz="2800" dirty="0">
              <a:solidFill>
                <a:srgbClr val="FF0000"/>
              </a:solidFill>
            </a:endParaRPr>
          </a:p>
          <a:p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800600" y="2157069"/>
            <a:ext cx="398032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Discuss in your pairs how you could find the </a:t>
            </a:r>
            <a:r>
              <a:rPr lang="en-GB" sz="2800" dirty="0" smtClean="0">
                <a:solidFill>
                  <a:srgbClr val="FF0000"/>
                </a:solidFill>
              </a:rPr>
              <a:t>surface area </a:t>
            </a:r>
            <a:r>
              <a:rPr lang="en-GB" sz="2800" dirty="0" smtClean="0"/>
              <a:t>of the head.</a:t>
            </a:r>
          </a:p>
          <a:p>
            <a:endParaRPr lang="en-GB" sz="2800" dirty="0"/>
          </a:p>
          <a:p>
            <a:r>
              <a:rPr lang="en-GB" sz="2800" dirty="0" smtClean="0"/>
              <a:t>What do you need to know?</a:t>
            </a:r>
          </a:p>
          <a:p>
            <a:endParaRPr lang="en-GB" sz="2800" dirty="0"/>
          </a:p>
          <a:p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972671" y="5386402"/>
            <a:ext cx="76558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The dimensions of the head (in cm) are 8 x 8 x 9.</a:t>
            </a:r>
          </a:p>
          <a:p>
            <a:r>
              <a:rPr lang="en-GB" sz="2800" dirty="0" smtClean="0"/>
              <a:t>Can you find the </a:t>
            </a:r>
            <a:r>
              <a:rPr lang="en-GB" sz="2800" dirty="0" smtClean="0">
                <a:solidFill>
                  <a:srgbClr val="FF0000"/>
                </a:solidFill>
              </a:rPr>
              <a:t>surface area</a:t>
            </a:r>
            <a:r>
              <a:rPr lang="en-GB" sz="2800" dirty="0" smtClean="0"/>
              <a:t>?</a:t>
            </a:r>
            <a:endParaRPr lang="en-GB" sz="2800" dirty="0"/>
          </a:p>
          <a:p>
            <a:endParaRPr lang="en-GB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914400"/>
            <a:ext cx="3695700" cy="465658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214788" y="4471755"/>
            <a:ext cx="1030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</a:rPr>
              <a:t>8 cm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3044747" y="4471755"/>
            <a:ext cx="1030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</a:rPr>
              <a:t>8 cm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35895" y="2862355"/>
            <a:ext cx="1030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</a:rPr>
              <a:t>9 cm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249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63096" y="532839"/>
            <a:ext cx="8177494" cy="5940882"/>
            <a:chOff x="563096" y="532839"/>
            <a:chExt cx="8177494" cy="594088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>
              <a:off x="1681402" y="-585467"/>
              <a:ext cx="5940882" cy="8177494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2971800" y="658906"/>
              <a:ext cx="1828800" cy="186914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971800" y="2545695"/>
              <a:ext cx="1828800" cy="186914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971801" y="4405590"/>
              <a:ext cx="1828800" cy="190108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800600" y="2527625"/>
              <a:ext cx="1936376" cy="186914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736976" y="2509555"/>
              <a:ext cx="1828800" cy="186914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143000" y="2545694"/>
              <a:ext cx="1828800" cy="186914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66048" y="988942"/>
              <a:ext cx="27745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dirty="0" smtClean="0">
                  <a:solidFill>
                    <a:prstClr val="black"/>
                  </a:solidFill>
                </a:rPr>
                <a:t>Not to scale</a:t>
              </a:r>
              <a:endParaRPr lang="en-GB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2451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1" y="914400"/>
            <a:ext cx="8229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Comparing methods: Using a net</a:t>
            </a:r>
            <a:endParaRPr lang="en-GB" sz="2800" dirty="0">
              <a:solidFill>
                <a:srgbClr val="FF0000"/>
              </a:solidFill>
            </a:endParaRPr>
          </a:p>
          <a:p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914400"/>
            <a:ext cx="3695700" cy="465658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14788" y="4471755"/>
            <a:ext cx="1030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</a:rPr>
              <a:t>8 cm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3044747" y="4471755"/>
            <a:ext cx="1030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</a:rPr>
              <a:t>8 cm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35895" y="2862355"/>
            <a:ext cx="1030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</a:rPr>
              <a:t>9 cm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3924300" y="1647825"/>
            <a:ext cx="5724525" cy="42576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675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1" y="914400"/>
            <a:ext cx="8229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Comparing methods: Without a net</a:t>
            </a:r>
            <a:endParaRPr lang="en-GB" sz="2800" dirty="0">
              <a:solidFill>
                <a:srgbClr val="FF0000"/>
              </a:solidFill>
            </a:endParaRPr>
          </a:p>
          <a:p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914400"/>
            <a:ext cx="3695700" cy="465658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14788" y="4471755"/>
            <a:ext cx="1030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</a:rPr>
              <a:t>8 cm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3044747" y="4471755"/>
            <a:ext cx="1030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</a:rPr>
              <a:t>8 cm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35895" y="2862355"/>
            <a:ext cx="1030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</a:rPr>
              <a:t>9 cm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172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3378" y="676948"/>
            <a:ext cx="82295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The last measurements weren’t really accurate. One of the dimensions was actually 8.3 cm.</a:t>
            </a:r>
            <a:endParaRPr lang="en-GB" sz="2800" dirty="0" smtClean="0">
              <a:solidFill>
                <a:srgbClr val="FF0000"/>
              </a:solidFill>
            </a:endParaRPr>
          </a:p>
          <a:p>
            <a:endParaRPr lang="en-GB" sz="2800" dirty="0">
              <a:solidFill>
                <a:srgbClr val="FF0000"/>
              </a:solidFill>
            </a:endParaRPr>
          </a:p>
          <a:p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800600" y="2157069"/>
            <a:ext cx="398032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How will you have to alter your method to account for this?</a:t>
            </a:r>
          </a:p>
          <a:p>
            <a:endParaRPr lang="en-GB" sz="2800" dirty="0"/>
          </a:p>
          <a:p>
            <a:r>
              <a:rPr lang="en-GB" sz="2800" dirty="0" smtClean="0"/>
              <a:t>What is the </a:t>
            </a:r>
            <a:r>
              <a:rPr lang="en-GB" sz="2800" dirty="0" smtClean="0">
                <a:solidFill>
                  <a:srgbClr val="FF0000"/>
                </a:solidFill>
              </a:rPr>
              <a:t>surface area </a:t>
            </a:r>
            <a:r>
              <a:rPr lang="en-GB" sz="2800" dirty="0" smtClean="0"/>
              <a:t>now?</a:t>
            </a:r>
            <a:endParaRPr lang="en-GB" sz="2800" dirty="0"/>
          </a:p>
          <a:p>
            <a:endParaRPr lang="en-GB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914400"/>
            <a:ext cx="3695700" cy="465658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214788" y="4471755"/>
            <a:ext cx="11787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8.3 cm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44747" y="4471755"/>
            <a:ext cx="1030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</a:rPr>
              <a:t>8 cm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35895" y="2862355"/>
            <a:ext cx="1030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</a:rPr>
              <a:t>9 cm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832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41294" y="295835"/>
            <a:ext cx="82295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Kellogg’s have designed a new ‘space saving’ box.</a:t>
            </a:r>
          </a:p>
          <a:p>
            <a:r>
              <a:rPr lang="en-GB" sz="2800" dirty="0" smtClean="0"/>
              <a:t>How much card will Kellogg’s save per box by making the new box? (Ignoring tabs) </a:t>
            </a:r>
            <a:endParaRPr lang="en-GB" sz="2800" dirty="0" smtClean="0">
              <a:solidFill>
                <a:srgbClr val="FF0000"/>
              </a:solidFill>
            </a:endParaRPr>
          </a:p>
          <a:p>
            <a:endParaRPr lang="en-GB" sz="2800" dirty="0">
              <a:solidFill>
                <a:srgbClr val="FF0000"/>
              </a:solidFill>
            </a:endParaRPr>
          </a:p>
          <a:p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84" y="2346246"/>
            <a:ext cx="5324194" cy="42358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30707" y="2073281"/>
            <a:ext cx="28507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Dimensions (cm)</a:t>
            </a:r>
          </a:p>
          <a:p>
            <a:r>
              <a:rPr lang="en-GB" sz="2800" dirty="0" smtClean="0">
                <a:solidFill>
                  <a:srgbClr val="FF0000"/>
                </a:solidFill>
              </a:rPr>
              <a:t>20 x 30 x 7</a:t>
            </a:r>
          </a:p>
          <a:p>
            <a:endParaRPr lang="en-GB" sz="2800" dirty="0">
              <a:solidFill>
                <a:srgbClr val="FF0000"/>
              </a:solidFill>
            </a:endParaRPr>
          </a:p>
          <a:p>
            <a:endParaRPr lang="en-GB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266322" y="4000692"/>
            <a:ext cx="28507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Dimensions (cm)</a:t>
            </a:r>
          </a:p>
          <a:p>
            <a:r>
              <a:rPr lang="en-GB" sz="2800" dirty="0" smtClean="0">
                <a:solidFill>
                  <a:srgbClr val="FF0000"/>
                </a:solidFill>
              </a:rPr>
              <a:t>15 x 15 x 8</a:t>
            </a:r>
          </a:p>
          <a:p>
            <a:endParaRPr lang="en-GB" sz="2800" dirty="0">
              <a:solidFill>
                <a:srgbClr val="FF0000"/>
              </a:solidFill>
            </a:endParaRPr>
          </a:p>
          <a:p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056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41294" y="295835"/>
            <a:ext cx="82295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Final Challenge:</a:t>
            </a:r>
            <a:endParaRPr lang="en-GB" sz="2800" dirty="0" smtClean="0">
              <a:solidFill>
                <a:srgbClr val="FF0000"/>
              </a:solidFill>
            </a:endParaRPr>
          </a:p>
          <a:p>
            <a:endParaRPr lang="en-GB" sz="2800" dirty="0">
              <a:solidFill>
                <a:srgbClr val="FF0000"/>
              </a:solidFill>
            </a:endParaRPr>
          </a:p>
          <a:p>
            <a:endParaRPr lang="en-GB" sz="28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03812" y="1604044"/>
            <a:ext cx="5567081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dirty="0"/>
              <a:t>Find a cuboid (with edges of </a:t>
            </a:r>
            <a:r>
              <a:rPr lang="en-US" altLang="en-US" sz="2800" dirty="0" smtClean="0">
                <a:solidFill>
                  <a:srgbClr val="FF0000"/>
                </a:solidFill>
              </a:rPr>
              <a:t>integer</a:t>
            </a:r>
            <a:r>
              <a:rPr lang="en-US" altLang="en-US" sz="2800" dirty="0" smtClean="0"/>
              <a:t> lengths</a:t>
            </a:r>
            <a:r>
              <a:rPr lang="en-US" altLang="en-US" sz="2800" dirty="0"/>
              <a:t>) that has a surface area of exactly </a:t>
            </a:r>
            <a:r>
              <a:rPr lang="en-US" altLang="en-US" sz="2800" dirty="0">
                <a:solidFill>
                  <a:srgbClr val="FF0000"/>
                </a:solidFill>
              </a:rPr>
              <a:t>100 square units.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dirty="0"/>
              <a:t> </a:t>
            </a:r>
          </a:p>
        </p:txBody>
      </p:sp>
      <p:pic>
        <p:nvPicPr>
          <p:cNvPr id="2052" name="Picture 4" descr="http://nrich.maths.org/content/id/2383/Cuboids%20red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52" y="1277515"/>
            <a:ext cx="3524888" cy="246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470821" y="3500393"/>
            <a:ext cx="8001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prstClr val="black"/>
                </a:solidFill>
              </a:rPr>
              <a:t>Is there more than one</a:t>
            </a:r>
            <a:r>
              <a:rPr lang="en-US" altLang="en-US" sz="2800" dirty="0" smtClean="0">
                <a:solidFill>
                  <a:prstClr val="black"/>
                </a:solidFill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prstClr val="black"/>
                </a:solidFill>
              </a:rPr>
              <a:t>Can you find them all</a:t>
            </a:r>
            <a:r>
              <a:rPr lang="en-US" altLang="en-US" sz="2800" dirty="0" smtClean="0">
                <a:solidFill>
                  <a:prstClr val="black"/>
                </a:solidFill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prstClr val="black"/>
                </a:solidFill>
              </a:rPr>
              <a:t>Can you provide a convincing argument that you have found them all?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416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98</TotalTime>
  <Words>266</Words>
  <Application>Microsoft Office PowerPoint</Application>
  <PresentationFormat>On-screen Show (4:3)</PresentationFormat>
  <Paragraphs>45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M. Warden</dc:creator>
  <cp:lastModifiedBy>Warden, M</cp:lastModifiedBy>
  <cp:revision>12</cp:revision>
  <dcterms:created xsi:type="dcterms:W3CDTF">2016-05-13T13:59:27Z</dcterms:created>
  <dcterms:modified xsi:type="dcterms:W3CDTF">2017-04-22T12:55:02Z</dcterms:modified>
</cp:coreProperties>
</file>