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5"/>
    <p:sldMasterId id="2147483684" r:id="rId6"/>
  </p:sldMasterIdLst>
  <p:notesMasterIdLst>
    <p:notesMasterId r:id="rId17"/>
  </p:notesMasterIdLst>
  <p:sldIdLst>
    <p:sldId id="272" r:id="rId7"/>
    <p:sldId id="273" r:id="rId8"/>
    <p:sldId id="276" r:id="rId9"/>
    <p:sldId id="278" r:id="rId10"/>
    <p:sldId id="277" r:id="rId11"/>
    <p:sldId id="281" r:id="rId12"/>
    <p:sldId id="279" r:id="rId13"/>
    <p:sldId id="282" r:id="rId14"/>
    <p:sldId id="274" r:id="rId15"/>
    <p:sldId id="280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CC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>
        <p:scale>
          <a:sx n="75" d="100"/>
          <a:sy n="75" d="100"/>
        </p:scale>
        <p:origin x="-594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FEBC0EC-B78A-47BB-AB69-65A8D284543E}" type="datetimeFigureOut">
              <a:rPr lang="en-US"/>
              <a:pPr>
                <a:defRPr/>
              </a:pPr>
              <a:t>3/11/2017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43BEF02-8610-4300-851F-718D809E78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650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A06349-F995-45C9-9328-3EC47CB448C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0710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C5DB1-053D-4F23-A1C6-96FAAE86266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1342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BC85EE-BD9C-4A9D-9C1F-E2527ABB867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684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FDF501-B633-4715-904B-38B5CE7E114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6022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A2F46A-73BC-4762-B1F6-4E679503193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9161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31BCCC-ECD5-40A9-9CBB-F045D7A8EBC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102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73F4F2-705E-4F3F-B30D-F73D55C9721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479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CF3E70-7310-44CF-8615-CF6D91ABD7B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850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5FEDF-713C-4EFE-92B6-BA031CFB98B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9833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591244-0F81-4733-8297-610B64101A9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14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16B7A-8EC4-4043-81F3-B2EEF3D5A65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626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182FC5-6DD4-4021-B87B-C641F3F5EE7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30602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12231-7ECA-4AC7-B308-8FF905082ED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98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2534D-78FE-424B-8426-9B9A8C5FF4E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4252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713466-870D-4BA4-85F5-21208C27C2A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9829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9DF513-5314-41EB-A862-CB70E131B4C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839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AD5139-09B5-480F-A4E7-03D1BD73F16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09621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C0C41A-4D39-4757-A33E-6AD5480E40D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22234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2A25EC-6922-4F30-B9F5-F2FB64C5F02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7716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CC9746-059D-494F-81A2-A02D0290274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9984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18137-2B55-49CD-BCF0-07A93AEB0D3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0464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7A8BD2-6542-4CCA-8174-0C933EFBB3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6269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DE51A68-BAA5-40E2-8C2E-7C59E44EF74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FCCBC0C-01C9-418D-8309-5028BAA1247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2056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331640" y="404664"/>
            <a:ext cx="6696744" cy="1754326"/>
          </a:xfrm>
          <a:prstGeom prst="rect">
            <a:avLst/>
          </a:prstGeom>
          <a:blipFill rotWithShape="1">
            <a:blip r:embed="rId2"/>
            <a:stretch>
              <a:fillRect t="-5208"/>
            </a:stretch>
          </a:blipFill>
        </p:spPr>
        <p:txBody>
          <a:bodyPr/>
          <a:lstStyle/>
          <a:p>
            <a:r>
              <a:rPr lang="en-GB">
                <a:noFill/>
              </a:rPr>
              <a:t> </a:t>
            </a:r>
          </a:p>
        </p:txBody>
      </p:sp>
      <p:sp>
        <p:nvSpPr>
          <p:cNvPr id="3" name="TextBox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44476" y="2141478"/>
            <a:ext cx="3384376" cy="703782"/>
          </a:xfrm>
          <a:prstGeom prst="rect">
            <a:avLst/>
          </a:prstGeom>
          <a:blipFill rotWithShape="1">
            <a:blip r:embed="rId3"/>
            <a:stretch>
              <a:fillRect l="-3604" b="-8621"/>
            </a:stretch>
          </a:blipFill>
        </p:spPr>
        <p:txBody>
          <a:bodyPr/>
          <a:lstStyle/>
          <a:p>
            <a:r>
              <a:rPr lang="en-GB">
                <a:noFill/>
              </a:rPr>
              <a:t> </a:t>
            </a:r>
          </a:p>
        </p:txBody>
      </p:sp>
      <p:sp>
        <p:nvSpPr>
          <p:cNvPr id="3076" name="TextBox 3"/>
          <p:cNvSpPr txBox="1">
            <a:spLocks noChangeArrowheads="1"/>
          </p:cNvSpPr>
          <p:nvPr/>
        </p:nvSpPr>
        <p:spPr bwMode="auto">
          <a:xfrm>
            <a:off x="744538" y="3149600"/>
            <a:ext cx="820896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n-US" sz="2800"/>
              <a:t>Which number is the </a:t>
            </a:r>
            <a:r>
              <a:rPr lang="en-GB" altLang="en-US" sz="2800">
                <a:solidFill>
                  <a:srgbClr val="FF0000"/>
                </a:solidFill>
              </a:rPr>
              <a:t>multiplicand</a:t>
            </a:r>
            <a:r>
              <a:rPr lang="en-GB" altLang="en-US" sz="2800"/>
              <a:t>?</a:t>
            </a:r>
          </a:p>
          <a:p>
            <a:pPr eaLnBrk="1" hangingPunct="1"/>
            <a:endParaRPr lang="en-GB" altLang="en-US" sz="2800"/>
          </a:p>
          <a:p>
            <a:pPr eaLnBrk="1" hangingPunct="1"/>
            <a:r>
              <a:rPr lang="en-GB" altLang="en-US" sz="2800"/>
              <a:t>Which number is the </a:t>
            </a:r>
            <a:r>
              <a:rPr lang="en-GB" altLang="en-US" sz="2800">
                <a:solidFill>
                  <a:srgbClr val="FF0000"/>
                </a:solidFill>
              </a:rPr>
              <a:t>multiplier</a:t>
            </a:r>
            <a:r>
              <a:rPr lang="en-GB" altLang="en-US" sz="280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1363" y="2163763"/>
            <a:ext cx="544512" cy="54451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6" name="TextBox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-198530" y="953725"/>
            <a:ext cx="3384376" cy="90178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GB">
                <a:noFill/>
              </a:rPr>
              <a:t> 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282700" y="2163763"/>
            <a:ext cx="544513" cy="54451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1806575" y="2163763"/>
            <a:ext cx="544513" cy="5445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2692400" y="2163763"/>
            <a:ext cx="544513" cy="54451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3232150" y="2163763"/>
            <a:ext cx="544513" cy="54451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3757613" y="2163763"/>
            <a:ext cx="544512" cy="5445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4672013" y="2163763"/>
            <a:ext cx="546100" cy="54451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5213350" y="2163763"/>
            <a:ext cx="544513" cy="54451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5737225" y="2163763"/>
            <a:ext cx="544513" cy="5445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6653213" y="2163763"/>
            <a:ext cx="544512" cy="54451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7192963" y="2163763"/>
            <a:ext cx="544512" cy="54451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7718425" y="2163763"/>
            <a:ext cx="544513" cy="5445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2" name="TextBox 3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32529" y="1143007"/>
            <a:ext cx="3384376" cy="52322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/>
          <a:p>
            <a:r>
              <a:rPr lang="en-GB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1"/>
          <p:cNvSpPr txBox="1">
            <a:spLocks noChangeArrowheads="1"/>
          </p:cNvSpPr>
          <p:nvPr/>
        </p:nvSpPr>
        <p:spPr bwMode="auto">
          <a:xfrm>
            <a:off x="1331913" y="404813"/>
            <a:ext cx="6696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GB" altLang="en-US" sz="3600"/>
              <a:t>Multiplying with fractions</a:t>
            </a:r>
          </a:p>
        </p:txBody>
      </p:sp>
      <p:sp>
        <p:nvSpPr>
          <p:cNvPr id="3" name="TextBox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55576" y="1412776"/>
            <a:ext cx="3384376" cy="703782"/>
          </a:xfrm>
          <a:prstGeom prst="rect">
            <a:avLst/>
          </a:prstGeom>
          <a:blipFill rotWithShape="1">
            <a:blip r:embed="rId2"/>
            <a:stretch>
              <a:fillRect l="-3784" b="-9565"/>
            </a:stretch>
          </a:blipFill>
        </p:spPr>
        <p:txBody>
          <a:bodyPr/>
          <a:lstStyle/>
          <a:p>
            <a:r>
              <a:rPr lang="en-GB">
                <a:noFill/>
              </a:rPr>
              <a:t> </a:t>
            </a:r>
          </a:p>
        </p:txBody>
      </p:sp>
      <p:sp>
        <p:nvSpPr>
          <p:cNvPr id="5124" name="TextBox 3"/>
          <p:cNvSpPr txBox="1">
            <a:spLocks noChangeArrowheads="1"/>
          </p:cNvSpPr>
          <p:nvPr/>
        </p:nvSpPr>
        <p:spPr bwMode="auto">
          <a:xfrm>
            <a:off x="755650" y="2420938"/>
            <a:ext cx="8208963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n-US" sz="2800" dirty="0"/>
              <a:t>Which number is the </a:t>
            </a:r>
            <a:r>
              <a:rPr lang="en-GB" altLang="en-US" sz="2800" dirty="0">
                <a:solidFill>
                  <a:srgbClr val="FF0000"/>
                </a:solidFill>
              </a:rPr>
              <a:t>multiplicand</a:t>
            </a:r>
            <a:r>
              <a:rPr lang="en-GB" altLang="en-US" sz="2800" dirty="0"/>
              <a:t>?</a:t>
            </a:r>
          </a:p>
          <a:p>
            <a:pPr eaLnBrk="1" hangingPunct="1"/>
            <a:endParaRPr lang="en-GB" altLang="en-US" sz="2800" dirty="0"/>
          </a:p>
          <a:p>
            <a:pPr eaLnBrk="1" hangingPunct="1"/>
            <a:r>
              <a:rPr lang="en-GB" altLang="en-US" sz="2800" dirty="0"/>
              <a:t>Which number is the </a:t>
            </a:r>
            <a:r>
              <a:rPr lang="en-GB" altLang="en-US" sz="2800" dirty="0">
                <a:solidFill>
                  <a:srgbClr val="FF0000"/>
                </a:solidFill>
              </a:rPr>
              <a:t>multiplier</a:t>
            </a:r>
            <a:r>
              <a:rPr lang="en-GB" altLang="en-US" sz="2800" dirty="0"/>
              <a:t>?</a:t>
            </a:r>
          </a:p>
          <a:p>
            <a:pPr eaLnBrk="1" hangingPunct="1"/>
            <a:endParaRPr lang="en-GB" altLang="en-US" sz="2800" dirty="0"/>
          </a:p>
          <a:p>
            <a:pPr eaLnBrk="1" hangingPunct="1"/>
            <a:r>
              <a:rPr lang="en-GB" altLang="en-US" sz="2800" dirty="0"/>
              <a:t>Draw a diagram to represent the problem.</a:t>
            </a:r>
          </a:p>
          <a:p>
            <a:pPr eaLnBrk="1" hangingPunct="1"/>
            <a:r>
              <a:rPr lang="en-GB" altLang="en-US" sz="2800" dirty="0"/>
              <a:t>What is the answer?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Connector 27"/>
          <p:cNvCxnSpPr/>
          <p:nvPr/>
        </p:nvCxnSpPr>
        <p:spPr>
          <a:xfrm>
            <a:off x="1708150" y="3224213"/>
            <a:ext cx="0" cy="358775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47" name="TextBox 1"/>
          <p:cNvSpPr txBox="1">
            <a:spLocks noChangeArrowheads="1"/>
          </p:cNvSpPr>
          <p:nvPr/>
        </p:nvSpPr>
        <p:spPr bwMode="auto">
          <a:xfrm>
            <a:off x="1331913" y="404813"/>
            <a:ext cx="6696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GB" altLang="en-US" sz="3600"/>
              <a:t>A different representation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50825" y="3400425"/>
            <a:ext cx="8596313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50825" y="3221038"/>
            <a:ext cx="0" cy="3603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411413" y="3221038"/>
            <a:ext cx="0" cy="3603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572000" y="3221038"/>
            <a:ext cx="0" cy="3603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732588" y="3221038"/>
            <a:ext cx="0" cy="3603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426420" y="980023"/>
            <a:ext cx="3384376" cy="90178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GB">
                <a:noFill/>
              </a:rPr>
              <a:t> </a:t>
            </a:r>
          </a:p>
        </p:txBody>
      </p:sp>
      <p:sp>
        <p:nvSpPr>
          <p:cNvPr id="15" name="TextBox 1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957479" y="1169305"/>
            <a:ext cx="3384376" cy="52322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/>
          <a:p>
            <a:r>
              <a:rPr lang="en-GB">
                <a:noFill/>
              </a:rPr>
              <a:t> </a:t>
            </a:r>
          </a:p>
        </p:txBody>
      </p:sp>
      <p:sp>
        <p:nvSpPr>
          <p:cNvPr id="16" name="TextBox 1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9440" y="3580855"/>
            <a:ext cx="3384376" cy="612732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</p:spPr>
        <p:txBody>
          <a:bodyPr/>
          <a:lstStyle/>
          <a:p>
            <a:r>
              <a:rPr lang="en-GB">
                <a:noFill/>
              </a:rPr>
              <a:t> </a:t>
            </a:r>
          </a:p>
        </p:txBody>
      </p:sp>
      <p:sp>
        <p:nvSpPr>
          <p:cNvPr id="17" name="Oval 16"/>
          <p:cNvSpPr/>
          <p:nvPr/>
        </p:nvSpPr>
        <p:spPr>
          <a:xfrm>
            <a:off x="1601788" y="3313113"/>
            <a:ext cx="179387" cy="180975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50825" y="4435475"/>
            <a:ext cx="4006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n-US" sz="2800"/>
              <a:t>Where is ‘the whole?’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2211388" y="3535363"/>
            <a:ext cx="35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n-US" sz="2800"/>
              <a:t>1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375150" y="3508375"/>
            <a:ext cx="3508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n-US" sz="2800"/>
              <a:t>2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519863" y="3508375"/>
            <a:ext cx="3508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n-US" sz="2800"/>
              <a:t>3</a:t>
            </a:r>
          </a:p>
        </p:txBody>
      </p:sp>
      <p:sp>
        <p:nvSpPr>
          <p:cNvPr id="25" name="Curved Down Arrow 24"/>
          <p:cNvSpPr/>
          <p:nvPr/>
        </p:nvSpPr>
        <p:spPr>
          <a:xfrm>
            <a:off x="239713" y="2573338"/>
            <a:ext cx="1574800" cy="584200"/>
          </a:xfrm>
          <a:prstGeom prst="curved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971550" y="3224213"/>
            <a:ext cx="0" cy="358775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143250" y="3224213"/>
            <a:ext cx="0" cy="358775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851275" y="3217863"/>
            <a:ext cx="0" cy="360362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5283200" y="3246438"/>
            <a:ext cx="0" cy="360362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6005513" y="3241675"/>
            <a:ext cx="0" cy="36036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7448550" y="3232150"/>
            <a:ext cx="0" cy="358775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8170863" y="3225800"/>
            <a:ext cx="0" cy="36036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Curved Down Arrow 42"/>
          <p:cNvSpPr/>
          <p:nvPr/>
        </p:nvSpPr>
        <p:spPr>
          <a:xfrm>
            <a:off x="1698625" y="2560638"/>
            <a:ext cx="1574800" cy="584200"/>
          </a:xfrm>
          <a:prstGeom prst="curved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44" name="Curved Down Arrow 43"/>
          <p:cNvSpPr/>
          <p:nvPr/>
        </p:nvSpPr>
        <p:spPr>
          <a:xfrm>
            <a:off x="3144838" y="2547938"/>
            <a:ext cx="1574800" cy="584200"/>
          </a:xfrm>
          <a:prstGeom prst="curved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45" name="Curved Down Arrow 44"/>
          <p:cNvSpPr/>
          <p:nvPr/>
        </p:nvSpPr>
        <p:spPr>
          <a:xfrm>
            <a:off x="4572000" y="2535238"/>
            <a:ext cx="1574800" cy="584200"/>
          </a:xfrm>
          <a:prstGeom prst="curved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  <p:bldP spid="20" grpId="0"/>
      <p:bldP spid="21" grpId="0"/>
      <p:bldP spid="25" grpId="0" animBg="1"/>
      <p:bldP spid="43" grpId="0" animBg="1"/>
      <p:bldP spid="44" grpId="0" animBg="1"/>
      <p:bldP spid="4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1331913" y="404813"/>
            <a:ext cx="6696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GB" altLang="en-US" sz="3600"/>
              <a:t>On your whiteboards…</a:t>
            </a:r>
          </a:p>
        </p:txBody>
      </p:sp>
      <p:sp>
        <p:nvSpPr>
          <p:cNvPr id="3" name="TextBox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76695" y="1223755"/>
            <a:ext cx="8181909" cy="8146076"/>
          </a:xfrm>
          <a:prstGeom prst="rect">
            <a:avLst/>
          </a:prstGeom>
          <a:blipFill rotWithShape="1">
            <a:blip r:embed="rId2"/>
            <a:stretch>
              <a:fillRect l="-1489" t="-749"/>
            </a:stretch>
          </a:blipFill>
        </p:spPr>
        <p:txBody>
          <a:bodyPr/>
          <a:lstStyle/>
          <a:p>
            <a:r>
              <a:rPr lang="en-GB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"/>
          <p:cNvSpPr txBox="1">
            <a:spLocks noChangeArrowheads="1"/>
          </p:cNvSpPr>
          <p:nvPr/>
        </p:nvSpPr>
        <p:spPr bwMode="auto">
          <a:xfrm>
            <a:off x="1331913" y="404813"/>
            <a:ext cx="6696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GB" altLang="en-US" sz="3600"/>
              <a:t>What went wrong?</a:t>
            </a:r>
          </a:p>
        </p:txBody>
      </p:sp>
      <p:sp>
        <p:nvSpPr>
          <p:cNvPr id="3" name="TextBox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76695" y="1223755"/>
            <a:ext cx="8181909" cy="5013167"/>
          </a:xfrm>
          <a:prstGeom prst="rect">
            <a:avLst/>
          </a:prstGeom>
          <a:blipFill rotWithShape="1">
            <a:blip r:embed="rId2"/>
            <a:stretch>
              <a:fillRect l="-1489" t="-1217"/>
            </a:stretch>
          </a:blipFill>
        </p:spPr>
        <p:txBody>
          <a:bodyPr/>
          <a:lstStyle/>
          <a:p>
            <a:r>
              <a:rPr lang="en-GB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"/>
          <p:cNvSpPr txBox="1">
            <a:spLocks noChangeArrowheads="1"/>
          </p:cNvSpPr>
          <p:nvPr/>
        </p:nvSpPr>
        <p:spPr bwMode="auto">
          <a:xfrm>
            <a:off x="1331913" y="404813"/>
            <a:ext cx="6696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GB" altLang="en-US" sz="3600"/>
              <a:t>In your books…</a:t>
            </a:r>
          </a:p>
        </p:txBody>
      </p:sp>
      <p:sp>
        <p:nvSpPr>
          <p:cNvPr id="3" name="TextBox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32307" y="1050995"/>
            <a:ext cx="8181909" cy="8040021"/>
          </a:xfrm>
          <a:prstGeom prst="rect">
            <a:avLst/>
          </a:prstGeom>
          <a:blipFill rotWithShape="1">
            <a:blip r:embed="rId2"/>
            <a:stretch>
              <a:fillRect l="-1118" t="-531"/>
            </a:stretch>
          </a:blipFill>
        </p:spPr>
        <p:txBody>
          <a:bodyPr/>
          <a:lstStyle/>
          <a:p>
            <a:r>
              <a:rPr lang="en-GB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"/>
          <p:cNvSpPr txBox="1">
            <a:spLocks noChangeArrowheads="1"/>
          </p:cNvSpPr>
          <p:nvPr/>
        </p:nvSpPr>
        <p:spPr bwMode="auto">
          <a:xfrm>
            <a:off x="1331913" y="404813"/>
            <a:ext cx="6696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GB" altLang="en-US" sz="3600"/>
              <a:t>In your books…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778130" y="1358770"/>
                <a:ext cx="7236408" cy="4988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901700" indent="-901700"/>
                <a:r>
                  <a:rPr lang="en-GB" sz="2400" dirty="0" smtClean="0"/>
                  <a:t>4. 	A cat eats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GB" sz="2400" b="0" i="1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2400" dirty="0" smtClean="0"/>
                  <a:t> of a tin of cat food four times a day.  How many tins of cat food does he eat in a week?</a:t>
                </a:r>
              </a:p>
              <a:p>
                <a:pPr marL="266700"/>
                <a:endParaRPr lang="en-GB" sz="2400" dirty="0" smtClean="0"/>
              </a:p>
              <a:p>
                <a:pPr marL="901700" indent="-901700"/>
                <a:r>
                  <a:rPr lang="en-GB" sz="2400" dirty="0" smtClean="0"/>
                  <a:t>5 (a)	A girl walks to and from school every day. Her house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GB" sz="2400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 smtClean="0"/>
                  <a:t> of a mile from school. How far does she walk in a week?</a:t>
                </a:r>
              </a:p>
              <a:p>
                <a:endParaRPr lang="en-GB" sz="2400" dirty="0"/>
              </a:p>
              <a:p>
                <a:pPr marL="901700" indent="-901700"/>
                <a:r>
                  <a:rPr lang="en-GB" sz="2400" dirty="0" smtClean="0"/>
                  <a:t>5 (b)	A different girl’s house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GB" sz="2400" b="0" i="1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2400" dirty="0" smtClean="0"/>
                  <a:t> of a mile away from school. On Friday morning she gets a lift in the car.</a:t>
                </a:r>
              </a:p>
              <a:p>
                <a:pPr marL="901700" indent="-901700"/>
                <a:r>
                  <a:rPr lang="en-GB" sz="2400" dirty="0"/>
                  <a:t>	</a:t>
                </a:r>
                <a:r>
                  <a:rPr lang="en-GB" sz="2400" dirty="0" smtClean="0"/>
                  <a:t>Which girl walks the furthest in the week?</a:t>
                </a:r>
                <a:endParaRPr lang="en-GB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130" y="1358770"/>
                <a:ext cx="7236408" cy="4988225"/>
              </a:xfrm>
              <a:prstGeom prst="rect">
                <a:avLst/>
              </a:prstGeom>
              <a:blipFill rotWithShape="1">
                <a:blip r:embed="rId2"/>
                <a:stretch>
                  <a:fillRect l="-1348" r="-2275" b="-19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585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96525" y="1280220"/>
            <a:ext cx="8550950" cy="4200574"/>
          </a:xfrm>
          <a:prstGeom prst="rect">
            <a:avLst/>
          </a:prstGeom>
          <a:blipFill rotWithShape="1">
            <a:blip r:embed="rId2"/>
            <a:stretch>
              <a:fillRect l="-2068" r="-2068"/>
            </a:stretch>
          </a:blipFill>
        </p:spPr>
        <p:txBody>
          <a:bodyPr/>
          <a:lstStyle/>
          <a:p>
            <a:r>
              <a:rPr lang="en-GB">
                <a:noFill/>
              </a:rPr>
              <a:t> </a:t>
            </a:r>
          </a:p>
        </p:txBody>
      </p:sp>
      <p:sp>
        <p:nvSpPr>
          <p:cNvPr id="10243" name="TextBox 2"/>
          <p:cNvSpPr txBox="1">
            <a:spLocks noChangeArrowheads="1"/>
          </p:cNvSpPr>
          <p:nvPr/>
        </p:nvSpPr>
        <p:spPr bwMode="auto">
          <a:xfrm>
            <a:off x="1331913" y="404813"/>
            <a:ext cx="6696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GB" altLang="en-US" sz="3600" dirty="0" smtClean="0"/>
              <a:t>Challenge 1:</a:t>
            </a:r>
            <a:endParaRPr lang="en-GB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96525" y="1280220"/>
            <a:ext cx="8550950" cy="4211153"/>
          </a:xfrm>
          <a:prstGeom prst="rect">
            <a:avLst/>
          </a:prstGeom>
          <a:blipFill rotWithShape="1">
            <a:blip r:embed="rId2"/>
            <a:stretch>
              <a:fillRect l="-2068" r="-2068"/>
            </a:stretch>
          </a:blipFill>
        </p:spPr>
        <p:txBody>
          <a:bodyPr/>
          <a:lstStyle/>
          <a:p>
            <a:r>
              <a:rPr lang="en-GB">
                <a:noFill/>
              </a:rPr>
              <a:t> </a:t>
            </a:r>
          </a:p>
        </p:txBody>
      </p:sp>
      <p:sp>
        <p:nvSpPr>
          <p:cNvPr id="11267" name="TextBox 2"/>
          <p:cNvSpPr txBox="1">
            <a:spLocks noChangeArrowheads="1"/>
          </p:cNvSpPr>
          <p:nvPr/>
        </p:nvSpPr>
        <p:spPr bwMode="auto">
          <a:xfrm>
            <a:off x="1331913" y="404813"/>
            <a:ext cx="6696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GB" altLang="en-US" sz="3600" dirty="0" smtClean="0"/>
              <a:t>Challenge 2:</a:t>
            </a:r>
            <a:endParaRPr lang="en-GB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AC7BB6A3B34E4FBDC35DBC21560F23" ma:contentTypeVersion="9" ma:contentTypeDescription="Create a new document." ma:contentTypeScope="" ma:versionID="d0117662ab1b7ecd7b9f6b30ba6ed1c9">
  <xsd:schema xmlns:xsd="http://www.w3.org/2001/XMLSchema" xmlns:p="http://schemas.microsoft.com/office/2006/metadata/properties" xmlns:ns2="e2e12665-0a52-44fa-93fc-755654ed6771" targetNamespace="http://schemas.microsoft.com/office/2006/metadata/properties" ma:root="true" ma:fieldsID="e2c2631dead83a0ad53e82feee9622f1" ns2:_="">
    <xsd:import namespace="e2e12665-0a52-44fa-93fc-755654ed6771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InUnits" minOccurs="0"/>
                <xsd:element ref="ns2:Comments" minOccurs="0"/>
                <xsd:element ref="ns2:OldUnits" minOccurs="0"/>
                <xsd:element ref="ns2:OID" minOccurs="0"/>
                <xsd:element ref="ns2:ForStudent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e2e12665-0a52-44fa-93fc-755654ed6771" elementFormDefault="qualified">
    <xsd:import namespace="http://schemas.microsoft.com/office/2006/documentManagement/types"/>
    <xsd:element name="Description0" ma:index="8" nillable="true" ma:displayName="Description" ma:internalName="Description0">
      <xsd:simpleType>
        <xsd:restriction base="dms:Text">
          <xsd:maxLength value="255"/>
        </xsd:restriction>
      </xsd:simpleType>
    </xsd:element>
    <xsd:element name="InUnits" ma:index="9" nillable="true" ma:displayName="InUnits" ma:list="{a76a41e2-bde4-4dbd-aa10-df71d00745ba}" ma:internalName="InUnits" ma:readOnly="false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ents" ma:index="10" nillable="true" ma:displayName="Comments" ma:internalName="Comments">
      <xsd:simpleType>
        <xsd:restriction base="dms:Note"/>
      </xsd:simpleType>
    </xsd:element>
    <xsd:element name="OldUnits" ma:index="11" nillable="true" ma:displayName="OldUnits" ma:internalName="OldUnits">
      <xsd:simpleType>
        <xsd:restriction base="dms:Note"/>
      </xsd:simpleType>
    </xsd:element>
    <xsd:element name="OID" ma:index="12" nillable="true" ma:displayName="OID" ma:internalName="OID">
      <xsd:simpleType>
        <xsd:restriction base="dms:Text">
          <xsd:maxLength value="255"/>
        </xsd:restriction>
      </xsd:simpleType>
    </xsd:element>
    <xsd:element name="ForStudents" ma:index="13" nillable="true" ma:displayName="ForStudents" ma:default="0" ma:description="Set to yes if students are to have access to the resource." ma:internalName="ForStudents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s xmlns="e2e12665-0a52-44fa-93fc-755654ed6771" xsi:nil="true"/>
    <OldUnits xmlns="e2e12665-0a52-44fa-93fc-755654ed6771">All about Fibonacci;#16</OldUnits>
    <Description0 xmlns="e2e12665-0a52-44fa-93fc-755654ed6771" xsi:nil="true"/>
    <InUnits xmlns="e2e12665-0a52-44fa-93fc-755654ed6771">
      <Value>14</Value>
    </InUnits>
    <OID xmlns="e2e12665-0a52-44fa-93fc-755654ed6771">782</OID>
    <ForStudents xmlns="e2e12665-0a52-44fa-93fc-755654ed6771">false</ForStudents>
  </documentManagement>
</p:properties>
</file>

<file path=customXml/itemProps1.xml><?xml version="1.0" encoding="utf-8"?>
<ds:datastoreItem xmlns:ds="http://schemas.openxmlformats.org/officeDocument/2006/customXml" ds:itemID="{AF9DE027-4DD9-4574-8780-E64BA288EE03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34286640-12C3-4D69-BAF1-4F6D1EA53F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e12665-0a52-44fa-93fc-755654ed6771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75AEBD44-CEF8-4155-9D54-E79A28977E3B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F825E589-9759-4395-AA6C-2084C151D015}">
  <ds:schemaRefs>
    <ds:schemaRef ds:uri="http://purl.org/dc/dcmitype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e2e12665-0a52-44fa-93fc-755654ed6771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472</TotalTime>
  <Words>76</Words>
  <Application>Microsoft Office PowerPoint</Application>
  <PresentationFormat>On-screen Show (4:3)</PresentationFormat>
  <Paragraphs>40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Comic Sans MS</vt:lpstr>
      <vt:lpstr>1_Default Design</vt:lpstr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Trinity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Leonardo's Leaps</dc:title>
  <dc:creator>MWARDEN</dc:creator>
  <cp:lastModifiedBy>Warden, M</cp:lastModifiedBy>
  <cp:revision>31</cp:revision>
  <dcterms:created xsi:type="dcterms:W3CDTF">2009-01-29T14:12:53Z</dcterms:created>
  <dcterms:modified xsi:type="dcterms:W3CDTF">2017-03-11T11:21:38Z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ts">
    <vt:lpwstr>16;#All about Fibonacci</vt:lpwstr>
  </property>
  <property fmtid="{D5CDD505-2E9C-101B-9397-08002B2CF9AE}" pid="3" name="ContentType">
    <vt:lpwstr>Document</vt:lpwstr>
  </property>
  <property fmtid="{D5CDD505-2E9C-101B-9397-08002B2CF9AE}" pid="4" name="FavouriteOf">
    <vt:lpwstr/>
  </property>
  <property fmtid="{D5CDD505-2E9C-101B-9397-08002B2CF9AE}" pid="5" name="Subject">
    <vt:lpwstr/>
  </property>
  <property fmtid="{D5CDD505-2E9C-101B-9397-08002B2CF9AE}" pid="6" name="Keywords">
    <vt:lpwstr/>
  </property>
  <property fmtid="{D5CDD505-2E9C-101B-9397-08002B2CF9AE}" pid="7" name="_Author">
    <vt:lpwstr>MWARDEN</vt:lpwstr>
  </property>
  <property fmtid="{D5CDD505-2E9C-101B-9397-08002B2CF9AE}" pid="8" name="_Category">
    <vt:lpwstr/>
  </property>
  <property fmtid="{D5CDD505-2E9C-101B-9397-08002B2CF9AE}" pid="9" name="Slides">
    <vt:lpwstr>7</vt:lpwstr>
  </property>
  <property fmtid="{D5CDD505-2E9C-101B-9397-08002B2CF9AE}" pid="10" name="Categories">
    <vt:lpwstr/>
  </property>
  <property fmtid="{D5CDD505-2E9C-101B-9397-08002B2CF9AE}" pid="11" name="Approval Level">
    <vt:lpwstr/>
  </property>
  <property fmtid="{D5CDD505-2E9C-101B-9397-08002B2CF9AE}" pid="12" name="_Comments">
    <vt:lpwstr/>
  </property>
  <property fmtid="{D5CDD505-2E9C-101B-9397-08002B2CF9AE}" pid="13" name="Assigned To">
    <vt:lpwstr/>
  </property>
  <property fmtid="{D5CDD505-2E9C-101B-9397-08002B2CF9AE}" pid="14" name="Order">
    <vt:lpwstr>78200.0000000000</vt:lpwstr>
  </property>
  <property fmtid="{D5CDD505-2E9C-101B-9397-08002B2CF9AE}" pid="15" name="Objectives">
    <vt:lpwstr/>
  </property>
</Properties>
</file>