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5" r:id="rId2"/>
  </p:sldMasterIdLst>
  <p:notesMasterIdLst>
    <p:notesMasterId r:id="rId28"/>
  </p:notesMasterIdLst>
  <p:sldIdLst>
    <p:sldId id="256" r:id="rId3"/>
    <p:sldId id="274" r:id="rId4"/>
    <p:sldId id="278" r:id="rId5"/>
    <p:sldId id="275" r:id="rId6"/>
    <p:sldId id="276" r:id="rId7"/>
    <p:sldId id="279" r:id="rId8"/>
    <p:sldId id="277" r:id="rId9"/>
    <p:sldId id="280" r:id="rId10"/>
    <p:sldId id="258" r:id="rId11"/>
    <p:sldId id="282" r:id="rId12"/>
    <p:sldId id="259" r:id="rId13"/>
    <p:sldId id="270" r:id="rId14"/>
    <p:sldId id="281" r:id="rId15"/>
    <p:sldId id="261" r:id="rId16"/>
    <p:sldId id="260" r:id="rId17"/>
    <p:sldId id="271" r:id="rId18"/>
    <p:sldId id="262" r:id="rId19"/>
    <p:sldId id="269" r:id="rId20"/>
    <p:sldId id="264" r:id="rId21"/>
    <p:sldId id="263" r:id="rId22"/>
    <p:sldId id="272" r:id="rId23"/>
    <p:sldId id="265" r:id="rId24"/>
    <p:sldId id="267" r:id="rId25"/>
    <p:sldId id="273" r:id="rId26"/>
    <p:sldId id="268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671" autoAdjust="0"/>
  </p:normalViewPr>
  <p:slideViewPr>
    <p:cSldViewPr>
      <p:cViewPr varScale="1">
        <p:scale>
          <a:sx n="66" d="100"/>
          <a:sy n="66" d="100"/>
        </p:scale>
        <p:origin x="-141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32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F52F28-73A1-4C2C-9006-75B3CFD73523}" type="datetimeFigureOut">
              <a:rPr lang="en-GB" smtClean="0"/>
              <a:t>19/03/2017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411667-972C-4C45-8B6E-C6F24F4433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43925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latin typeface="Calibri" panose="020F0502020204030204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6EF9BC-53F4-4112-98D3-B7B1EDD059F3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10119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DA5DCF-A413-4BA7-B0B3-506519AB8A0F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096085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4BA6C2-B4DD-4B90-BC19-2A77FD4E0D67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10219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82195A-3D20-4791-85F2-86762DFA1855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01086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23D4B4-3B08-498F-8849-74DD41B47A10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69919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121AD8-742E-428B-8769-3AD966EEEB13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148203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0C9F47-68D5-431C-AB0E-93A5418E07F4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16789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74F712-3742-4037-97B2-5ABE3BE8A47D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50850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4D78BB-81DD-48CA-861A-9C956CFE195B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26958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5C2C1F-DE83-4089-8DD4-F476FF032FD7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541850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D909AA-62D1-4959-BA14-3E06CD5E6BDD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517027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725D44-B72A-48A8-B437-7B3170766D2B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451825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6EF9BC-53F4-4112-98D3-B7B1EDD059F3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DA5DCF-A413-4BA7-B0B3-506519AB8A0F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4BA6C2-B4DD-4B90-BC19-2A77FD4E0D67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82195A-3D20-4791-85F2-86762DFA1855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23D4B4-3B08-498F-8849-74DD41B47A10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121AD8-742E-428B-8769-3AD966EEEB13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0C9F47-68D5-431C-AB0E-93A5418E07F4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74F712-3742-4037-97B2-5ABE3BE8A47D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4D78BB-81DD-48CA-861A-9C956CFE195B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5C2C1F-DE83-4089-8DD4-F476FF032FD7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D909AA-62D1-4959-BA14-3E06CD5E6BDD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 smtClean="0"/>
              <a:t>Click to edit Master text styles</a:t>
            </a:r>
          </a:p>
          <a:p>
            <a:pPr lvl="1"/>
            <a:r>
              <a:rPr lang="en-AU" altLang="en-US" smtClean="0"/>
              <a:t>Second level</a:t>
            </a:r>
          </a:p>
          <a:p>
            <a:pPr lvl="2"/>
            <a:r>
              <a:rPr lang="en-AU" altLang="en-US" smtClean="0"/>
              <a:t>Third level</a:t>
            </a:r>
          </a:p>
          <a:p>
            <a:pPr lvl="3"/>
            <a:r>
              <a:rPr lang="en-AU" altLang="en-US" smtClean="0"/>
              <a:t>Fourth level</a:t>
            </a:r>
          </a:p>
          <a:p>
            <a:pPr lvl="4"/>
            <a:r>
              <a:rPr lang="en-AU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7C82920-F566-4C94-BCF3-C97328E55F3B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05228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Calibri" panose="020F050202020403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Calibri" panose="020F050202020403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Calibri" panose="020F050202020403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Calibri" panose="020F0502020204030204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97C82920-F566-4C94-BCF3-C97328E55F3B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1032" name="Picture 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850" y="5988050"/>
            <a:ext cx="6286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4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5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9.xml"/><Relationship Id="rId5" Type="http://schemas.openxmlformats.org/officeDocument/2006/relationships/image" Target="../media/image22.png"/><Relationship Id="rId4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0.xml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3.xml"/><Relationship Id="rId5" Type="http://schemas.openxmlformats.org/officeDocument/2006/relationships/image" Target="../media/image8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5.png"/><Relationship Id="rId4" Type="http://schemas.openxmlformats.org/officeDocument/2006/relationships/image" Target="../media/image18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20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Subtitle 2"/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323528" y="1484784"/>
                <a:ext cx="8640960" cy="2232248"/>
              </a:xfrm>
            </p:spPr>
            <p:txBody>
              <a:bodyPr/>
              <a:lstStyle/>
              <a:p>
                <a:pPr algn="l"/>
                <a:r>
                  <a:rPr lang="en-GB" sz="4000" dirty="0" smtClean="0"/>
                  <a:t>We can think of division in two ways:</a:t>
                </a:r>
              </a:p>
              <a:p>
                <a:r>
                  <a:rPr lang="en-GB" sz="4000" dirty="0" smtClean="0"/>
                  <a:t>6</a:t>
                </a:r>
                <a14:m>
                  <m:oMath xmlns:m="http://schemas.openxmlformats.org/officeDocument/2006/math">
                    <m:r>
                      <a:rPr lang="en-GB" sz="4000" i="1" smtClean="0">
                        <a:latin typeface="Cambria Math"/>
                        <a:ea typeface="Cambria Math"/>
                      </a:rPr>
                      <m:t>÷</m:t>
                    </m:r>
                  </m:oMath>
                </a14:m>
                <a:r>
                  <a:rPr lang="en-GB" sz="4000" dirty="0" smtClean="0"/>
                  <a:t>3</a:t>
                </a:r>
              </a:p>
              <a:p>
                <a:pPr algn="l"/>
                <a:r>
                  <a:rPr lang="en-GB" sz="4000" dirty="0" smtClean="0"/>
                  <a:t>Sharing 				Grouping</a:t>
                </a:r>
              </a:p>
              <a:p>
                <a:pPr algn="l"/>
                <a:endParaRPr lang="en-GB" sz="4000" dirty="0"/>
              </a:p>
              <a:p>
                <a:pPr algn="l"/>
                <a:endParaRPr lang="en-GB" sz="4000" dirty="0" smtClean="0"/>
              </a:p>
              <a:p>
                <a:pPr algn="l"/>
                <a:r>
                  <a:rPr lang="en-GB" sz="2400" dirty="0" smtClean="0"/>
                  <a:t>6 baguettes shared equally            Split 6 into 2 groups of 3</a:t>
                </a:r>
              </a:p>
              <a:p>
                <a:pPr algn="l"/>
                <a:r>
                  <a:rPr lang="en-GB" sz="2400" dirty="0" smtClean="0"/>
                  <a:t>between 3 people is 2</a:t>
                </a:r>
                <a:endParaRPr lang="en-GB" sz="2000" dirty="0" smtClean="0"/>
              </a:p>
              <a:p>
                <a:pPr algn="l"/>
                <a:endParaRPr lang="en-GB" sz="4000" dirty="0" smtClean="0"/>
              </a:p>
              <a:p>
                <a:pPr algn="l"/>
                <a:endParaRPr lang="en-GB" sz="4000" dirty="0"/>
              </a:p>
              <a:p>
                <a:pPr algn="l"/>
                <a:endParaRPr lang="en-GB" sz="4000" dirty="0"/>
              </a:p>
            </p:txBody>
          </p:sp>
        </mc:Choice>
        <mc:Fallback xmlns="">
          <p:sp>
            <p:nvSpPr>
              <p:cNvPr id="3" name="Subtitl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323528" y="1484784"/>
                <a:ext cx="8640960" cy="2232248"/>
              </a:xfrm>
              <a:blipFill rotWithShape="1">
                <a:blip r:embed="rId3"/>
                <a:stretch>
                  <a:fillRect l="-2468" t="-4918" b="-1084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itle 1"/>
          <p:cNvSpPr txBox="1">
            <a:spLocks/>
          </p:cNvSpPr>
          <p:nvPr/>
        </p:nvSpPr>
        <p:spPr bwMode="auto">
          <a:xfrm>
            <a:off x="421195" y="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3600" kern="0" dirty="0" smtClean="0"/>
              <a:t>Division</a:t>
            </a:r>
            <a:endParaRPr lang="en-GB" sz="3600" kern="0" dirty="0"/>
          </a:p>
        </p:txBody>
      </p:sp>
      <p:sp>
        <p:nvSpPr>
          <p:cNvPr id="2" name="Oval 1"/>
          <p:cNvSpPr/>
          <p:nvPr/>
        </p:nvSpPr>
        <p:spPr>
          <a:xfrm>
            <a:off x="2278271" y="3933056"/>
            <a:ext cx="360040" cy="36004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/>
          <p:cNvSpPr/>
          <p:nvPr/>
        </p:nvSpPr>
        <p:spPr>
          <a:xfrm>
            <a:off x="1509192" y="3933056"/>
            <a:ext cx="360040" cy="36004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7"/>
          <p:cNvSpPr/>
          <p:nvPr/>
        </p:nvSpPr>
        <p:spPr>
          <a:xfrm>
            <a:off x="1509192" y="4437112"/>
            <a:ext cx="360040" cy="36004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8"/>
          <p:cNvSpPr/>
          <p:nvPr/>
        </p:nvSpPr>
        <p:spPr>
          <a:xfrm>
            <a:off x="683568" y="4437112"/>
            <a:ext cx="360040" cy="36004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/>
          <p:cNvSpPr/>
          <p:nvPr/>
        </p:nvSpPr>
        <p:spPr>
          <a:xfrm>
            <a:off x="2278271" y="4437112"/>
            <a:ext cx="360040" cy="36004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/>
          <p:cNvSpPr/>
          <p:nvPr/>
        </p:nvSpPr>
        <p:spPr>
          <a:xfrm>
            <a:off x="683568" y="3933056"/>
            <a:ext cx="360040" cy="36004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/>
          <p:cNvSpPr/>
          <p:nvPr/>
        </p:nvSpPr>
        <p:spPr>
          <a:xfrm>
            <a:off x="7020272" y="3717032"/>
            <a:ext cx="360040" cy="36004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/>
          <p:cNvSpPr/>
          <p:nvPr/>
        </p:nvSpPr>
        <p:spPr>
          <a:xfrm>
            <a:off x="7020272" y="4582852"/>
            <a:ext cx="360040" cy="36004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/>
          <p:cNvSpPr/>
          <p:nvPr/>
        </p:nvSpPr>
        <p:spPr>
          <a:xfrm>
            <a:off x="6085719" y="4582852"/>
            <a:ext cx="360040" cy="36004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Oval 14"/>
          <p:cNvSpPr/>
          <p:nvPr/>
        </p:nvSpPr>
        <p:spPr>
          <a:xfrm>
            <a:off x="6085719" y="4150804"/>
            <a:ext cx="360040" cy="36004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Oval 15"/>
          <p:cNvSpPr/>
          <p:nvPr/>
        </p:nvSpPr>
        <p:spPr>
          <a:xfrm>
            <a:off x="7020272" y="4149942"/>
            <a:ext cx="360040" cy="36004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Oval 16"/>
          <p:cNvSpPr/>
          <p:nvPr/>
        </p:nvSpPr>
        <p:spPr>
          <a:xfrm>
            <a:off x="6085719" y="3718756"/>
            <a:ext cx="360040" cy="36004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94871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5515" y="1268760"/>
            <a:ext cx="8640960" cy="2232248"/>
          </a:xfrm>
        </p:spPr>
        <p:txBody>
          <a:bodyPr/>
          <a:lstStyle/>
          <a:p>
            <a:pPr algn="l"/>
            <a:r>
              <a:rPr lang="en-GB" sz="4000" dirty="0" smtClean="0"/>
              <a:t>The grouping method is sometimes thought of as ‘how many go into’.</a:t>
            </a:r>
          </a:p>
          <a:p>
            <a:pPr algn="l"/>
            <a:endParaRPr lang="en-GB" sz="4000" dirty="0"/>
          </a:p>
          <a:p>
            <a:pPr algn="l"/>
            <a:r>
              <a:rPr lang="en-GB" sz="4000" dirty="0" smtClean="0"/>
              <a:t>How many of the </a:t>
            </a:r>
            <a:r>
              <a:rPr lang="en-GB" sz="4000" dirty="0" smtClean="0">
                <a:solidFill>
                  <a:srgbClr val="FF0000"/>
                </a:solidFill>
              </a:rPr>
              <a:t>divisor</a:t>
            </a:r>
            <a:r>
              <a:rPr lang="en-GB" sz="4000" dirty="0" smtClean="0"/>
              <a:t> fit into the </a:t>
            </a:r>
            <a:r>
              <a:rPr lang="en-GB" sz="4000" dirty="0" smtClean="0">
                <a:solidFill>
                  <a:srgbClr val="FF0000"/>
                </a:solidFill>
              </a:rPr>
              <a:t>dividend</a:t>
            </a:r>
          </a:p>
          <a:p>
            <a:pPr algn="l"/>
            <a:endParaRPr lang="en-GB" sz="4000" dirty="0"/>
          </a:p>
          <a:p>
            <a:pPr algn="l"/>
            <a:r>
              <a:rPr lang="en-GB" sz="4000" dirty="0" smtClean="0"/>
              <a:t>This is how we will think of division when dividing fractions</a:t>
            </a:r>
          </a:p>
          <a:p>
            <a:pPr algn="l"/>
            <a:endParaRPr lang="en-GB" sz="4000" dirty="0"/>
          </a:p>
          <a:p>
            <a:pPr algn="l"/>
            <a:endParaRPr lang="en-GB" sz="4000" dirty="0"/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421195" y="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3600" kern="0" dirty="0" smtClean="0"/>
              <a:t>Division</a:t>
            </a:r>
            <a:endParaRPr lang="en-GB" sz="3600" kern="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65259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23528" y="1556792"/>
                <a:ext cx="8686800" cy="4525963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i="1" smtClean="0">
                          <a:latin typeface="Cambria Math"/>
                        </a:rPr>
                        <m:t>6</m:t>
                      </m:r>
                      <m:r>
                        <a:rPr lang="en-GB" sz="4800" i="1" smtClean="0">
                          <a:latin typeface="Cambria Math"/>
                          <a:ea typeface="Cambria Math"/>
                        </a:rPr>
                        <m:t>÷</m:t>
                      </m:r>
                      <m:f>
                        <m:fPr>
                          <m:ctrlPr>
                            <a:rPr lang="en-GB" sz="480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48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48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  <m:r>
                        <a:rPr lang="en-GB" dirty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GB" dirty="0" smtClean="0"/>
              </a:p>
              <a:p>
                <a:pPr marL="0" indent="0">
                  <a:buNone/>
                </a:pPr>
                <a:r>
                  <a:rPr lang="en-GB" dirty="0" smtClean="0"/>
                  <a:t>What is the </a:t>
                </a:r>
                <a:r>
                  <a:rPr lang="en-GB" dirty="0" smtClean="0">
                    <a:solidFill>
                      <a:srgbClr val="FF0000"/>
                    </a:solidFill>
                  </a:rPr>
                  <a:t>dividend</a:t>
                </a:r>
                <a:r>
                  <a:rPr lang="en-GB" dirty="0" smtClean="0"/>
                  <a:t>?</a:t>
                </a:r>
              </a:p>
              <a:p>
                <a:pPr marL="0" indent="0">
                  <a:buNone/>
                </a:pPr>
                <a:r>
                  <a:rPr lang="en-GB" dirty="0" smtClean="0"/>
                  <a:t>What is the </a:t>
                </a:r>
                <a:r>
                  <a:rPr lang="en-GB" dirty="0" smtClean="0">
                    <a:solidFill>
                      <a:srgbClr val="FF0000"/>
                    </a:solidFill>
                  </a:rPr>
                  <a:t>divisor</a:t>
                </a:r>
                <a:r>
                  <a:rPr lang="en-GB" dirty="0" smtClean="0"/>
                  <a:t>?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3528" y="1556792"/>
                <a:ext cx="8686800" cy="4525963"/>
              </a:xfrm>
              <a:blipFill rotWithShape="1">
                <a:blip r:embed="rId3"/>
                <a:stretch>
                  <a:fillRect l="-17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2373" y="125760"/>
            <a:ext cx="8229600" cy="1143000"/>
          </a:xfrm>
        </p:spPr>
        <p:txBody>
          <a:bodyPr/>
          <a:lstStyle/>
          <a:p>
            <a:r>
              <a:rPr lang="en-GB" sz="3600" dirty="0" smtClean="0"/>
              <a:t>Dividing Fractions</a:t>
            </a:r>
            <a:endParaRPr lang="en-GB" sz="3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83894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23528" y="1556792"/>
                <a:ext cx="8686800" cy="4525963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i="1" smtClean="0">
                          <a:latin typeface="Cambria Math"/>
                        </a:rPr>
                        <m:t>6</m:t>
                      </m:r>
                      <m:r>
                        <a:rPr lang="en-GB" sz="4800" i="1" smtClean="0">
                          <a:latin typeface="Cambria Math"/>
                          <a:ea typeface="Cambria Math"/>
                        </a:rPr>
                        <m:t>÷</m:t>
                      </m:r>
                      <m:f>
                        <m:fPr>
                          <m:ctrlPr>
                            <a:rPr lang="en-GB" sz="480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48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48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  <m:r>
                        <a:rPr lang="en-GB" dirty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GB" dirty="0" smtClean="0"/>
              </a:p>
              <a:p>
                <a:pPr marL="0" indent="0">
                  <a:buNone/>
                </a:pPr>
                <a:r>
                  <a:rPr lang="en-GB" dirty="0" smtClean="0"/>
                  <a:t>What does this calculation mean?</a:t>
                </a:r>
              </a:p>
              <a:p>
                <a:pPr marL="0" indent="0">
                  <a:buNone/>
                </a:pPr>
                <a:r>
                  <a:rPr lang="en-GB" dirty="0" smtClean="0"/>
                  <a:t>How many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b="0" i="1" smtClean="0">
                            <a:latin typeface="Cambria Math"/>
                          </a:rPr>
                        </m:ctrlPr>
                      </m:sSupPr>
                      <m:e>
                        <m:f>
                          <m:fPr>
                            <m:ctrlPr>
                              <a:rPr lang="en-GB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b="0" i="1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GB" b="0" i="1" smtClean="0">
                                <a:latin typeface="Cambria Math"/>
                              </a:rPr>
                              <m:t>2</m:t>
                            </m:r>
                          </m:den>
                        </m:f>
                      </m:e>
                      <m:sup>
                        <m:r>
                          <a:rPr lang="en-GB" b="0" i="1" smtClean="0">
                            <a:latin typeface="Cambria Math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GB" dirty="0" smtClean="0"/>
                  <a:t>s go into 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/>
                      </a:rPr>
                      <m:t>6</m:t>
                    </m:r>
                  </m:oMath>
                </a14:m>
                <a:r>
                  <a:rPr lang="en-GB" dirty="0" smtClean="0"/>
                  <a:t> ?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3528" y="1556792"/>
                <a:ext cx="8686800" cy="4525963"/>
              </a:xfrm>
              <a:blipFill rotWithShape="1">
                <a:blip r:embed="rId3"/>
                <a:stretch>
                  <a:fillRect l="-17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2373" y="125760"/>
            <a:ext cx="8229600" cy="1143000"/>
          </a:xfrm>
        </p:spPr>
        <p:txBody>
          <a:bodyPr/>
          <a:lstStyle/>
          <a:p>
            <a:r>
              <a:rPr lang="en-GB" sz="3600" dirty="0" smtClean="0"/>
              <a:t>Dividing Fractions</a:t>
            </a:r>
            <a:endParaRPr lang="en-GB" sz="3600" dirty="0"/>
          </a:p>
        </p:txBody>
      </p:sp>
      <p:sp>
        <p:nvSpPr>
          <p:cNvPr id="4" name="Rectangle 3"/>
          <p:cNvSpPr/>
          <p:nvPr/>
        </p:nvSpPr>
        <p:spPr>
          <a:xfrm>
            <a:off x="2395718" y="4725144"/>
            <a:ext cx="4320480" cy="72008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" name="Straight Connector 5"/>
          <p:cNvCxnSpPr/>
          <p:nvPr/>
        </p:nvCxnSpPr>
        <p:spPr>
          <a:xfrm>
            <a:off x="3099756" y="4725144"/>
            <a:ext cx="0" cy="72008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835878" y="4725144"/>
            <a:ext cx="0" cy="72008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572000" y="4725144"/>
            <a:ext cx="0" cy="72008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5280826" y="4725144"/>
            <a:ext cx="0" cy="72008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016948" y="4725144"/>
            <a:ext cx="0" cy="72008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2395718" y="5445224"/>
            <a:ext cx="4320480" cy="7200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/>
        </p:nvSpPr>
        <p:spPr>
          <a:xfrm>
            <a:off x="2398576" y="5445224"/>
            <a:ext cx="357182" cy="72008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1835696" y="4797152"/>
                <a:ext cx="482824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latin typeface="Cambria Math"/>
                        </a:rPr>
                        <m:t>6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5696" y="4797152"/>
                <a:ext cx="482824" cy="52322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1888595" y="5517232"/>
                <a:ext cx="377026" cy="61093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i="1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8595" y="5517232"/>
                <a:ext cx="377026" cy="610936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593175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  <p:bldP spid="11" grpId="0" animBg="1"/>
      <p:bldP spid="12" grpId="0" animBg="1"/>
      <p:bldP spid="13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23528" y="1556792"/>
                <a:ext cx="8686800" cy="4525963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0" i="1" smtClean="0">
                          <a:latin typeface="Cambria Math"/>
                        </a:rPr>
                        <m:t>5</m:t>
                      </m:r>
                      <m:r>
                        <a:rPr lang="en-GB" sz="4800" i="1" smtClean="0">
                          <a:latin typeface="Cambria Math"/>
                          <a:ea typeface="Cambria Math"/>
                        </a:rPr>
                        <m:t>÷</m:t>
                      </m:r>
                      <m:f>
                        <m:fPr>
                          <m:ctrlPr>
                            <a:rPr lang="en-GB" sz="480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48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48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den>
                      </m:f>
                      <m:r>
                        <a:rPr lang="en-GB" dirty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GB" dirty="0" smtClean="0"/>
              </a:p>
              <a:p>
                <a:pPr marL="0" indent="0">
                  <a:buNone/>
                </a:pPr>
                <a:r>
                  <a:rPr lang="en-GB" dirty="0" smtClean="0"/>
                  <a:t>What does this calculation mean?</a:t>
                </a:r>
              </a:p>
              <a:p>
                <a:pPr marL="0" indent="0">
                  <a:buNone/>
                </a:pPr>
                <a:r>
                  <a:rPr lang="en-GB" dirty="0" smtClean="0"/>
                  <a:t>How many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b="0" i="1" smtClean="0">
                            <a:latin typeface="Cambria Math"/>
                          </a:rPr>
                        </m:ctrlPr>
                      </m:sSupPr>
                      <m:e>
                        <m:f>
                          <m:fPr>
                            <m:ctrlPr>
                              <a:rPr lang="en-GB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b="0" i="1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GB" b="0" i="1" smtClean="0">
                                <a:latin typeface="Cambria Math"/>
                              </a:rPr>
                              <m:t>3</m:t>
                            </m:r>
                          </m:den>
                        </m:f>
                      </m:e>
                      <m:sup>
                        <m:r>
                          <a:rPr lang="en-GB" b="0" i="1" smtClean="0">
                            <a:latin typeface="Cambria Math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GB" dirty="0" smtClean="0"/>
                  <a:t>s go into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5</m:t>
                    </m:r>
                  </m:oMath>
                </a14:m>
                <a:r>
                  <a:rPr lang="en-GB" dirty="0" smtClean="0"/>
                  <a:t> ?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3528" y="1556792"/>
                <a:ext cx="8686800" cy="4525963"/>
              </a:xfrm>
              <a:blipFill rotWithShape="1">
                <a:blip r:embed="rId3"/>
                <a:stretch>
                  <a:fillRect l="-17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2373" y="125760"/>
            <a:ext cx="8229600" cy="1143000"/>
          </a:xfrm>
        </p:spPr>
        <p:txBody>
          <a:bodyPr/>
          <a:lstStyle/>
          <a:p>
            <a:r>
              <a:rPr lang="en-GB" sz="3600" dirty="0" smtClean="0"/>
              <a:t>Dividing Fractions</a:t>
            </a:r>
            <a:endParaRPr lang="en-GB" sz="3600" dirty="0"/>
          </a:p>
        </p:txBody>
      </p:sp>
      <p:sp>
        <p:nvSpPr>
          <p:cNvPr id="4" name="Rectangle 3"/>
          <p:cNvSpPr/>
          <p:nvPr/>
        </p:nvSpPr>
        <p:spPr>
          <a:xfrm>
            <a:off x="2395718" y="4725144"/>
            <a:ext cx="3616442" cy="72008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" name="Straight Connector 5"/>
          <p:cNvCxnSpPr/>
          <p:nvPr/>
        </p:nvCxnSpPr>
        <p:spPr>
          <a:xfrm>
            <a:off x="3099756" y="4725144"/>
            <a:ext cx="0" cy="72008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835878" y="4725144"/>
            <a:ext cx="0" cy="72008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572000" y="4725144"/>
            <a:ext cx="0" cy="72008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5280826" y="4725144"/>
            <a:ext cx="0" cy="72008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2395718" y="5445224"/>
            <a:ext cx="3616442" cy="7200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/>
        </p:nvSpPr>
        <p:spPr>
          <a:xfrm>
            <a:off x="2400884" y="5445224"/>
            <a:ext cx="237705" cy="72008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1835696" y="4797152"/>
                <a:ext cx="482824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5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5696" y="4797152"/>
                <a:ext cx="482824" cy="52322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1888595" y="5517232"/>
                <a:ext cx="377026" cy="61093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8595" y="5517232"/>
                <a:ext cx="377026" cy="610936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2961329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11" grpId="0" animBg="1"/>
      <p:bldP spid="12" grpId="0" animBg="1"/>
      <p:bldP spid="13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2373" y="332656"/>
            <a:ext cx="8229600" cy="1143000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3600" kern="0" smtClean="0"/>
              <a:t>Dividing Fractions</a:t>
            </a:r>
            <a:endParaRPr lang="en-GB" sz="3600" kern="0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324226" y="1268760"/>
            <a:ext cx="8686800" cy="4525963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en-GB" kern="0" dirty="0" smtClean="0"/>
              <a:t>On your whiteboards, draw diagrams to find the quotients: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16935" y="2348880"/>
                <a:ext cx="1372491" cy="11294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/>
                        </a:rPr>
                        <m:t>4</m:t>
                      </m:r>
                      <m:r>
                        <a:rPr lang="en-GB" sz="3600" i="1">
                          <a:latin typeface="Cambria Math"/>
                          <a:ea typeface="Cambria Math"/>
                        </a:rPr>
                        <m:t>÷</m:t>
                      </m:r>
                      <m:f>
                        <m:fPr>
                          <m:ctrlPr>
                            <a:rPr lang="en-GB" sz="3600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3600" i="1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36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935" y="2348880"/>
                <a:ext cx="1372491" cy="1129476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516934" y="3861048"/>
                <a:ext cx="1372492" cy="11294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latin typeface="Cambria Math"/>
                        </a:rPr>
                        <m:t>5</m:t>
                      </m:r>
                      <m:r>
                        <a:rPr lang="en-GB" sz="3600" i="1">
                          <a:latin typeface="Cambria Math"/>
                          <a:ea typeface="Cambria Math"/>
                        </a:rPr>
                        <m:t>÷</m:t>
                      </m:r>
                      <m:f>
                        <m:fPr>
                          <m:ctrlPr>
                            <a:rPr lang="en-GB" sz="3600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3600" i="1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36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934" y="3861048"/>
                <a:ext cx="1372492" cy="112947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516934" y="5445224"/>
                <a:ext cx="1372492" cy="11294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/>
                        </a:rPr>
                        <m:t>8</m:t>
                      </m:r>
                      <m:r>
                        <a:rPr lang="en-GB" sz="3600" i="1">
                          <a:latin typeface="Cambria Math"/>
                          <a:ea typeface="Cambria Math"/>
                        </a:rPr>
                        <m:t>÷</m:t>
                      </m:r>
                      <m:f>
                        <m:fPr>
                          <m:ctrlPr>
                            <a:rPr lang="en-GB" sz="3600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3600" i="1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3600" b="0" i="1" smtClean="0">
                              <a:latin typeface="Cambria Math"/>
                              <a:ea typeface="Cambria Math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934" y="5445224"/>
                <a:ext cx="1372492" cy="1129476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4676371" y="5228157"/>
                <a:ext cx="2520280" cy="11331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/>
                        </a:rPr>
                        <m:t>𝑎</m:t>
                      </m:r>
                      <m:r>
                        <a:rPr lang="en-GB" sz="3600" i="1">
                          <a:latin typeface="Cambria Math"/>
                          <a:ea typeface="Cambria Math"/>
                        </a:rPr>
                        <m:t>÷</m:t>
                      </m:r>
                      <m:f>
                        <m:fPr>
                          <m:ctrlPr>
                            <a:rPr lang="en-GB" sz="3600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3600" i="1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3600" b="0" i="1" smtClean="0">
                              <a:latin typeface="Cambria Math"/>
                              <a:ea typeface="Cambria Math"/>
                            </a:rPr>
                            <m:t>𝑏</m:t>
                          </m:r>
                        </m:den>
                      </m:f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6371" y="5228157"/>
                <a:ext cx="2520280" cy="1133131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/>
          <p:cNvSpPr/>
          <p:nvPr/>
        </p:nvSpPr>
        <p:spPr>
          <a:xfrm>
            <a:off x="2987824" y="3140968"/>
            <a:ext cx="619900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kern="0" dirty="0" smtClean="0"/>
              <a:t>1.   Choose your own example to </a:t>
            </a:r>
          </a:p>
          <a:p>
            <a:r>
              <a:rPr lang="en-GB" sz="2800" kern="0" dirty="0" smtClean="0"/>
              <a:t>      draw in your books.</a:t>
            </a:r>
          </a:p>
          <a:p>
            <a:endParaRPr lang="en-GB" sz="2800" kern="0" dirty="0"/>
          </a:p>
          <a:p>
            <a:r>
              <a:rPr lang="en-GB" sz="2800" kern="0" dirty="0" smtClean="0"/>
              <a:t>2.   Can you generalise?</a:t>
            </a:r>
            <a:endParaRPr lang="en-GB" sz="2800" kern="0" dirty="0"/>
          </a:p>
        </p:txBody>
      </p:sp>
    </p:spTree>
    <p:extLst>
      <p:ext uri="{BB962C8B-B14F-4D97-AF65-F5344CB8AC3E}">
        <p14:creationId xmlns:p14="http://schemas.microsoft.com/office/powerpoint/2010/main" val="2703008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2373" y="332656"/>
            <a:ext cx="8229600" cy="1143000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3600" kern="0" smtClean="0"/>
              <a:t>Dividing Fractions</a:t>
            </a:r>
            <a:endParaRPr lang="en-GB" sz="3600" kern="0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324226" y="1268760"/>
            <a:ext cx="8686800" cy="4525963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en-GB" kern="0" dirty="0" smtClean="0"/>
              <a:t>We know that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3000307" y="2060848"/>
                <a:ext cx="2483372" cy="113306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/>
                        </a:rPr>
                        <m:t>4</m:t>
                      </m:r>
                      <m:r>
                        <a:rPr lang="en-GB" sz="3600" i="1">
                          <a:latin typeface="Cambria Math"/>
                          <a:ea typeface="Cambria Math"/>
                        </a:rPr>
                        <m:t>÷</m:t>
                      </m:r>
                      <m:f>
                        <m:fPr>
                          <m:ctrlPr>
                            <a:rPr lang="en-GB" sz="3600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3600" i="1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36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den>
                      </m:f>
                      <m:r>
                        <a:rPr lang="en-GB" sz="3600" b="0" i="1" smtClean="0">
                          <a:latin typeface="Cambria Math"/>
                          <a:ea typeface="Cambria Math"/>
                        </a:rPr>
                        <m:t>=12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0307" y="2060848"/>
                <a:ext cx="2483372" cy="1133067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/>
          <p:cNvSpPr/>
          <p:nvPr/>
        </p:nvSpPr>
        <p:spPr>
          <a:xfrm>
            <a:off x="452372" y="3349408"/>
            <a:ext cx="35748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kern="0" dirty="0" smtClean="0"/>
              <a:t>What about.</a:t>
            </a:r>
            <a:endParaRPr lang="en-GB" sz="3200" kern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3059832" y="4149080"/>
                <a:ext cx="1372491" cy="11294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/>
                        </a:rPr>
                        <m:t>4</m:t>
                      </m:r>
                      <m:r>
                        <a:rPr lang="en-GB" sz="3600" i="1">
                          <a:latin typeface="Cambria Math"/>
                          <a:ea typeface="Cambria Math"/>
                        </a:rPr>
                        <m:t>÷</m:t>
                      </m:r>
                      <m:f>
                        <m:fPr>
                          <m:ctrlPr>
                            <a:rPr lang="en-GB" sz="3600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num>
                        <m:den>
                          <m:r>
                            <a:rPr lang="en-GB" sz="36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9832" y="4149080"/>
                <a:ext cx="1372491" cy="112947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/>
          <p:cNvSpPr/>
          <p:nvPr/>
        </p:nvSpPr>
        <p:spPr>
          <a:xfrm>
            <a:off x="452373" y="5794723"/>
            <a:ext cx="822959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kern="0" dirty="0" smtClean="0"/>
              <a:t>Draw a diagram to find your answer.</a:t>
            </a:r>
          </a:p>
          <a:p>
            <a:r>
              <a:rPr lang="en-GB" sz="2400" kern="0" dirty="0" smtClean="0"/>
              <a:t>How does the answer compare to the first answer?</a:t>
            </a:r>
          </a:p>
        </p:txBody>
      </p:sp>
    </p:spTree>
    <p:extLst>
      <p:ext uri="{BB962C8B-B14F-4D97-AF65-F5344CB8AC3E}">
        <p14:creationId xmlns:p14="http://schemas.microsoft.com/office/powerpoint/2010/main" val="829833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8" grpId="0"/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2373" y="332656"/>
            <a:ext cx="8229600" cy="1143000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3600" kern="0" smtClean="0"/>
              <a:t>Dividing Fractions</a:t>
            </a:r>
            <a:endParaRPr lang="en-GB" sz="3600" kern="0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324226" y="1268760"/>
            <a:ext cx="8686800" cy="4525963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en-GB" kern="0" dirty="0" smtClean="0"/>
              <a:t>On your whiteboards, draw diagrams to find the quotients: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16935" y="2348880"/>
                <a:ext cx="1372491" cy="11294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/>
                        </a:rPr>
                        <m:t>6</m:t>
                      </m:r>
                      <m:r>
                        <a:rPr lang="en-GB" sz="3600" i="1">
                          <a:latin typeface="Cambria Math"/>
                          <a:ea typeface="Cambria Math"/>
                        </a:rPr>
                        <m:t>÷</m:t>
                      </m:r>
                      <m:f>
                        <m:fPr>
                          <m:ctrlPr>
                            <a:rPr lang="en-GB" sz="3600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num>
                        <m:den>
                          <m:r>
                            <a:rPr lang="en-GB" sz="36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935" y="2348880"/>
                <a:ext cx="1372491" cy="1129476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516934" y="3861048"/>
                <a:ext cx="1372492" cy="11294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/>
                        </a:rPr>
                        <m:t>6</m:t>
                      </m:r>
                      <m:r>
                        <a:rPr lang="en-GB" sz="3600" i="1">
                          <a:latin typeface="Cambria Math"/>
                          <a:ea typeface="Cambria Math"/>
                        </a:rPr>
                        <m:t>÷</m:t>
                      </m:r>
                      <m:f>
                        <m:fPr>
                          <m:ctrlPr>
                            <a:rPr lang="en-GB" sz="3600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num>
                        <m:den>
                          <m:r>
                            <a:rPr lang="en-GB" sz="36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934" y="3861048"/>
                <a:ext cx="1372492" cy="112947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516934" y="5445224"/>
                <a:ext cx="1372492" cy="11294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/>
                        </a:rPr>
                        <m:t>6</m:t>
                      </m:r>
                      <m:r>
                        <a:rPr lang="en-GB" sz="3600" i="1">
                          <a:latin typeface="Cambria Math"/>
                          <a:ea typeface="Cambria Math"/>
                        </a:rPr>
                        <m:t>÷</m:t>
                      </m:r>
                      <m:f>
                        <m:fPr>
                          <m:ctrlPr>
                            <a:rPr lang="en-GB" sz="3600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num>
                        <m:den>
                          <m:r>
                            <a:rPr lang="en-GB" sz="3600" b="0" i="1" smtClean="0">
                              <a:latin typeface="Cambria Math"/>
                              <a:ea typeface="Cambria Math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934" y="5445224"/>
                <a:ext cx="1372492" cy="1129476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4567173" y="5228157"/>
                <a:ext cx="2520280" cy="11331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/>
                        </a:rPr>
                        <m:t>5</m:t>
                      </m:r>
                      <m:r>
                        <a:rPr lang="en-GB" sz="3600" i="1">
                          <a:latin typeface="Cambria Math"/>
                          <a:ea typeface="Cambria Math"/>
                        </a:rPr>
                        <m:t>÷</m:t>
                      </m:r>
                      <m:f>
                        <m:fPr>
                          <m:ctrlPr>
                            <a:rPr lang="en-GB" sz="3600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num>
                        <m:den>
                          <m:r>
                            <a:rPr lang="en-GB" sz="36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7173" y="5228157"/>
                <a:ext cx="2520280" cy="1133131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/>
          <p:cNvSpPr/>
          <p:nvPr/>
        </p:nvSpPr>
        <p:spPr>
          <a:xfrm>
            <a:off x="2771801" y="2522220"/>
            <a:ext cx="63722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23888" indent="-623888"/>
            <a:r>
              <a:rPr lang="en-GB" sz="2800" kern="0" dirty="0" smtClean="0"/>
              <a:t>1.   Choose one of these to draw into  your book.</a:t>
            </a:r>
          </a:p>
          <a:p>
            <a:endParaRPr lang="en-GB" sz="2800" kern="0" dirty="0"/>
          </a:p>
          <a:p>
            <a:pPr marL="536575" indent="-536575"/>
            <a:r>
              <a:rPr lang="en-GB" sz="2800" kern="0" dirty="0" smtClean="0"/>
              <a:t>2.   Why is this question more difficult? Can you find a way to answer it?</a:t>
            </a:r>
            <a:endParaRPr lang="en-GB" sz="2800" kern="0" dirty="0"/>
          </a:p>
        </p:txBody>
      </p:sp>
    </p:spTree>
    <p:extLst>
      <p:ext uri="{BB962C8B-B14F-4D97-AF65-F5344CB8AC3E}">
        <p14:creationId xmlns:p14="http://schemas.microsoft.com/office/powerpoint/2010/main" val="2374385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23528" y="1556792"/>
                <a:ext cx="8686800" cy="4525963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8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4800" b="0" i="1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en-GB" sz="4800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en-GB" sz="4800" i="1" smtClean="0">
                          <a:latin typeface="Cambria Math"/>
                          <a:ea typeface="Cambria Math"/>
                        </a:rPr>
                        <m:t>÷</m:t>
                      </m:r>
                      <m:f>
                        <m:fPr>
                          <m:ctrlPr>
                            <a:rPr lang="en-GB" sz="480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48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48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  <m:r>
                        <a:rPr lang="en-GB" dirty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GB" dirty="0" smtClean="0"/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r>
                  <a:rPr lang="en-GB" dirty="0" smtClean="0"/>
                  <a:t>What is the </a:t>
                </a:r>
                <a:r>
                  <a:rPr lang="en-GB" dirty="0" smtClean="0">
                    <a:solidFill>
                      <a:srgbClr val="FF0000"/>
                    </a:solidFill>
                  </a:rPr>
                  <a:t>dividend</a:t>
                </a:r>
                <a:r>
                  <a:rPr lang="en-GB" dirty="0" smtClean="0"/>
                  <a:t>?</a:t>
                </a:r>
              </a:p>
              <a:p>
                <a:pPr marL="0" indent="0">
                  <a:buNone/>
                </a:pPr>
                <a:r>
                  <a:rPr lang="en-GB" dirty="0" smtClean="0"/>
                  <a:t>What is the </a:t>
                </a:r>
                <a:r>
                  <a:rPr lang="en-GB" dirty="0" smtClean="0">
                    <a:solidFill>
                      <a:srgbClr val="FF0000"/>
                    </a:solidFill>
                  </a:rPr>
                  <a:t>divisor</a:t>
                </a:r>
                <a:r>
                  <a:rPr lang="en-GB" dirty="0" smtClean="0"/>
                  <a:t>?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3528" y="1556792"/>
                <a:ext cx="8686800" cy="4525963"/>
              </a:xfrm>
              <a:blipFill rotWithShape="1">
                <a:blip r:embed="rId3"/>
                <a:stretch>
                  <a:fillRect l="-17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2373" y="125760"/>
            <a:ext cx="8229600" cy="1143000"/>
          </a:xfrm>
        </p:spPr>
        <p:txBody>
          <a:bodyPr/>
          <a:lstStyle/>
          <a:p>
            <a:r>
              <a:rPr lang="en-GB" sz="3600" dirty="0" smtClean="0"/>
              <a:t>Dividing Fractions</a:t>
            </a:r>
            <a:endParaRPr lang="en-GB" sz="3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56860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23528" y="1556792"/>
                <a:ext cx="8686800" cy="4525963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8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4800" b="0" i="1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en-GB" sz="4800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en-GB" sz="4800" i="1" smtClean="0">
                          <a:latin typeface="Cambria Math"/>
                          <a:ea typeface="Cambria Math"/>
                        </a:rPr>
                        <m:t>÷</m:t>
                      </m:r>
                      <m:f>
                        <m:fPr>
                          <m:ctrlPr>
                            <a:rPr lang="en-GB" sz="480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48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48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  <m:r>
                        <a:rPr lang="en-GB" dirty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GB" dirty="0" smtClean="0"/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r>
                  <a:rPr lang="en-GB" dirty="0" smtClean="0"/>
                  <a:t>What does this calculation mean?</a:t>
                </a:r>
              </a:p>
              <a:p>
                <a:pPr marL="0" indent="0">
                  <a:buNone/>
                </a:pPr>
                <a:r>
                  <a:rPr lang="en-GB" dirty="0" smtClean="0"/>
                  <a:t>How many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b="0" i="1" smtClean="0">
                            <a:latin typeface="Cambria Math"/>
                          </a:rPr>
                        </m:ctrlPr>
                      </m:sSupPr>
                      <m:e>
                        <m:f>
                          <m:fPr>
                            <m:ctrlPr>
                              <a:rPr lang="en-GB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b="0" i="1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GB" b="0" i="1" smtClean="0">
                                <a:latin typeface="Cambria Math"/>
                              </a:rPr>
                              <m:t>2</m:t>
                            </m:r>
                          </m:den>
                        </m:f>
                      </m:e>
                      <m:sup>
                        <m:r>
                          <a:rPr lang="en-GB" b="0" i="1" smtClean="0">
                            <a:latin typeface="Cambria Math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GB" dirty="0" smtClean="0"/>
                  <a:t>s go into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en-GB" b="0" i="1" smtClean="0">
                            <a:latin typeface="Cambria Math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dirty="0" smtClean="0"/>
                  <a:t> ?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3528" y="1556792"/>
                <a:ext cx="8686800" cy="4525963"/>
              </a:xfrm>
              <a:blipFill rotWithShape="1">
                <a:blip r:embed="rId3"/>
                <a:stretch>
                  <a:fillRect l="-17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2373" y="125760"/>
            <a:ext cx="8229600" cy="1143000"/>
          </a:xfrm>
        </p:spPr>
        <p:txBody>
          <a:bodyPr/>
          <a:lstStyle/>
          <a:p>
            <a:r>
              <a:rPr lang="en-GB" sz="3600" dirty="0" smtClean="0"/>
              <a:t>Dividing Fractions</a:t>
            </a:r>
            <a:endParaRPr lang="en-GB" sz="3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86919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-324544" y="1196752"/>
                <a:ext cx="8229600" cy="1684784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8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4800" b="0" i="1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en-GB" sz="4800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en-GB" sz="4800" i="1" smtClean="0">
                          <a:latin typeface="Cambria Math"/>
                          <a:ea typeface="Cambria Math"/>
                        </a:rPr>
                        <m:t>÷</m:t>
                      </m:r>
                      <m:f>
                        <m:fPr>
                          <m:ctrlPr>
                            <a:rPr lang="en-GB" sz="480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48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48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  <m:r>
                        <a:rPr lang="en-GB" dirty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GB" dirty="0" smtClean="0"/>
              </a:p>
              <a:p>
                <a:pPr marL="0" indent="0">
                  <a:buNone/>
                </a:pPr>
                <a:endParaRPr lang="en-GB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-324544" y="1196752"/>
                <a:ext cx="8229600" cy="1684784"/>
              </a:xfr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1763689" y="2780928"/>
            <a:ext cx="1800200" cy="792088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3570250" y="2780928"/>
            <a:ext cx="1800200" cy="792088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5362957" y="2780928"/>
            <a:ext cx="1800200" cy="7920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1763688" y="4005064"/>
            <a:ext cx="2706661" cy="79208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4454295" y="4005064"/>
            <a:ext cx="2706661" cy="7920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/>
          <p:cNvSpPr txBox="1"/>
          <p:nvPr/>
        </p:nvSpPr>
        <p:spPr>
          <a:xfrm>
            <a:off x="452373" y="5319491"/>
            <a:ext cx="86916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/>
              <a:t>How many times does the yellow bar (divisor) </a:t>
            </a:r>
          </a:p>
          <a:p>
            <a:pPr algn="ctr"/>
            <a:r>
              <a:rPr lang="en-GB" sz="2400" dirty="0" smtClean="0"/>
              <a:t>fit inside the red bar (dividend)?</a:t>
            </a:r>
          </a:p>
          <a:p>
            <a:pPr algn="ctr"/>
            <a:r>
              <a:rPr lang="en-GB" sz="2400" dirty="0" smtClean="0"/>
              <a:t>Discuss in your pairs</a:t>
            </a:r>
            <a:endParaRPr lang="en-GB" sz="2400" dirty="0"/>
          </a:p>
        </p:txBody>
      </p:sp>
      <p:sp>
        <p:nvSpPr>
          <p:cNvPr id="18" name="Title 1"/>
          <p:cNvSpPr txBox="1">
            <a:spLocks/>
          </p:cNvSpPr>
          <p:nvPr/>
        </p:nvSpPr>
        <p:spPr bwMode="auto">
          <a:xfrm>
            <a:off x="452373" y="12576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3600" kern="0" smtClean="0"/>
              <a:t>Dividing Fractions</a:t>
            </a:r>
            <a:endParaRPr lang="en-GB" sz="3600" kern="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31150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373" y="125760"/>
            <a:ext cx="8229600" cy="1143000"/>
          </a:xfrm>
        </p:spPr>
        <p:txBody>
          <a:bodyPr/>
          <a:lstStyle/>
          <a:p>
            <a:r>
              <a:rPr lang="en-GB" sz="3600" dirty="0" smtClean="0"/>
              <a:t>Dividing Fractions</a:t>
            </a:r>
            <a:endParaRPr lang="en-GB"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-324544" y="1196752"/>
                <a:ext cx="8229600" cy="1684784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8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4800" b="0" i="1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en-GB" sz="4800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en-GB" sz="4800" i="1" smtClean="0">
                          <a:latin typeface="Cambria Math"/>
                          <a:ea typeface="Cambria Math"/>
                        </a:rPr>
                        <m:t>÷</m:t>
                      </m:r>
                      <m:f>
                        <m:fPr>
                          <m:ctrlPr>
                            <a:rPr lang="en-GB" sz="480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48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48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  <m:r>
                        <a:rPr lang="en-GB" dirty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GB" dirty="0" smtClean="0"/>
              </a:p>
              <a:p>
                <a:pPr marL="0" indent="0">
                  <a:buNone/>
                </a:pPr>
                <a:endParaRPr lang="en-GB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-324544" y="1196752"/>
                <a:ext cx="8229600" cy="1684784"/>
              </a:xfr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1763689" y="2780928"/>
            <a:ext cx="1800200" cy="792088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3570250" y="2780928"/>
            <a:ext cx="1800200" cy="792088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5362957" y="2780928"/>
            <a:ext cx="1800200" cy="7920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1763688" y="4005064"/>
            <a:ext cx="2706661" cy="79208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4454295" y="4005064"/>
            <a:ext cx="2706661" cy="7920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Left Brace 8"/>
          <p:cNvSpPr/>
          <p:nvPr/>
        </p:nvSpPr>
        <p:spPr>
          <a:xfrm rot="16200000">
            <a:off x="2612965" y="3947878"/>
            <a:ext cx="1008112" cy="2706660"/>
          </a:xfrm>
          <a:prstGeom prst="leftBrace">
            <a:avLst>
              <a:gd name="adj1" fmla="val 19328"/>
              <a:gd name="adj2" fmla="val 50512"/>
            </a:avLst>
          </a:prstGeom>
          <a:noFill/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2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8181" y="5828442"/>
            <a:ext cx="151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Calibri" panose="020F0502020204030204" pitchFamily="34" charset="0"/>
              </a:rPr>
              <a:t>1</a:t>
            </a:r>
            <a:endParaRPr lang="en-GB" sz="2800" dirty="0">
              <a:latin typeface="Calibri" panose="020F0502020204030204" pitchFamily="34" charset="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5362957" y="4005064"/>
            <a:ext cx="7493" cy="7920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Left Brace 12"/>
          <p:cNvSpPr/>
          <p:nvPr/>
        </p:nvSpPr>
        <p:spPr>
          <a:xfrm rot="16200000">
            <a:off x="4423597" y="4889080"/>
            <a:ext cx="1008112" cy="870612"/>
          </a:xfrm>
          <a:prstGeom prst="leftBrace">
            <a:avLst>
              <a:gd name="adj1" fmla="val 19328"/>
              <a:gd name="adj2" fmla="val 50512"/>
            </a:avLst>
          </a:prstGeom>
          <a:noFill/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2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772841" y="5828442"/>
            <a:ext cx="151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Calibri" panose="020F0502020204030204" pitchFamily="34" charset="0"/>
              </a:rPr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528924" y="4966666"/>
            <a:ext cx="32195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latin typeface="Calibri" panose="020F0502020204030204" pitchFamily="34" charset="0"/>
              </a:rPr>
              <a:t>What </a:t>
            </a:r>
            <a:r>
              <a:rPr lang="en-GB" sz="28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fraction</a:t>
            </a:r>
            <a:r>
              <a:rPr lang="en-GB" sz="2800" dirty="0" smtClean="0">
                <a:latin typeface="Calibri" panose="020F0502020204030204" pitchFamily="34" charset="0"/>
              </a:rPr>
              <a:t> of the yellow</a:t>
            </a:r>
            <a:r>
              <a:rPr lang="en-GB" sz="28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en-GB" sz="2800" dirty="0" smtClean="0">
                <a:latin typeface="Calibri" panose="020F0502020204030204" pitchFamily="34" charset="0"/>
              </a:rPr>
              <a:t>is this?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567173" y="1268760"/>
                <a:ext cx="2458735" cy="14007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6000" dirty="0" smtClean="0"/>
                  <a:t>1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6000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6000" b="0" i="1" dirty="0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GB" sz="6000" b="0" i="1" dirty="0" smtClean="0">
                            <a:latin typeface="Cambria Math"/>
                          </a:rPr>
                          <m:t>3</m:t>
                        </m:r>
                      </m:den>
                    </m:f>
                  </m:oMath>
                </a14:m>
                <a:endParaRPr lang="en-GB" sz="6000" dirty="0"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7173" y="1268760"/>
                <a:ext cx="2458735" cy="1400768"/>
              </a:xfrm>
              <a:prstGeom prst="rect">
                <a:avLst/>
              </a:prstGeom>
              <a:blipFill rotWithShape="1">
                <a:blip r:embed="rId4"/>
                <a:stretch>
                  <a:fillRect t="-1304" b="-130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5430467" y="5963986"/>
                <a:ext cx="2820772" cy="7028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GB" sz="2800" dirty="0">
                    <a:latin typeface="Calibri" panose="020F0502020204030204" pitchFamily="34" charset="0"/>
                  </a:rPr>
                  <a:t>It’s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GB" sz="28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  <m:t>3</m:t>
                        </m:r>
                      </m:den>
                    </m:f>
                    <m:r>
                      <a:rPr lang="en-GB" sz="2800" i="1" dirty="0">
                        <a:latin typeface="Cambria Math"/>
                      </a:rPr>
                      <m:t> </m:t>
                    </m:r>
                  </m:oMath>
                </a14:m>
                <a:r>
                  <a:rPr lang="en-GB" sz="2800" dirty="0">
                    <a:latin typeface="Calibri" panose="020F0502020204030204" pitchFamily="34" charset="0"/>
                  </a:rPr>
                  <a:t>of </a:t>
                </a:r>
                <a:r>
                  <a:rPr lang="en-GB" sz="2800" dirty="0" smtClean="0">
                    <a:latin typeface="Calibri" panose="020F0502020204030204" pitchFamily="34" charset="0"/>
                  </a:rPr>
                  <a:t>the yellow</a:t>
                </a:r>
                <a:endParaRPr lang="en-GB" sz="2800" dirty="0"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0467" y="5963986"/>
                <a:ext cx="2820772" cy="702885"/>
              </a:xfrm>
              <a:prstGeom prst="rect">
                <a:avLst/>
              </a:prstGeom>
              <a:blipFill rotWithShape="1">
                <a:blip r:embed="rId5"/>
                <a:stretch>
                  <a:fillRect l="-4104" r="-3672" b="-112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377574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3" grpId="0" animBg="1"/>
      <p:bldP spid="14" grpId="0"/>
      <p:bldP spid="15" grpId="0" build="p"/>
      <p:bldP spid="16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-324544" y="1196752"/>
                <a:ext cx="8229600" cy="1684784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8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4800" b="0" i="1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en-GB" sz="4800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en-GB" sz="4800" i="1" smtClean="0">
                          <a:latin typeface="Cambria Math"/>
                          <a:ea typeface="Cambria Math"/>
                        </a:rPr>
                        <m:t>÷</m:t>
                      </m:r>
                      <m:f>
                        <m:fPr>
                          <m:ctrlPr>
                            <a:rPr lang="en-GB" sz="480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48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48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  <m:r>
                        <a:rPr lang="en-GB" dirty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GB" dirty="0" smtClean="0"/>
              </a:p>
              <a:p>
                <a:pPr marL="0" indent="0">
                  <a:buNone/>
                </a:pPr>
                <a:endParaRPr lang="en-GB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-324544" y="1196752"/>
                <a:ext cx="8229600" cy="1684784"/>
              </a:xfr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1763689" y="2780928"/>
            <a:ext cx="1800200" cy="792088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3570250" y="2780928"/>
            <a:ext cx="1800200" cy="792088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5362957" y="2780928"/>
            <a:ext cx="1800200" cy="7920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1763688" y="4005064"/>
            <a:ext cx="2706661" cy="79208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4454295" y="4005064"/>
            <a:ext cx="2706661" cy="7920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1" y="5297725"/>
                <a:ext cx="9143999" cy="10166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 smtClean="0"/>
                  <a:t>Another method is to split both bars into sixths. Why sixths?</a:t>
                </a:r>
              </a:p>
              <a:p>
                <a:pPr algn="ctr"/>
                <a:r>
                  <a:rPr lang="en-GB" sz="2400" dirty="0" smtClean="0"/>
                  <a:t>It is easy to see that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/>
                      </a:rPr>
                      <m:t>1</m:t>
                    </m:r>
                    <m:f>
                      <m:fPr>
                        <m:ctrlPr>
                          <a:rPr lang="en-GB" sz="24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latin typeface="Cambria Math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sz="2400" dirty="0" smtClean="0"/>
                  <a:t> of the yellow fit into the red</a:t>
                </a:r>
                <a:endParaRPr lang="en-GB" sz="2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" y="5297725"/>
                <a:ext cx="9143999" cy="1016689"/>
              </a:xfrm>
              <a:prstGeom prst="rect">
                <a:avLst/>
              </a:prstGeom>
              <a:blipFill rotWithShape="1">
                <a:blip r:embed="rId4"/>
                <a:stretch>
                  <a:fillRect t="-4192" b="-17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itle 1"/>
          <p:cNvSpPr txBox="1">
            <a:spLocks/>
          </p:cNvSpPr>
          <p:nvPr/>
        </p:nvSpPr>
        <p:spPr bwMode="auto">
          <a:xfrm>
            <a:off x="452373" y="12576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3600" kern="0" smtClean="0"/>
              <a:t>Dividing Fractions</a:t>
            </a:r>
            <a:endParaRPr lang="en-GB" sz="3600" kern="0" dirty="0"/>
          </a:p>
        </p:txBody>
      </p:sp>
      <p:cxnSp>
        <p:nvCxnSpPr>
          <p:cNvPr id="9" name="Straight Connector 8"/>
          <p:cNvCxnSpPr>
            <a:stCxn id="4" idx="0"/>
            <a:endCxn id="4" idx="2"/>
          </p:cNvCxnSpPr>
          <p:nvPr/>
        </p:nvCxnSpPr>
        <p:spPr>
          <a:xfrm>
            <a:off x="2663789" y="2780928"/>
            <a:ext cx="0" cy="7920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470350" y="2780928"/>
            <a:ext cx="0" cy="7920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6276911" y="2780928"/>
            <a:ext cx="0" cy="7920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2663789" y="3988893"/>
            <a:ext cx="0" cy="7920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557985" y="4005064"/>
            <a:ext cx="0" cy="7920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5359252" y="3988893"/>
            <a:ext cx="0" cy="7920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6276911" y="4005064"/>
            <a:ext cx="0" cy="7920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55373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67544" y="1340768"/>
                <a:ext cx="8229600" cy="4525963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8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48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48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GB" sz="4800" i="1" smtClean="0">
                          <a:latin typeface="Cambria Math"/>
                          <a:ea typeface="Cambria Math"/>
                        </a:rPr>
                        <m:t>÷</m:t>
                      </m:r>
                      <m:f>
                        <m:fPr>
                          <m:ctrlPr>
                            <a:rPr lang="en-GB" sz="480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48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num>
                        <m:den>
                          <m:r>
                            <a:rPr lang="en-GB" sz="48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den>
                      </m:f>
                      <m:r>
                        <a:rPr lang="en-GB" dirty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GB" dirty="0"/>
              </a:p>
              <a:p>
                <a:pPr marL="0" indent="0">
                  <a:buNone/>
                </a:pPr>
                <a:r>
                  <a:rPr lang="en-GB" dirty="0" smtClean="0"/>
                  <a:t>What does this calculation mean?</a:t>
                </a:r>
              </a:p>
              <a:p>
                <a:pPr marL="0" indent="0">
                  <a:buNone/>
                </a:pPr>
                <a:r>
                  <a:rPr lang="en-GB" dirty="0" smtClean="0"/>
                  <a:t>How many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b="0" i="1" smtClean="0">
                            <a:latin typeface="Cambria Math"/>
                          </a:rPr>
                        </m:ctrlPr>
                      </m:sSupPr>
                      <m:e>
                        <m:f>
                          <m:fPr>
                            <m:ctrlPr>
                              <a:rPr lang="en-GB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b="0" i="1" smtClean="0">
                                <a:latin typeface="Cambria Math"/>
                              </a:rPr>
                              <m:t>3</m:t>
                            </m:r>
                          </m:num>
                          <m:den>
                            <m:r>
                              <a:rPr lang="en-GB" b="0" i="1" smtClean="0">
                                <a:latin typeface="Cambria Math"/>
                              </a:rPr>
                              <m:t>4</m:t>
                            </m:r>
                          </m:den>
                        </m:f>
                      </m:e>
                      <m:sup>
                        <m:r>
                          <a:rPr lang="en-GB" b="0" i="1" smtClean="0">
                            <a:latin typeface="Cambria Math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GB" dirty="0" smtClean="0"/>
                  <a:t>s fit into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GB" b="0" i="1" smtClean="0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dirty="0" smtClean="0"/>
                  <a:t> 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1340768"/>
                <a:ext cx="8229600" cy="4525963"/>
              </a:xfrm>
              <a:blipFill rotWithShape="1">
                <a:blip r:embed="rId3"/>
                <a:stretch>
                  <a:fillRect l="-19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2373" y="125760"/>
            <a:ext cx="8229600" cy="1143000"/>
          </a:xfrm>
        </p:spPr>
        <p:txBody>
          <a:bodyPr/>
          <a:lstStyle/>
          <a:p>
            <a:r>
              <a:rPr lang="en-GB" sz="3600" dirty="0" smtClean="0"/>
              <a:t>Dividing Fractions</a:t>
            </a:r>
            <a:endParaRPr lang="en-GB" sz="3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74789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-396552" y="1196752"/>
                <a:ext cx="8229600" cy="1684784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8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48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48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GB" sz="4800" i="1" smtClean="0">
                          <a:latin typeface="Cambria Math"/>
                          <a:ea typeface="Cambria Math"/>
                        </a:rPr>
                        <m:t>÷</m:t>
                      </m:r>
                      <m:f>
                        <m:fPr>
                          <m:ctrlPr>
                            <a:rPr lang="en-GB" sz="480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48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num>
                        <m:den>
                          <m:r>
                            <a:rPr lang="en-GB" sz="48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den>
                      </m:f>
                      <m:r>
                        <a:rPr lang="en-GB" dirty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GB" dirty="0" smtClean="0"/>
              </a:p>
              <a:p>
                <a:pPr marL="0" indent="0">
                  <a:buNone/>
                </a:pPr>
                <a:endParaRPr lang="en-GB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-396552" y="1196752"/>
                <a:ext cx="8229600" cy="1684784"/>
              </a:xfr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1763689" y="2780928"/>
            <a:ext cx="2690606" cy="792088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4454295" y="2780928"/>
            <a:ext cx="2708862" cy="7920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2" name="Straight Connector 11"/>
          <p:cNvCxnSpPr/>
          <p:nvPr/>
        </p:nvCxnSpPr>
        <p:spPr>
          <a:xfrm>
            <a:off x="5362957" y="4005064"/>
            <a:ext cx="7493" cy="792088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1763689" y="4005064"/>
            <a:ext cx="1353330" cy="79208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3120773" y="4005064"/>
            <a:ext cx="1353330" cy="79208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/>
          <p:cNvSpPr/>
          <p:nvPr/>
        </p:nvSpPr>
        <p:spPr>
          <a:xfrm>
            <a:off x="4476194" y="3999271"/>
            <a:ext cx="1353330" cy="79208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5842448" y="3999271"/>
            <a:ext cx="1353330" cy="7920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452373" y="125760"/>
            <a:ext cx="8229600" cy="1143000"/>
          </a:xfrm>
        </p:spPr>
        <p:txBody>
          <a:bodyPr/>
          <a:lstStyle/>
          <a:p>
            <a:r>
              <a:rPr lang="en-GB" sz="3600" dirty="0" smtClean="0"/>
              <a:t>Dividing Fractions</a:t>
            </a:r>
            <a:endParaRPr lang="en-GB" sz="3600" dirty="0"/>
          </a:p>
        </p:txBody>
      </p:sp>
      <p:sp>
        <p:nvSpPr>
          <p:cNvPr id="24" name="TextBox 23"/>
          <p:cNvSpPr txBox="1"/>
          <p:nvPr/>
        </p:nvSpPr>
        <p:spPr>
          <a:xfrm>
            <a:off x="0" y="5319491"/>
            <a:ext cx="9143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/>
              <a:t>How many times does the yellow bar fit inside the red bar?</a:t>
            </a:r>
          </a:p>
          <a:p>
            <a:pPr algn="ctr"/>
            <a:r>
              <a:rPr lang="en-GB" sz="2400" dirty="0" smtClean="0"/>
              <a:t>Discuss in your pairs</a:t>
            </a:r>
            <a:endParaRPr lang="en-GB" sz="2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76541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-396552" y="1196752"/>
                <a:ext cx="8229600" cy="1684784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8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48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48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GB" sz="4800" i="1" smtClean="0">
                          <a:latin typeface="Cambria Math"/>
                          <a:ea typeface="Cambria Math"/>
                        </a:rPr>
                        <m:t>÷</m:t>
                      </m:r>
                      <m:f>
                        <m:fPr>
                          <m:ctrlPr>
                            <a:rPr lang="en-GB" sz="480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48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num>
                        <m:den>
                          <m:r>
                            <a:rPr lang="en-GB" sz="48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den>
                      </m:f>
                      <m:r>
                        <a:rPr lang="en-GB" dirty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GB" dirty="0" smtClean="0"/>
              </a:p>
              <a:p>
                <a:pPr marL="0" indent="0">
                  <a:buNone/>
                </a:pPr>
                <a:endParaRPr lang="en-GB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-396552" y="1196752"/>
                <a:ext cx="8229600" cy="1684784"/>
              </a:xfr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1763689" y="2780928"/>
            <a:ext cx="2690606" cy="792088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4454295" y="2780928"/>
            <a:ext cx="2708862" cy="7920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Left Brace 8"/>
          <p:cNvSpPr/>
          <p:nvPr/>
        </p:nvSpPr>
        <p:spPr>
          <a:xfrm rot="16200000">
            <a:off x="2612965" y="3947878"/>
            <a:ext cx="1008112" cy="2706660"/>
          </a:xfrm>
          <a:prstGeom prst="leftBrace">
            <a:avLst>
              <a:gd name="adj1" fmla="val 19328"/>
              <a:gd name="adj2" fmla="val 50512"/>
            </a:avLst>
          </a:prstGeom>
          <a:noFill/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2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72074" y="5821038"/>
            <a:ext cx="76003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Calibri" panose="020F0502020204030204" pitchFamily="34" charset="0"/>
              </a:rPr>
              <a:t>This is how </a:t>
            </a:r>
            <a:r>
              <a:rPr lang="en-GB" sz="2800" dirty="0" smtClean="0">
                <a:latin typeface="Calibri" panose="020F0502020204030204" pitchFamily="34" charset="0"/>
              </a:rPr>
              <a:t>much of the yellow fits into th</a:t>
            </a:r>
            <a:r>
              <a:rPr lang="en-GB" sz="2800" dirty="0" smtClean="0">
                <a:latin typeface="Calibri" panose="020F0502020204030204" pitchFamily="34" charset="0"/>
              </a:rPr>
              <a:t>e red</a:t>
            </a:r>
            <a:endParaRPr lang="en-GB" sz="2800" dirty="0" smtClean="0">
              <a:latin typeface="Calibri" panose="020F0502020204030204" pitchFamily="34" charset="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5362957" y="4005064"/>
            <a:ext cx="7493" cy="792088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1763689" y="4005064"/>
            <a:ext cx="1353330" cy="79208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3120773" y="4005064"/>
            <a:ext cx="1353330" cy="79208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/>
          <p:cNvSpPr/>
          <p:nvPr/>
        </p:nvSpPr>
        <p:spPr>
          <a:xfrm>
            <a:off x="4476194" y="3999271"/>
            <a:ext cx="1353330" cy="79208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5842448" y="3999271"/>
            <a:ext cx="1353330" cy="7920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4495165" y="1268761"/>
                <a:ext cx="2175411" cy="14800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800" i="1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4800" b="0" i="1" dirty="0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en-GB" sz="4800" b="0" i="1" dirty="0" smtClean="0">
                              <a:latin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4800" dirty="0"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5165" y="1268761"/>
                <a:ext cx="2175411" cy="1480021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/>
          <p:cNvSpPr txBox="1"/>
          <p:nvPr/>
        </p:nvSpPr>
        <p:spPr>
          <a:xfrm>
            <a:off x="463940" y="5821038"/>
            <a:ext cx="698838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latin typeface="Calibri" panose="020F0502020204030204" pitchFamily="34" charset="0"/>
              </a:rPr>
              <a:t>What fraction of the yellow is this? </a:t>
            </a:r>
            <a:endParaRPr lang="en-GB" sz="2800" dirty="0">
              <a:latin typeface="Calibri" panose="020F0502020204030204" pitchFamily="34" charset="0"/>
            </a:endParaRPr>
          </a:p>
        </p:txBody>
      </p:sp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452373" y="125760"/>
            <a:ext cx="8229600" cy="1143000"/>
          </a:xfrm>
        </p:spPr>
        <p:txBody>
          <a:bodyPr/>
          <a:lstStyle/>
          <a:p>
            <a:r>
              <a:rPr lang="en-GB" sz="3600" dirty="0" smtClean="0"/>
              <a:t>Dividing Fractions</a:t>
            </a:r>
            <a:endParaRPr lang="en-GB" sz="3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52750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20" grpId="0"/>
      <p:bldP spid="2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00100" y="908720"/>
                <a:ext cx="9036496" cy="432048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GB" sz="2800" dirty="0" smtClean="0"/>
                  <a:t>Draw bar representations to help find answers to the following divisions: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en-GB" b="0" i="1" smtClean="0">
                              <a:latin typeface="Cambria Math"/>
                            </a:rPr>
                            <m:t>6</m:t>
                          </m:r>
                        </m:den>
                      </m:f>
                      <m:r>
                        <a:rPr lang="en-GB" i="1" smtClean="0">
                          <a:latin typeface="Cambria Math"/>
                          <a:ea typeface="Cambria Math"/>
                        </a:rPr>
                        <m:t>÷</m:t>
                      </m:r>
                      <m:f>
                        <m:fPr>
                          <m:ctrlPr>
                            <a:rPr lang="en-GB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den>
                      </m:f>
                      <m:r>
                        <a:rPr lang="en-GB" b="0" i="0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                              </m:t>
                      </m:r>
                      <m:f>
                        <m:fPr>
                          <m:ctrlPr>
                            <a:rPr lang="en-GB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GB" i="1">
                          <a:latin typeface="Cambria Math"/>
                          <a:ea typeface="Cambria Math"/>
                        </a:rPr>
                        <m:t>÷</m:t>
                      </m:r>
                      <m:f>
                        <m:fPr>
                          <m:ctrlPr>
                            <a:rPr lang="en-GB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num>
                        <m:den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5</m:t>
                          </m:r>
                        </m:den>
                      </m:f>
                      <m:r>
                        <a:rPr lang="en-GB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en-GB" dirty="0" smtClean="0"/>
              </a:p>
              <a:p>
                <a:pPr marL="0" indent="0">
                  <a:buNone/>
                </a:pPr>
                <a:endParaRPr lang="en-GB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</a:rPr>
                            <m:t>7</m:t>
                          </m:r>
                        </m:num>
                        <m:den>
                          <m:r>
                            <a:rPr lang="en-GB" b="0" i="1" smtClean="0">
                              <a:latin typeface="Cambria Math"/>
                            </a:rPr>
                            <m:t>9</m:t>
                          </m:r>
                        </m:den>
                      </m:f>
                      <m:r>
                        <a:rPr lang="en-GB" i="1">
                          <a:latin typeface="Cambria Math"/>
                          <a:ea typeface="Cambria Math"/>
                        </a:rPr>
                        <m:t>÷</m:t>
                      </m:r>
                      <m:f>
                        <m:fPr>
                          <m:ctrlPr>
                            <a:rPr lang="en-GB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6</m:t>
                          </m:r>
                        </m:den>
                      </m:f>
                      <m:r>
                        <a:rPr lang="en-GB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                              </m:t>
                      </m:r>
                      <m:f>
                        <m:fPr>
                          <m:ctrlPr>
                            <a:rPr lang="en-GB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en-GB" b="0" i="1" smtClean="0">
                              <a:latin typeface="Cambria Math"/>
                            </a:rPr>
                            <m:t>5</m:t>
                          </m:r>
                        </m:den>
                      </m:f>
                      <m:r>
                        <a:rPr lang="en-GB" i="1">
                          <a:latin typeface="Cambria Math"/>
                          <a:ea typeface="Cambria Math"/>
                        </a:rPr>
                        <m:t>÷</m:t>
                      </m:r>
                      <m:f>
                        <m:fPr>
                          <m:ctrlPr>
                            <a:rPr lang="en-GB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num>
                        <m:den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den>
                      </m:f>
                      <m:r>
                        <a:rPr lang="en-GB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en-GB" dirty="0"/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endParaRPr lang="en-GB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0100" y="908720"/>
                <a:ext cx="9036496" cy="4320480"/>
              </a:xfrm>
              <a:blipFill rotWithShape="1">
                <a:blip r:embed="rId3"/>
                <a:stretch>
                  <a:fillRect l="-1417" t="-141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53732" y="4365104"/>
            <a:ext cx="9144000" cy="236988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Finished?</a:t>
            </a:r>
          </a:p>
          <a:p>
            <a:r>
              <a:rPr lang="en-GB" sz="2400" dirty="0" smtClean="0"/>
              <a:t>Reflect: </a:t>
            </a:r>
          </a:p>
          <a:p>
            <a:r>
              <a:rPr lang="en-GB" sz="2000" dirty="0" smtClean="0"/>
              <a:t>Look at these four questions and your solutions carefully, write down anything interesting you notice. </a:t>
            </a:r>
          </a:p>
          <a:p>
            <a:r>
              <a:rPr lang="en-GB" sz="2000" dirty="0" smtClean="0"/>
              <a:t>Which answers are less than 1? Why is this?</a:t>
            </a:r>
          </a:p>
          <a:p>
            <a:r>
              <a:rPr lang="en-GB" sz="2000" dirty="0" smtClean="0"/>
              <a:t>Convert any mixed number answers to improper fractions</a:t>
            </a:r>
          </a:p>
          <a:p>
            <a:r>
              <a:rPr lang="en-GB" sz="2000" dirty="0"/>
              <a:t>W</a:t>
            </a:r>
            <a:r>
              <a:rPr lang="en-GB" sz="2000" dirty="0" smtClean="0"/>
              <a:t>hat do you notice?</a:t>
            </a:r>
            <a:endParaRPr lang="en-GB" sz="2000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2373" y="125760"/>
            <a:ext cx="8229600" cy="1143000"/>
          </a:xfrm>
        </p:spPr>
        <p:txBody>
          <a:bodyPr/>
          <a:lstStyle/>
          <a:p>
            <a:r>
              <a:rPr lang="en-GB" sz="3600" dirty="0" smtClean="0"/>
              <a:t>Dividing Fractions</a:t>
            </a:r>
            <a:endParaRPr lang="en-GB" sz="3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84577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Challenges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GB" dirty="0" smtClean="0"/>
                  <a:t>Create fractional division questions with the answer of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en-GB" b="0" i="1" smtClean="0">
                            <a:latin typeface="Cambria Math"/>
                          </a:rPr>
                          <m:t>4</m:t>
                        </m:r>
                      </m:den>
                    </m:f>
                  </m:oMath>
                </a14:m>
                <a:endParaRPr lang="en-GB" dirty="0" smtClean="0"/>
              </a:p>
              <a:p>
                <a:pPr marL="0" indent="0">
                  <a:buNone/>
                </a:pPr>
                <a:endParaRPr lang="en-GB" dirty="0" smtClean="0"/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r>
                  <a:rPr lang="en-GB" dirty="0"/>
                  <a:t>Create </a:t>
                </a:r>
                <a:r>
                  <a:rPr lang="en-GB" dirty="0" smtClean="0"/>
                  <a:t>fractional </a:t>
                </a:r>
                <a:r>
                  <a:rPr lang="en-GB" dirty="0"/>
                  <a:t>division </a:t>
                </a:r>
                <a:r>
                  <a:rPr lang="en-GB" dirty="0" smtClean="0"/>
                  <a:t>questions </a:t>
                </a:r>
                <a:r>
                  <a:rPr lang="en-GB" dirty="0"/>
                  <a:t>with the answer of </a:t>
                </a:r>
                <a:r>
                  <a:rPr lang="en-GB" dirty="0" smtClean="0"/>
                  <a:t>2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i="1"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en-GB" i="1">
                            <a:latin typeface="Cambria Math"/>
                          </a:rPr>
                          <m:t>3</m:t>
                        </m:r>
                      </m:den>
                    </m:f>
                  </m:oMath>
                </a14:m>
                <a:endParaRPr lang="en-GB" dirty="0"/>
              </a:p>
              <a:p>
                <a:pPr marL="0" indent="0">
                  <a:buNone/>
                </a:pPr>
                <a:endParaRPr lang="en-GB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852" t="-1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49838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3583614" y="4005063"/>
            <a:ext cx="1800201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1763688" y="4005064"/>
            <a:ext cx="1800201" cy="79208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/>
          <p:cNvSpPr/>
          <p:nvPr/>
        </p:nvSpPr>
        <p:spPr>
          <a:xfrm>
            <a:off x="3583613" y="4005064"/>
            <a:ext cx="1800201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365" y="125760"/>
            <a:ext cx="8229600" cy="1143000"/>
          </a:xfrm>
        </p:spPr>
        <p:txBody>
          <a:bodyPr/>
          <a:lstStyle/>
          <a:p>
            <a:r>
              <a:rPr lang="en-GB" dirty="0" smtClean="0"/>
              <a:t>Solutions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-396552" y="1196752"/>
                <a:ext cx="8229600" cy="1684784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8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4800" b="0" i="1" smtClean="0"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en-GB" sz="4800" b="0" i="1" smtClean="0">
                              <a:latin typeface="Cambria Math"/>
                            </a:rPr>
                            <m:t>6</m:t>
                          </m:r>
                        </m:den>
                      </m:f>
                      <m:r>
                        <a:rPr lang="en-GB" sz="4800" i="1" smtClean="0">
                          <a:latin typeface="Cambria Math"/>
                          <a:ea typeface="Cambria Math"/>
                        </a:rPr>
                        <m:t>÷</m:t>
                      </m:r>
                      <m:f>
                        <m:fPr>
                          <m:ctrlPr>
                            <a:rPr lang="en-GB" sz="480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48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48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den>
                      </m:f>
                      <m:r>
                        <a:rPr lang="en-GB" dirty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GB" dirty="0" smtClean="0"/>
              </a:p>
              <a:p>
                <a:pPr marL="0" indent="0">
                  <a:buNone/>
                </a:pPr>
                <a:endParaRPr lang="en-GB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-396552" y="1196752"/>
                <a:ext cx="8229600" cy="1684784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1763689" y="2780928"/>
            <a:ext cx="1800200" cy="792088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3570250" y="2780928"/>
            <a:ext cx="1800200" cy="792088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5362957" y="2780928"/>
            <a:ext cx="1800200" cy="7920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5392447" y="4005064"/>
            <a:ext cx="1768509" cy="7920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Left Brace 8"/>
          <p:cNvSpPr/>
          <p:nvPr/>
        </p:nvSpPr>
        <p:spPr>
          <a:xfrm rot="16200000">
            <a:off x="3052248" y="3508595"/>
            <a:ext cx="1008112" cy="3585226"/>
          </a:xfrm>
          <a:prstGeom prst="leftBrace">
            <a:avLst>
              <a:gd name="adj1" fmla="val 19328"/>
              <a:gd name="adj2" fmla="val 50512"/>
            </a:avLst>
          </a:prstGeom>
          <a:noFill/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2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19872" y="5828442"/>
            <a:ext cx="151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Calibri" panose="020F0502020204030204" pitchFamily="34" charset="0"/>
              </a:rPr>
              <a:t>2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6255564" y="4005063"/>
            <a:ext cx="7493" cy="7920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Left Brace 12"/>
          <p:cNvSpPr/>
          <p:nvPr/>
        </p:nvSpPr>
        <p:spPr>
          <a:xfrm rot="16200000">
            <a:off x="5330355" y="4850609"/>
            <a:ext cx="1008112" cy="901195"/>
          </a:xfrm>
          <a:prstGeom prst="leftBrace">
            <a:avLst>
              <a:gd name="adj1" fmla="val 19328"/>
              <a:gd name="adj2" fmla="val 50512"/>
            </a:avLst>
          </a:prstGeom>
          <a:noFill/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2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650989" y="5828442"/>
            <a:ext cx="151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Calibri" panose="020F0502020204030204" pitchFamily="34" charset="0"/>
              </a:rPr>
              <a:t>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495165" y="1268760"/>
                <a:ext cx="2458735" cy="14007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6000" dirty="0" smtClean="0"/>
                  <a:t>2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6000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6000" b="0" i="1" dirty="0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GB" sz="6000" b="0" i="1" dirty="0" smtClean="0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endParaRPr lang="en-GB" sz="6000" dirty="0"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5165" y="1268760"/>
                <a:ext cx="2458735" cy="1400768"/>
              </a:xfrm>
              <a:prstGeom prst="rect">
                <a:avLst/>
              </a:prstGeom>
              <a:blipFill rotWithShape="1">
                <a:blip r:embed="rId3"/>
                <a:stretch>
                  <a:fillRect t="-1304" b="-130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 17"/>
          <p:cNvSpPr/>
          <p:nvPr/>
        </p:nvSpPr>
        <p:spPr>
          <a:xfrm>
            <a:off x="1763688" y="2780928"/>
            <a:ext cx="900100" cy="792088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3563889" y="2780928"/>
            <a:ext cx="900100" cy="792088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/>
          <p:cNvSpPr/>
          <p:nvPr/>
        </p:nvSpPr>
        <p:spPr>
          <a:xfrm>
            <a:off x="5364088" y="2780928"/>
            <a:ext cx="900100" cy="792088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/>
          <p:cNvSpPr txBox="1"/>
          <p:nvPr/>
        </p:nvSpPr>
        <p:spPr>
          <a:xfrm>
            <a:off x="6352043" y="5325101"/>
            <a:ext cx="27074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latin typeface="Calibri" panose="020F0502020204030204" pitchFamily="34" charset="0"/>
              </a:rPr>
              <a:t>How many thirds fit in?</a:t>
            </a:r>
            <a:endParaRPr lang="en-GB" sz="2800" b="1" dirty="0">
              <a:latin typeface="Calibri" panose="020F050202020403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39958" y="5607939"/>
            <a:ext cx="3024336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latin typeface="Calibri" panose="020F0502020204030204" pitchFamily="34" charset="0"/>
              </a:rPr>
              <a:t>What fraction of the yellow is this?</a:t>
            </a:r>
            <a:endParaRPr lang="en-GB" sz="28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7556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9" grpId="0" animBg="1"/>
      <p:bldP spid="10" grpId="0"/>
      <p:bldP spid="13" grpId="0" animBg="1"/>
      <p:bldP spid="14" grpId="0"/>
      <p:bldP spid="16" grpId="0"/>
      <p:bldP spid="15" grpId="0" build="p"/>
      <p:bldP spid="23" grpId="0" build="p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/>
          <p:cNvSpPr/>
          <p:nvPr/>
        </p:nvSpPr>
        <p:spPr>
          <a:xfrm>
            <a:off x="1933099" y="3906061"/>
            <a:ext cx="1350151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Rectangle 35"/>
          <p:cNvSpPr/>
          <p:nvPr/>
        </p:nvSpPr>
        <p:spPr>
          <a:xfrm>
            <a:off x="3270803" y="3906061"/>
            <a:ext cx="1350151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-168922" y="1125373"/>
                <a:ext cx="8229600" cy="1684784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8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4800" b="0" i="1" smtClean="0">
                              <a:latin typeface="Cambria Math"/>
                            </a:rPr>
                            <m:t>7</m:t>
                          </m:r>
                        </m:num>
                        <m:den>
                          <m:r>
                            <a:rPr lang="en-GB" sz="4800" b="0" i="1" smtClean="0">
                              <a:latin typeface="Cambria Math"/>
                            </a:rPr>
                            <m:t>9</m:t>
                          </m:r>
                        </m:den>
                      </m:f>
                      <m:r>
                        <a:rPr lang="en-GB" sz="4800" i="1" smtClean="0">
                          <a:latin typeface="Cambria Math"/>
                          <a:ea typeface="Cambria Math"/>
                        </a:rPr>
                        <m:t>÷</m:t>
                      </m:r>
                      <m:f>
                        <m:fPr>
                          <m:ctrlPr>
                            <a:rPr lang="en-GB" sz="480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48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4800" b="0" i="1" smtClean="0">
                              <a:latin typeface="Cambria Math"/>
                              <a:ea typeface="Cambria Math"/>
                            </a:rPr>
                            <m:t>6</m:t>
                          </m:r>
                        </m:den>
                      </m:f>
                      <m:r>
                        <a:rPr lang="en-GB" dirty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GB" dirty="0" smtClean="0"/>
              </a:p>
              <a:p>
                <a:pPr marL="0" indent="0">
                  <a:buNone/>
                </a:pPr>
                <a:endParaRPr lang="en-GB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-168922" y="1125373"/>
                <a:ext cx="8229600" cy="1684784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2370705" y="2780928"/>
            <a:ext cx="1800200" cy="792088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4177266" y="2780928"/>
            <a:ext cx="1800200" cy="792088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5969973" y="2780928"/>
            <a:ext cx="1800200" cy="7920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575556" y="3906061"/>
            <a:ext cx="1350151" cy="79208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7380312" y="3906063"/>
            <a:ext cx="1296144" cy="7920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Left Brace 8"/>
          <p:cNvSpPr/>
          <p:nvPr/>
        </p:nvSpPr>
        <p:spPr>
          <a:xfrm rot="16200000">
            <a:off x="2748315" y="2507382"/>
            <a:ext cx="1008112" cy="5389647"/>
          </a:xfrm>
          <a:prstGeom prst="leftBrace">
            <a:avLst>
              <a:gd name="adj1" fmla="val 19328"/>
              <a:gd name="adj2" fmla="val 50512"/>
            </a:avLst>
          </a:prstGeom>
          <a:noFill/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2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108787" y="5706262"/>
            <a:ext cx="151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Calibri" panose="020F0502020204030204" pitchFamily="34" charset="0"/>
              </a:rPr>
              <a:t>4</a:t>
            </a:r>
            <a:endParaRPr lang="en-GB" sz="2800" dirty="0">
              <a:latin typeface="Calibri" panose="020F0502020204030204" pitchFamily="34" charset="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6848389" y="3906063"/>
            <a:ext cx="7493" cy="7920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Left Brace 12"/>
          <p:cNvSpPr/>
          <p:nvPr/>
        </p:nvSpPr>
        <p:spPr>
          <a:xfrm rot="16200000">
            <a:off x="5893737" y="4751609"/>
            <a:ext cx="1008112" cy="901195"/>
          </a:xfrm>
          <a:prstGeom prst="leftBrace">
            <a:avLst>
              <a:gd name="adj1" fmla="val 19328"/>
              <a:gd name="adj2" fmla="val 50512"/>
            </a:avLst>
          </a:prstGeom>
          <a:noFill/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2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200512" y="5759096"/>
            <a:ext cx="151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Calibri" panose="020F0502020204030204" pitchFamily="34" charset="0"/>
              </a:rPr>
              <a:t>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711189" y="1268760"/>
                <a:ext cx="2458735" cy="13980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6000" dirty="0" smtClean="0"/>
                  <a:t>4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6000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6000" b="0" i="1" dirty="0" smtClean="0"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en-GB" sz="6000" b="0" i="1" dirty="0" smtClean="0">
                            <a:latin typeface="Cambria Math"/>
                          </a:rPr>
                          <m:t>3</m:t>
                        </m:r>
                      </m:den>
                    </m:f>
                  </m:oMath>
                </a14:m>
                <a:endParaRPr lang="en-GB" sz="6000" dirty="0"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1189" y="1268760"/>
                <a:ext cx="2458735" cy="1398011"/>
              </a:xfrm>
              <a:prstGeom prst="rect">
                <a:avLst/>
              </a:prstGeom>
              <a:blipFill rotWithShape="1">
                <a:blip r:embed="rId3"/>
                <a:stretch>
                  <a:fillRect t="-1310" b="-135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 17"/>
          <p:cNvSpPr/>
          <p:nvPr/>
        </p:nvSpPr>
        <p:spPr>
          <a:xfrm>
            <a:off x="2370704" y="2780928"/>
            <a:ext cx="900100" cy="792088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4170905" y="2780928"/>
            <a:ext cx="900100" cy="792088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/>
          <p:cNvSpPr/>
          <p:nvPr/>
        </p:nvSpPr>
        <p:spPr>
          <a:xfrm>
            <a:off x="5971104" y="2780928"/>
            <a:ext cx="900100" cy="792088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/>
          <p:cNvSpPr txBox="1"/>
          <p:nvPr/>
        </p:nvSpPr>
        <p:spPr>
          <a:xfrm>
            <a:off x="6452187" y="5338982"/>
            <a:ext cx="27074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latin typeface="Calibri" panose="020F0502020204030204" pitchFamily="34" charset="0"/>
              </a:rPr>
              <a:t>How many sixths fit in?</a:t>
            </a:r>
            <a:endParaRPr lang="en-GB" sz="2800" b="1" dirty="0">
              <a:latin typeface="Calibri" panose="020F050202020403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00748" y="6144286"/>
            <a:ext cx="5440012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latin typeface="Calibri" panose="020F0502020204030204" pitchFamily="34" charset="0"/>
              </a:rPr>
              <a:t>What fraction of the yellow is this?</a:t>
            </a:r>
            <a:endParaRPr lang="en-GB" sz="2800" dirty="0">
              <a:latin typeface="Calibri" panose="020F050202020403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461842" y="2780928"/>
            <a:ext cx="900100" cy="792088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/>
          <p:cNvSpPr/>
          <p:nvPr/>
        </p:nvSpPr>
        <p:spPr>
          <a:xfrm>
            <a:off x="7767972" y="2780928"/>
            <a:ext cx="908484" cy="7920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/>
          <p:cNvSpPr/>
          <p:nvPr/>
        </p:nvSpPr>
        <p:spPr>
          <a:xfrm>
            <a:off x="575556" y="2780928"/>
            <a:ext cx="900100" cy="792088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ctangle 30"/>
          <p:cNvSpPr/>
          <p:nvPr/>
        </p:nvSpPr>
        <p:spPr>
          <a:xfrm>
            <a:off x="4620955" y="3906063"/>
            <a:ext cx="1349018" cy="7920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ectangle 31"/>
          <p:cNvSpPr/>
          <p:nvPr/>
        </p:nvSpPr>
        <p:spPr>
          <a:xfrm>
            <a:off x="3270804" y="3906063"/>
            <a:ext cx="1350151" cy="7920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Rectangle 32"/>
          <p:cNvSpPr/>
          <p:nvPr/>
        </p:nvSpPr>
        <p:spPr>
          <a:xfrm>
            <a:off x="1924807" y="3906063"/>
            <a:ext cx="1345998" cy="7920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tangle 33"/>
          <p:cNvSpPr/>
          <p:nvPr/>
        </p:nvSpPr>
        <p:spPr>
          <a:xfrm>
            <a:off x="5971104" y="3906063"/>
            <a:ext cx="1409208" cy="7920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Rectangle 36"/>
          <p:cNvSpPr/>
          <p:nvPr/>
        </p:nvSpPr>
        <p:spPr>
          <a:xfrm>
            <a:off x="4619822" y="3906063"/>
            <a:ext cx="1350151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380365" y="125760"/>
            <a:ext cx="8229600" cy="1143000"/>
          </a:xfrm>
        </p:spPr>
        <p:txBody>
          <a:bodyPr/>
          <a:lstStyle/>
          <a:p>
            <a:r>
              <a:rPr lang="en-GB" dirty="0" smtClean="0"/>
              <a:t>Solutions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39050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9" grpId="0" animBg="1"/>
      <p:bldP spid="10" grpId="0"/>
      <p:bldP spid="13" grpId="0" animBg="1"/>
      <p:bldP spid="14" grpId="0"/>
      <p:bldP spid="16" grpId="0"/>
      <p:bldP spid="15" grpId="0" build="p"/>
      <p:bldP spid="23" grpId="0" uiExpand="1" build="p" animBg="1"/>
      <p:bldP spid="3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3287741" y="5453116"/>
                <a:ext cx="4089707" cy="70429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 smtClean="0">
                    <a:latin typeface="Calibri" panose="020F0502020204030204" pitchFamily="34" charset="0"/>
                  </a:rPr>
                  <a:t>How much of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en-GB" sz="2800" b="0" i="1" smtClean="0">
                            <a:latin typeface="Cambria Math"/>
                          </a:rPr>
                          <m:t>5</m:t>
                        </m:r>
                      </m:den>
                    </m:f>
                  </m:oMath>
                </a14:m>
                <a:r>
                  <a:rPr lang="en-GB" sz="2800" dirty="0" smtClean="0">
                    <a:latin typeface="Calibri" panose="020F0502020204030204" pitchFamily="34" charset="0"/>
                  </a:rPr>
                  <a:t> fits into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GB" sz="2800" b="0" i="1" smtClean="0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GB" sz="2800" b="0" i="1" smtClean="0">
                        <a:latin typeface="Cambria Math"/>
                      </a:rPr>
                      <m:t>?</m:t>
                    </m:r>
                  </m:oMath>
                </a14:m>
                <a:endParaRPr lang="en-GB" sz="2800" dirty="0"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7741" y="5453116"/>
                <a:ext cx="4089707" cy="704295"/>
              </a:xfrm>
              <a:prstGeom prst="rect">
                <a:avLst/>
              </a:prstGeom>
              <a:blipFill rotWithShape="1">
                <a:blip r:embed="rId2"/>
                <a:stretch>
                  <a:fillRect l="-1490" b="-121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Rectangle 35"/>
          <p:cNvSpPr/>
          <p:nvPr/>
        </p:nvSpPr>
        <p:spPr>
          <a:xfrm>
            <a:off x="3899612" y="4005062"/>
            <a:ext cx="1128749" cy="792088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-129208" y="1196752"/>
                <a:ext cx="8229600" cy="1684784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8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48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48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GB" sz="4800" i="1" smtClean="0">
                          <a:latin typeface="Cambria Math"/>
                          <a:ea typeface="Cambria Math"/>
                        </a:rPr>
                        <m:t>÷</m:t>
                      </m:r>
                      <m:f>
                        <m:fPr>
                          <m:ctrlPr>
                            <a:rPr lang="en-GB" sz="480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48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num>
                        <m:den>
                          <m:r>
                            <a:rPr lang="en-GB" sz="4800" b="0" i="1" smtClean="0">
                              <a:latin typeface="Cambria Math"/>
                              <a:ea typeface="Cambria Math"/>
                            </a:rPr>
                            <m:t>5</m:t>
                          </m:r>
                        </m:den>
                      </m:f>
                      <m:r>
                        <a:rPr lang="en-GB" dirty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GB" dirty="0" smtClean="0"/>
              </a:p>
              <a:p>
                <a:pPr marL="0" indent="0">
                  <a:buNone/>
                </a:pPr>
                <a:endParaRPr lang="en-GB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-129208" y="1196752"/>
                <a:ext cx="8229600" cy="1684784"/>
              </a:xfr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1763689" y="2780928"/>
            <a:ext cx="1800200" cy="792088"/>
          </a:xfrm>
          <a:prstGeom prst="rect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4483714" y="2780928"/>
            <a:ext cx="2802146" cy="7920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1690744" y="4005064"/>
            <a:ext cx="1080120" cy="792088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Left Brace 8"/>
          <p:cNvSpPr/>
          <p:nvPr/>
        </p:nvSpPr>
        <p:spPr>
          <a:xfrm rot="16200000">
            <a:off x="2583175" y="3904723"/>
            <a:ext cx="1008112" cy="2792969"/>
          </a:xfrm>
          <a:prstGeom prst="leftBrace">
            <a:avLst>
              <a:gd name="adj1" fmla="val 19328"/>
              <a:gd name="adj2" fmla="val 50512"/>
            </a:avLst>
          </a:prstGeom>
          <a:noFill/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2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15816" y="5805264"/>
            <a:ext cx="371797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Calibri" panose="020F0502020204030204" pitchFamily="34" charset="0"/>
              </a:rPr>
              <a:t>?</a:t>
            </a:r>
            <a:endParaRPr lang="en-GB" sz="2800" dirty="0">
              <a:latin typeface="Calibri" panose="020F0502020204030204" pitchFamily="34" charset="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4476221" y="4005062"/>
            <a:ext cx="7493" cy="7920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1706429" y="2780928"/>
            <a:ext cx="2772308" cy="792088"/>
          </a:xfrm>
          <a:prstGeom prst="rect">
            <a:avLst/>
          </a:prstGeom>
          <a:solidFill>
            <a:srgbClr val="FF0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ectangle 26"/>
          <p:cNvSpPr/>
          <p:nvPr/>
        </p:nvSpPr>
        <p:spPr>
          <a:xfrm>
            <a:off x="3899613" y="4005064"/>
            <a:ext cx="1128749" cy="7920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ectangle 31"/>
          <p:cNvSpPr/>
          <p:nvPr/>
        </p:nvSpPr>
        <p:spPr>
          <a:xfrm>
            <a:off x="5028362" y="4005064"/>
            <a:ext cx="1128749" cy="7920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Rectangle 32"/>
          <p:cNvSpPr/>
          <p:nvPr/>
        </p:nvSpPr>
        <p:spPr>
          <a:xfrm>
            <a:off x="6157111" y="4005064"/>
            <a:ext cx="1128749" cy="7920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Rectangle 34"/>
          <p:cNvSpPr/>
          <p:nvPr/>
        </p:nvSpPr>
        <p:spPr>
          <a:xfrm>
            <a:off x="2770863" y="4005064"/>
            <a:ext cx="1128749" cy="792088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itle 1"/>
          <p:cNvSpPr>
            <a:spLocks noGrp="1"/>
          </p:cNvSpPr>
          <p:nvPr>
            <p:ph type="title"/>
          </p:nvPr>
        </p:nvSpPr>
        <p:spPr>
          <a:xfrm>
            <a:off x="380365" y="125760"/>
            <a:ext cx="8229600" cy="1143000"/>
          </a:xfrm>
        </p:spPr>
        <p:txBody>
          <a:bodyPr/>
          <a:lstStyle/>
          <a:p>
            <a:r>
              <a:rPr lang="en-GB" dirty="0" smtClean="0"/>
              <a:t>Solutions</a:t>
            </a:r>
            <a:endParaRPr lang="en-GB" dirty="0"/>
          </a:p>
        </p:txBody>
      </p:sp>
      <p:sp>
        <p:nvSpPr>
          <p:cNvPr id="17" name="TextBox 16"/>
          <p:cNvSpPr txBox="1"/>
          <p:nvPr/>
        </p:nvSpPr>
        <p:spPr>
          <a:xfrm>
            <a:off x="5028362" y="1196751"/>
            <a:ext cx="3991366" cy="13849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/>
              <a:t>It’s hard to compare.</a:t>
            </a:r>
          </a:p>
          <a:p>
            <a:pPr algn="ctr"/>
            <a:r>
              <a:rPr lang="en-GB" sz="2800" dirty="0" smtClean="0"/>
              <a:t>Let’s split into tenths. Why tenths?</a:t>
            </a:r>
          </a:p>
        </p:txBody>
      </p:sp>
    </p:spTree>
    <p:extLst>
      <p:ext uri="{BB962C8B-B14F-4D97-AF65-F5344CB8AC3E}">
        <p14:creationId xmlns:p14="http://schemas.microsoft.com/office/powerpoint/2010/main" val="3825029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uild="p" animBg="1"/>
      <p:bldP spid="9" grpId="0" animBg="1"/>
      <p:bldP spid="10" grpId="0"/>
      <p:bldP spid="1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/>
          <p:cNvSpPr/>
          <p:nvPr/>
        </p:nvSpPr>
        <p:spPr>
          <a:xfrm>
            <a:off x="3899612" y="4005062"/>
            <a:ext cx="1128749" cy="792088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-129208" y="1196752"/>
                <a:ext cx="8229600" cy="1684784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8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48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48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GB" sz="4800" i="1" smtClean="0">
                          <a:latin typeface="Cambria Math"/>
                          <a:ea typeface="Cambria Math"/>
                        </a:rPr>
                        <m:t>÷</m:t>
                      </m:r>
                      <m:f>
                        <m:fPr>
                          <m:ctrlPr>
                            <a:rPr lang="en-GB" sz="480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48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num>
                        <m:den>
                          <m:r>
                            <a:rPr lang="en-GB" sz="4800" b="0" i="1" smtClean="0">
                              <a:latin typeface="Cambria Math"/>
                              <a:ea typeface="Cambria Math"/>
                            </a:rPr>
                            <m:t>5</m:t>
                          </m:r>
                        </m:den>
                      </m:f>
                      <m:r>
                        <a:rPr lang="en-GB" dirty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GB" dirty="0" smtClean="0"/>
              </a:p>
              <a:p>
                <a:pPr marL="0" indent="0">
                  <a:buNone/>
                </a:pPr>
                <a:endParaRPr lang="en-GB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-129208" y="1196752"/>
                <a:ext cx="8229600" cy="1684784"/>
              </a:xfr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1763689" y="2780928"/>
            <a:ext cx="1800200" cy="792088"/>
          </a:xfrm>
          <a:prstGeom prst="rect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4483714" y="2780928"/>
            <a:ext cx="2802146" cy="7920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1690744" y="4005064"/>
            <a:ext cx="1080120" cy="792088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Left Brace 8"/>
          <p:cNvSpPr/>
          <p:nvPr/>
        </p:nvSpPr>
        <p:spPr>
          <a:xfrm rot="16200000">
            <a:off x="2583175" y="3904723"/>
            <a:ext cx="1008112" cy="2792969"/>
          </a:xfrm>
          <a:prstGeom prst="leftBrace">
            <a:avLst>
              <a:gd name="adj1" fmla="val 19328"/>
              <a:gd name="adj2" fmla="val 50512"/>
            </a:avLst>
          </a:prstGeom>
          <a:noFill/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2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15816" y="5805264"/>
            <a:ext cx="371797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Calibri" panose="020F0502020204030204" pitchFamily="34" charset="0"/>
              </a:rPr>
              <a:t>?</a:t>
            </a:r>
            <a:endParaRPr lang="en-GB" sz="2800" dirty="0">
              <a:latin typeface="Calibri" panose="020F0502020204030204" pitchFamily="34" charset="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4476221" y="4005062"/>
            <a:ext cx="7493" cy="7920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446647" y="1258714"/>
                <a:ext cx="2458735" cy="14950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800" i="1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4800" b="0" i="1" dirty="0" smtClean="0"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en-GB" sz="4800" b="0" i="1" dirty="0" smtClean="0">
                              <a:latin typeface="Cambria Math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GB" sz="4800" dirty="0"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6647" y="1258714"/>
                <a:ext cx="2458735" cy="1495089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 17"/>
          <p:cNvSpPr/>
          <p:nvPr/>
        </p:nvSpPr>
        <p:spPr>
          <a:xfrm>
            <a:off x="1691681" y="2780928"/>
            <a:ext cx="2772308" cy="792088"/>
          </a:xfrm>
          <a:prstGeom prst="rect">
            <a:avLst/>
          </a:prstGeom>
          <a:solidFill>
            <a:srgbClr val="FF0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ectangle 26"/>
          <p:cNvSpPr/>
          <p:nvPr/>
        </p:nvSpPr>
        <p:spPr>
          <a:xfrm>
            <a:off x="3899613" y="4005064"/>
            <a:ext cx="1128749" cy="7920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ectangle 31"/>
          <p:cNvSpPr/>
          <p:nvPr/>
        </p:nvSpPr>
        <p:spPr>
          <a:xfrm>
            <a:off x="5028362" y="4005064"/>
            <a:ext cx="1128749" cy="7920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Rectangle 32"/>
          <p:cNvSpPr/>
          <p:nvPr/>
        </p:nvSpPr>
        <p:spPr>
          <a:xfrm>
            <a:off x="6157111" y="4005064"/>
            <a:ext cx="1128749" cy="7920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Rectangle 34"/>
          <p:cNvSpPr/>
          <p:nvPr/>
        </p:nvSpPr>
        <p:spPr>
          <a:xfrm>
            <a:off x="2770863" y="4005064"/>
            <a:ext cx="1128749" cy="792088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7" name="Straight Connector 36"/>
          <p:cNvCxnSpPr/>
          <p:nvPr/>
        </p:nvCxnSpPr>
        <p:spPr>
          <a:xfrm>
            <a:off x="3335851" y="4005062"/>
            <a:ext cx="7493" cy="7920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2223311" y="4005062"/>
            <a:ext cx="7493" cy="7920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3707904" y="5600030"/>
                <a:ext cx="5244388" cy="114133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 smtClean="0"/>
                  <a:t>It’s very easy to see that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/>
                          </a:rPr>
                          <m:t>5</m:t>
                        </m:r>
                      </m:num>
                      <m:den>
                        <m:r>
                          <a:rPr lang="en-GB" sz="2800" b="0" i="1" smtClean="0">
                            <a:latin typeface="Cambria Math"/>
                          </a:rPr>
                          <m:t>6</m:t>
                        </m:r>
                      </m:den>
                    </m:f>
                  </m:oMath>
                </a14:m>
                <a:r>
                  <a:rPr lang="en-GB" sz="2800" dirty="0" smtClean="0"/>
                  <a:t> of the yellow fits into the red</a:t>
                </a: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7904" y="5600030"/>
                <a:ext cx="5244388" cy="1141338"/>
              </a:xfrm>
              <a:prstGeom prst="rect">
                <a:avLst/>
              </a:prstGeom>
              <a:blipFill rotWithShape="1">
                <a:blip r:embed="rId5"/>
                <a:stretch>
                  <a:fillRect b="-149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itle 1"/>
          <p:cNvSpPr>
            <a:spLocks noGrp="1"/>
          </p:cNvSpPr>
          <p:nvPr>
            <p:ph type="title"/>
          </p:nvPr>
        </p:nvSpPr>
        <p:spPr>
          <a:xfrm>
            <a:off x="380365" y="125760"/>
            <a:ext cx="8229600" cy="1143000"/>
          </a:xfrm>
        </p:spPr>
        <p:txBody>
          <a:bodyPr/>
          <a:lstStyle/>
          <a:p>
            <a:r>
              <a:rPr lang="en-GB" dirty="0" smtClean="0"/>
              <a:t>Solutions</a:t>
            </a:r>
            <a:endParaRPr lang="en-GB" dirty="0"/>
          </a:p>
        </p:txBody>
      </p:sp>
      <p:cxnSp>
        <p:nvCxnSpPr>
          <p:cNvPr id="21" name="Straight Connector 20"/>
          <p:cNvCxnSpPr/>
          <p:nvPr/>
        </p:nvCxnSpPr>
        <p:spPr>
          <a:xfrm>
            <a:off x="5609640" y="4015597"/>
            <a:ext cx="7493" cy="7920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713992" y="4026132"/>
            <a:ext cx="7493" cy="7920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2215818" y="2768317"/>
            <a:ext cx="7493" cy="7920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2770758" y="2766976"/>
            <a:ext cx="7493" cy="7920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3325698" y="2765635"/>
            <a:ext cx="7493" cy="7920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3899613" y="2794900"/>
            <a:ext cx="7493" cy="7920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5005032" y="2761612"/>
            <a:ext cx="7493" cy="7920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5545458" y="2774785"/>
            <a:ext cx="7493" cy="7920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6149618" y="2794900"/>
            <a:ext cx="7493" cy="7920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6753778" y="2785987"/>
            <a:ext cx="7493" cy="7920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2733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4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/>
          <p:cNvSpPr/>
          <p:nvPr/>
        </p:nvSpPr>
        <p:spPr>
          <a:xfrm>
            <a:off x="1665248" y="3980406"/>
            <a:ext cx="1797651" cy="792088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Rectangle 37"/>
          <p:cNvSpPr/>
          <p:nvPr/>
        </p:nvSpPr>
        <p:spPr>
          <a:xfrm>
            <a:off x="3467345" y="3980406"/>
            <a:ext cx="1843145" cy="792088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257507" y="4927485"/>
                <a:ext cx="4446689" cy="70429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 smtClean="0">
                    <a:latin typeface="Calibri" panose="020F0502020204030204" pitchFamily="34" charset="0"/>
                  </a:rPr>
                  <a:t>What fraction of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en-GB" sz="2800" b="0" i="1" smtClean="0">
                            <a:latin typeface="Cambria Math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sz="2800" dirty="0" smtClean="0">
                    <a:latin typeface="Calibri" panose="020F0502020204030204" pitchFamily="34" charset="0"/>
                  </a:rPr>
                  <a:t> fits into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en-GB" sz="2800" b="0" i="1" smtClean="0">
                            <a:latin typeface="Cambria Math"/>
                          </a:rPr>
                          <m:t>5</m:t>
                        </m:r>
                      </m:den>
                    </m:f>
                    <m:r>
                      <a:rPr lang="en-GB" sz="2800" b="0" i="1" smtClean="0">
                        <a:latin typeface="Cambria Math"/>
                      </a:rPr>
                      <m:t>?</m:t>
                    </m:r>
                  </m:oMath>
                </a14:m>
                <a:endParaRPr lang="en-GB" sz="2800" dirty="0"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7507" y="4927485"/>
                <a:ext cx="4446689" cy="704295"/>
              </a:xfrm>
              <a:prstGeom prst="rect">
                <a:avLst/>
              </a:prstGeom>
              <a:blipFill rotWithShape="1">
                <a:blip r:embed="rId2"/>
                <a:stretch>
                  <a:fillRect l="-2329" b="-112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-324544" y="1196752"/>
                <a:ext cx="8229600" cy="1684784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8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4800" b="0" i="1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en-GB" sz="4800" b="0" i="1" smtClean="0">
                              <a:latin typeface="Cambria Math"/>
                            </a:rPr>
                            <m:t>5</m:t>
                          </m:r>
                        </m:den>
                      </m:f>
                      <m:r>
                        <a:rPr lang="en-GB" sz="4800" i="1" smtClean="0">
                          <a:latin typeface="Cambria Math"/>
                          <a:ea typeface="Cambria Math"/>
                        </a:rPr>
                        <m:t>÷</m:t>
                      </m:r>
                      <m:f>
                        <m:fPr>
                          <m:ctrlPr>
                            <a:rPr lang="en-GB" sz="480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48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num>
                        <m:den>
                          <m:r>
                            <a:rPr lang="en-GB" sz="48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den>
                      </m:f>
                      <m:r>
                        <a:rPr lang="en-GB" dirty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GB" dirty="0" smtClean="0"/>
              </a:p>
              <a:p>
                <a:pPr marL="0" indent="0">
                  <a:buNone/>
                </a:pPr>
                <a:endParaRPr lang="en-GB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-324544" y="1196752"/>
                <a:ext cx="8229600" cy="1684784"/>
              </a:xfr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Left Brace 8"/>
          <p:cNvSpPr/>
          <p:nvPr/>
        </p:nvSpPr>
        <p:spPr>
          <a:xfrm rot="16200000">
            <a:off x="2270093" y="4217807"/>
            <a:ext cx="1008112" cy="2166802"/>
          </a:xfrm>
          <a:prstGeom prst="leftBrace">
            <a:avLst>
              <a:gd name="adj1" fmla="val 19328"/>
              <a:gd name="adj2" fmla="val 50512"/>
            </a:avLst>
          </a:prstGeom>
          <a:noFill/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2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66035" y="5805264"/>
            <a:ext cx="371797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Calibri" panose="020F0502020204030204" pitchFamily="34" charset="0"/>
              </a:rPr>
              <a:t>?</a:t>
            </a:r>
            <a:endParaRPr lang="en-GB" sz="2800" dirty="0">
              <a:latin typeface="Calibri" panose="020F0502020204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844427" y="3980406"/>
            <a:ext cx="7493" cy="7920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1691680" y="2924946"/>
            <a:ext cx="1080120" cy="7920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tangle 33"/>
          <p:cNvSpPr/>
          <p:nvPr/>
        </p:nvSpPr>
        <p:spPr>
          <a:xfrm>
            <a:off x="5310490" y="3980406"/>
            <a:ext cx="1863896" cy="7920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Rectangle 42"/>
          <p:cNvSpPr/>
          <p:nvPr/>
        </p:nvSpPr>
        <p:spPr>
          <a:xfrm>
            <a:off x="1665249" y="2924944"/>
            <a:ext cx="1105613" cy="792088"/>
          </a:xfrm>
          <a:prstGeom prst="rect">
            <a:avLst/>
          </a:prstGeom>
          <a:solidFill>
            <a:srgbClr val="FF0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Rectangle 43"/>
          <p:cNvSpPr/>
          <p:nvPr/>
        </p:nvSpPr>
        <p:spPr>
          <a:xfrm>
            <a:off x="2751934" y="2924944"/>
            <a:ext cx="1105613" cy="792088"/>
          </a:xfrm>
          <a:prstGeom prst="rect">
            <a:avLst/>
          </a:prstGeom>
          <a:solidFill>
            <a:srgbClr val="FF0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Rectangle 44"/>
          <p:cNvSpPr/>
          <p:nvPr/>
        </p:nvSpPr>
        <p:spPr>
          <a:xfrm>
            <a:off x="3857547" y="2924944"/>
            <a:ext cx="1105613" cy="7920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Rectangle 45"/>
          <p:cNvSpPr/>
          <p:nvPr/>
        </p:nvSpPr>
        <p:spPr>
          <a:xfrm>
            <a:off x="4963160" y="2924946"/>
            <a:ext cx="1105613" cy="7920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Rectangle 46"/>
          <p:cNvSpPr/>
          <p:nvPr/>
        </p:nvSpPr>
        <p:spPr>
          <a:xfrm>
            <a:off x="6068773" y="2924946"/>
            <a:ext cx="1105613" cy="7920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Title 1"/>
          <p:cNvSpPr>
            <a:spLocks noGrp="1"/>
          </p:cNvSpPr>
          <p:nvPr>
            <p:ph type="title"/>
          </p:nvPr>
        </p:nvSpPr>
        <p:spPr>
          <a:xfrm>
            <a:off x="380365" y="125760"/>
            <a:ext cx="8229600" cy="1143000"/>
          </a:xfrm>
        </p:spPr>
        <p:txBody>
          <a:bodyPr/>
          <a:lstStyle/>
          <a:p>
            <a:r>
              <a:rPr lang="en-GB" dirty="0" smtClean="0"/>
              <a:t>Solutions</a:t>
            </a:r>
            <a:endParaRPr lang="en-GB" dirty="0"/>
          </a:p>
        </p:txBody>
      </p:sp>
      <p:sp>
        <p:nvSpPr>
          <p:cNvPr id="17" name="TextBox 16"/>
          <p:cNvSpPr txBox="1"/>
          <p:nvPr/>
        </p:nvSpPr>
        <p:spPr>
          <a:xfrm>
            <a:off x="5028362" y="1196751"/>
            <a:ext cx="3991366" cy="13849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/>
              <a:t>Again, It’s hard to compare.</a:t>
            </a:r>
          </a:p>
          <a:p>
            <a:pPr algn="ctr"/>
            <a:r>
              <a:rPr lang="en-GB" sz="2800" dirty="0" smtClean="0"/>
              <a:t>Let’s split into fifteenths. </a:t>
            </a:r>
          </a:p>
        </p:txBody>
      </p:sp>
    </p:spTree>
    <p:extLst>
      <p:ext uri="{BB962C8B-B14F-4D97-AF65-F5344CB8AC3E}">
        <p14:creationId xmlns:p14="http://schemas.microsoft.com/office/powerpoint/2010/main" val="1724417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uild="p" animBg="1"/>
      <p:bldP spid="9" grpId="0" animBg="1"/>
      <p:bldP spid="10" grpId="0"/>
      <p:bldP spid="1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/>
          <p:cNvSpPr/>
          <p:nvPr/>
        </p:nvSpPr>
        <p:spPr>
          <a:xfrm>
            <a:off x="1665248" y="3980406"/>
            <a:ext cx="1797651" cy="792088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Rectangle 37"/>
          <p:cNvSpPr/>
          <p:nvPr/>
        </p:nvSpPr>
        <p:spPr>
          <a:xfrm>
            <a:off x="3467345" y="3980406"/>
            <a:ext cx="1843145" cy="792088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-324544" y="1196752"/>
                <a:ext cx="8229600" cy="1684784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8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4800" b="0" i="1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en-GB" sz="4800" b="0" i="1" smtClean="0">
                              <a:latin typeface="Cambria Math"/>
                            </a:rPr>
                            <m:t>5</m:t>
                          </m:r>
                        </m:den>
                      </m:f>
                      <m:r>
                        <a:rPr lang="en-GB" sz="4800" i="1" smtClean="0">
                          <a:latin typeface="Cambria Math"/>
                          <a:ea typeface="Cambria Math"/>
                        </a:rPr>
                        <m:t>÷</m:t>
                      </m:r>
                      <m:f>
                        <m:fPr>
                          <m:ctrlPr>
                            <a:rPr lang="en-GB" sz="480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48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num>
                        <m:den>
                          <m:r>
                            <a:rPr lang="en-GB" sz="48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den>
                      </m:f>
                      <m:r>
                        <a:rPr lang="en-GB" dirty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GB" dirty="0" smtClean="0"/>
              </a:p>
              <a:p>
                <a:pPr marL="0" indent="0">
                  <a:buNone/>
                </a:pPr>
                <a:endParaRPr lang="en-GB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-324544" y="1196752"/>
                <a:ext cx="8229600" cy="1684784"/>
              </a:xfr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Left Brace 8"/>
          <p:cNvSpPr/>
          <p:nvPr/>
        </p:nvSpPr>
        <p:spPr>
          <a:xfrm rot="16200000">
            <a:off x="2270093" y="4217807"/>
            <a:ext cx="1008112" cy="2166802"/>
          </a:xfrm>
          <a:prstGeom prst="leftBrace">
            <a:avLst>
              <a:gd name="adj1" fmla="val 19328"/>
              <a:gd name="adj2" fmla="val 50512"/>
            </a:avLst>
          </a:prstGeom>
          <a:noFill/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2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66035" y="5805264"/>
            <a:ext cx="371797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Calibri" panose="020F0502020204030204" pitchFamily="34" charset="0"/>
              </a:rPr>
              <a:t>?</a:t>
            </a:r>
            <a:endParaRPr lang="en-GB" sz="2800" dirty="0">
              <a:latin typeface="Calibri" panose="020F0502020204030204" pitchFamily="34" charset="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3850054" y="3980406"/>
            <a:ext cx="7493" cy="7920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252405" y="1268760"/>
                <a:ext cx="2458735" cy="14800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800" i="1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4800" b="0" i="1" dirty="0" smtClean="0">
                              <a:latin typeface="Cambria Math"/>
                            </a:rPr>
                            <m:t>6</m:t>
                          </m:r>
                        </m:num>
                        <m:den>
                          <m:r>
                            <a:rPr lang="en-GB" sz="4800" b="0" i="1" dirty="0" smtClean="0">
                              <a:latin typeface="Cambria Math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GB" sz="4800" dirty="0"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2405" y="1268760"/>
                <a:ext cx="2458735" cy="1480021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7" name="Straight Connector 36"/>
          <p:cNvCxnSpPr/>
          <p:nvPr/>
        </p:nvCxnSpPr>
        <p:spPr>
          <a:xfrm>
            <a:off x="3131840" y="3980406"/>
            <a:ext cx="7493" cy="7920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2748186" y="3980406"/>
            <a:ext cx="7493" cy="7920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3462901" y="5500011"/>
            <a:ext cx="5501587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latin typeface="Calibri" panose="020F0502020204030204" pitchFamily="34" charset="0"/>
              </a:rPr>
              <a:t>What fraction of the yellow is this? 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691680" y="2924946"/>
            <a:ext cx="1080120" cy="7920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tangle 33"/>
          <p:cNvSpPr/>
          <p:nvPr/>
        </p:nvSpPr>
        <p:spPr>
          <a:xfrm>
            <a:off x="5310490" y="3980406"/>
            <a:ext cx="1863896" cy="7920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Rectangle 42"/>
          <p:cNvSpPr/>
          <p:nvPr/>
        </p:nvSpPr>
        <p:spPr>
          <a:xfrm>
            <a:off x="1665249" y="2924944"/>
            <a:ext cx="1105613" cy="792088"/>
          </a:xfrm>
          <a:prstGeom prst="rect">
            <a:avLst/>
          </a:prstGeom>
          <a:solidFill>
            <a:srgbClr val="FF0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Rectangle 43"/>
          <p:cNvSpPr/>
          <p:nvPr/>
        </p:nvSpPr>
        <p:spPr>
          <a:xfrm>
            <a:off x="2751934" y="2924944"/>
            <a:ext cx="1105613" cy="792088"/>
          </a:xfrm>
          <a:prstGeom prst="rect">
            <a:avLst/>
          </a:prstGeom>
          <a:solidFill>
            <a:srgbClr val="FF0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Rectangle 44"/>
          <p:cNvSpPr/>
          <p:nvPr/>
        </p:nvSpPr>
        <p:spPr>
          <a:xfrm>
            <a:off x="3857547" y="2924944"/>
            <a:ext cx="1105613" cy="7920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Rectangle 45"/>
          <p:cNvSpPr/>
          <p:nvPr/>
        </p:nvSpPr>
        <p:spPr>
          <a:xfrm>
            <a:off x="4963160" y="2924946"/>
            <a:ext cx="1105613" cy="7920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Rectangle 46"/>
          <p:cNvSpPr/>
          <p:nvPr/>
        </p:nvSpPr>
        <p:spPr>
          <a:xfrm>
            <a:off x="6068773" y="2924946"/>
            <a:ext cx="1105613" cy="7920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8" name="Straight Connector 47"/>
          <p:cNvCxnSpPr/>
          <p:nvPr/>
        </p:nvCxnSpPr>
        <p:spPr>
          <a:xfrm>
            <a:off x="2419253" y="3980406"/>
            <a:ext cx="7493" cy="7920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2044227" y="3980406"/>
            <a:ext cx="7493" cy="7920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4211960" y="3980406"/>
            <a:ext cx="7493" cy="7920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4595306" y="3980406"/>
            <a:ext cx="7493" cy="7920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>
            <a:off x="4955667" y="3980406"/>
            <a:ext cx="7493" cy="7920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itle 1"/>
          <p:cNvSpPr>
            <a:spLocks noGrp="1"/>
          </p:cNvSpPr>
          <p:nvPr>
            <p:ph type="title"/>
          </p:nvPr>
        </p:nvSpPr>
        <p:spPr>
          <a:xfrm>
            <a:off x="380365" y="125760"/>
            <a:ext cx="8229600" cy="1143000"/>
          </a:xfrm>
        </p:spPr>
        <p:txBody>
          <a:bodyPr/>
          <a:lstStyle/>
          <a:p>
            <a:r>
              <a:rPr lang="en-GB" dirty="0" smtClean="0"/>
              <a:t>Solutions</a:t>
            </a:r>
            <a:endParaRPr lang="en-GB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2051720" y="2924944"/>
            <a:ext cx="7493" cy="7920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2411760" y="2924946"/>
            <a:ext cx="7493" cy="7920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3123918" y="2924948"/>
            <a:ext cx="7493" cy="7920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3467345" y="2924950"/>
            <a:ext cx="7493" cy="7920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4204467" y="2928581"/>
            <a:ext cx="7493" cy="7920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4602799" y="2903181"/>
            <a:ext cx="7493" cy="7920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5356595" y="2928581"/>
            <a:ext cx="7493" cy="7920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5716635" y="2924944"/>
            <a:ext cx="7493" cy="7920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6444208" y="2928581"/>
            <a:ext cx="7493" cy="7920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6804248" y="2917695"/>
            <a:ext cx="7493" cy="7920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5701159" y="4005064"/>
            <a:ext cx="7493" cy="7920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6056567" y="3980406"/>
            <a:ext cx="7493" cy="7920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6397461" y="3970262"/>
            <a:ext cx="7493" cy="7920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>
            <a:off x="6738355" y="3960118"/>
            <a:ext cx="7493" cy="7920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2242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Reflection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Look </a:t>
            </a:r>
            <a:r>
              <a:rPr lang="en-GB" dirty="0"/>
              <a:t>at </a:t>
            </a:r>
            <a:r>
              <a:rPr lang="en-GB" dirty="0" smtClean="0"/>
              <a:t>the </a:t>
            </a:r>
            <a:r>
              <a:rPr lang="en-GB" dirty="0"/>
              <a:t>four questions and your solutions carefully, write down anything interesting you notice. </a:t>
            </a:r>
          </a:p>
          <a:p>
            <a:r>
              <a:rPr lang="en-GB" dirty="0"/>
              <a:t>Which answers are less than 1? Why is this?</a:t>
            </a:r>
          </a:p>
          <a:p>
            <a:r>
              <a:rPr lang="en-GB" dirty="0"/>
              <a:t>Convert any mixed number answers to improper fractions</a:t>
            </a:r>
          </a:p>
          <a:p>
            <a:r>
              <a:rPr lang="en-GB" dirty="0"/>
              <a:t>What do you notice?</a:t>
            </a:r>
          </a:p>
        </p:txBody>
      </p:sp>
    </p:spTree>
    <p:extLst>
      <p:ext uri="{BB962C8B-B14F-4D97-AF65-F5344CB8AC3E}">
        <p14:creationId xmlns:p14="http://schemas.microsoft.com/office/powerpoint/2010/main" val="4201821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Bluecoa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1537</TotalTime>
  <Words>916</Words>
  <Application>Microsoft Office PowerPoint</Application>
  <PresentationFormat>On-screen Show (4:3)</PresentationFormat>
  <Paragraphs>153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27" baseType="lpstr">
      <vt:lpstr>Default Design</vt:lpstr>
      <vt:lpstr>Bluecoat</vt:lpstr>
      <vt:lpstr>PowerPoint Presentation</vt:lpstr>
      <vt:lpstr>PowerPoint Presentation</vt:lpstr>
      <vt:lpstr>Dividing Fractions</vt:lpstr>
      <vt:lpstr>Dividing Fractions</vt:lpstr>
      <vt:lpstr>Dividing Fractions</vt:lpstr>
      <vt:lpstr>PowerPoint Presentation</vt:lpstr>
      <vt:lpstr>PowerPoint Presentation</vt:lpstr>
      <vt:lpstr>PowerPoint Presentation</vt:lpstr>
      <vt:lpstr>Dividing Fractions</vt:lpstr>
      <vt:lpstr>Dividing Fractions</vt:lpstr>
      <vt:lpstr>PowerPoint Presentation</vt:lpstr>
      <vt:lpstr>Dividing Fractions</vt:lpstr>
      <vt:lpstr>PowerPoint Presentation</vt:lpstr>
      <vt:lpstr>Dividing Fractions</vt:lpstr>
      <vt:lpstr>Dividing Fractions</vt:lpstr>
      <vt:lpstr>Dividing Fractions</vt:lpstr>
      <vt:lpstr>Dividing Fractions</vt:lpstr>
      <vt:lpstr>Challenges</vt:lpstr>
      <vt:lpstr>Solutions</vt:lpstr>
      <vt:lpstr>Solutions</vt:lpstr>
      <vt:lpstr>Solutions</vt:lpstr>
      <vt:lpstr>Solutions</vt:lpstr>
      <vt:lpstr>Solutions</vt:lpstr>
      <vt:lpstr>Solutions</vt:lpstr>
      <vt:lpstr>Reflection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Lorna</dc:creator>
  <cp:lastModifiedBy>Warden, M</cp:lastModifiedBy>
  <cp:revision>60</cp:revision>
  <dcterms:created xsi:type="dcterms:W3CDTF">2013-11-13T20:58:01Z</dcterms:created>
  <dcterms:modified xsi:type="dcterms:W3CDTF">2017-03-19T14:23:14Z</dcterms:modified>
</cp:coreProperties>
</file>