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61" r:id="rId3"/>
    <p:sldId id="262" r:id="rId4"/>
    <p:sldId id="263" r:id="rId5"/>
    <p:sldId id="264" r:id="rId6"/>
    <p:sldId id="265" r:id="rId7"/>
    <p:sldId id="268" r:id="rId8"/>
    <p:sldId id="266" r:id="rId9"/>
    <p:sldId id="267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89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image" Target="../media/image11.wmf"/><Relationship Id="rId7" Type="http://schemas.openxmlformats.org/officeDocument/2006/relationships/image" Target="../media/image15.wmf"/><Relationship Id="rId12" Type="http://schemas.openxmlformats.org/officeDocument/2006/relationships/image" Target="../media/image20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6" Type="http://schemas.openxmlformats.org/officeDocument/2006/relationships/image" Target="../media/image14.wmf"/><Relationship Id="rId11" Type="http://schemas.openxmlformats.org/officeDocument/2006/relationships/image" Target="../media/image19.wmf"/><Relationship Id="rId5" Type="http://schemas.openxmlformats.org/officeDocument/2006/relationships/image" Target="../media/image13.wmf"/><Relationship Id="rId10" Type="http://schemas.openxmlformats.org/officeDocument/2006/relationships/image" Target="../media/image18.wmf"/><Relationship Id="rId4" Type="http://schemas.openxmlformats.org/officeDocument/2006/relationships/image" Target="../media/image12.wmf"/><Relationship Id="rId9" Type="http://schemas.openxmlformats.org/officeDocument/2006/relationships/image" Target="../media/image1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1.wmf"/><Relationship Id="rId5" Type="http://schemas.openxmlformats.org/officeDocument/2006/relationships/image" Target="../media/image29.wmf"/><Relationship Id="rId4" Type="http://schemas.openxmlformats.org/officeDocument/2006/relationships/image" Target="../media/image2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A2C0E2-8F5E-4F8A-BD00-8D65039E610E}" type="datetimeFigureOut">
              <a:rPr lang="en-GB" smtClean="0"/>
              <a:t>19/03/2017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F0CDE7-71BF-4C40-B8BA-696240F94D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A2C0E2-8F5E-4F8A-BD00-8D65039E610E}" type="datetimeFigureOut">
              <a:rPr lang="en-GB" smtClean="0"/>
              <a:t>19/03/2017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F0CDE7-71BF-4C40-B8BA-696240F94D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A2C0E2-8F5E-4F8A-BD00-8D65039E610E}" type="datetimeFigureOut">
              <a:rPr lang="en-GB" smtClean="0"/>
              <a:t>19/03/2017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F0CDE7-71BF-4C40-B8BA-696240F94D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A2C0E2-8F5E-4F8A-BD00-8D65039E610E}" type="datetimeFigureOut">
              <a:rPr lang="en-GB" smtClean="0"/>
              <a:t>19/03/2017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F0CDE7-71BF-4C40-B8BA-696240F94D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A2C0E2-8F5E-4F8A-BD00-8D65039E610E}" type="datetimeFigureOut">
              <a:rPr lang="en-GB" smtClean="0"/>
              <a:t>19/03/2017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F0CDE7-71BF-4C40-B8BA-696240F94D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A2C0E2-8F5E-4F8A-BD00-8D65039E610E}" type="datetimeFigureOut">
              <a:rPr lang="en-GB" smtClean="0"/>
              <a:t>19/03/2017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F0CDE7-71BF-4C40-B8BA-696240F94D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A2C0E2-8F5E-4F8A-BD00-8D65039E610E}" type="datetimeFigureOut">
              <a:rPr lang="en-GB" smtClean="0"/>
              <a:t>19/03/2017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F0CDE7-71BF-4C40-B8BA-696240F94D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A2C0E2-8F5E-4F8A-BD00-8D65039E610E}" type="datetimeFigureOut">
              <a:rPr lang="en-GB" smtClean="0"/>
              <a:t>19/03/2017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F0CDE7-71BF-4C40-B8BA-696240F94D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A2C0E2-8F5E-4F8A-BD00-8D65039E610E}" type="datetimeFigureOut">
              <a:rPr lang="en-GB" smtClean="0"/>
              <a:t>19/03/2017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F0CDE7-71BF-4C40-B8BA-696240F94D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A2C0E2-8F5E-4F8A-BD00-8D65039E610E}" type="datetimeFigureOut">
              <a:rPr lang="en-GB" smtClean="0"/>
              <a:t>19/03/2017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F0CDE7-71BF-4C40-B8BA-696240F94D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A2C0E2-8F5E-4F8A-BD00-8D65039E610E}" type="datetimeFigureOut">
              <a:rPr lang="en-GB" smtClean="0"/>
              <a:t>19/03/2017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F0CDE7-71BF-4C40-B8BA-696240F94D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3AA2C0E2-8F5E-4F8A-BD00-8D65039E610E}" type="datetimeFigureOut">
              <a:rPr lang="en-GB" smtClean="0"/>
              <a:t>19/03/2017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27F0CDE7-71BF-4C40-B8BA-696240F94D85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8.png"/><Relationship Id="rId4" Type="http://schemas.openxmlformats.org/officeDocument/2006/relationships/image" Target="../media/image7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13" Type="http://schemas.openxmlformats.org/officeDocument/2006/relationships/oleObject" Target="../embeddings/oleObject7.bin"/><Relationship Id="rId18" Type="http://schemas.openxmlformats.org/officeDocument/2006/relationships/image" Target="../media/image16.wmf"/><Relationship Id="rId26" Type="http://schemas.openxmlformats.org/officeDocument/2006/relationships/image" Target="../media/image20.wmf"/><Relationship Id="rId3" Type="http://schemas.openxmlformats.org/officeDocument/2006/relationships/oleObject" Target="../embeddings/oleObject2.bin"/><Relationship Id="rId21" Type="http://schemas.openxmlformats.org/officeDocument/2006/relationships/oleObject" Target="../embeddings/oleObject11.bin"/><Relationship Id="rId7" Type="http://schemas.openxmlformats.org/officeDocument/2006/relationships/oleObject" Target="../embeddings/oleObject4.bin"/><Relationship Id="rId12" Type="http://schemas.openxmlformats.org/officeDocument/2006/relationships/image" Target="../media/image13.wmf"/><Relationship Id="rId17" Type="http://schemas.openxmlformats.org/officeDocument/2006/relationships/oleObject" Target="../embeddings/oleObject9.bin"/><Relationship Id="rId25" Type="http://schemas.openxmlformats.org/officeDocument/2006/relationships/oleObject" Target="../embeddings/oleObject13.bin"/><Relationship Id="rId2" Type="http://schemas.openxmlformats.org/officeDocument/2006/relationships/slideLayout" Target="../slideLayouts/slideLayout4.xml"/><Relationship Id="rId16" Type="http://schemas.openxmlformats.org/officeDocument/2006/relationships/image" Target="../media/image15.wmf"/><Relationship Id="rId20" Type="http://schemas.openxmlformats.org/officeDocument/2006/relationships/image" Target="../media/image17.w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wmf"/><Relationship Id="rId11" Type="http://schemas.openxmlformats.org/officeDocument/2006/relationships/oleObject" Target="../embeddings/oleObject6.bin"/><Relationship Id="rId24" Type="http://schemas.openxmlformats.org/officeDocument/2006/relationships/image" Target="../media/image19.wmf"/><Relationship Id="rId5" Type="http://schemas.openxmlformats.org/officeDocument/2006/relationships/oleObject" Target="../embeddings/oleObject3.bin"/><Relationship Id="rId15" Type="http://schemas.openxmlformats.org/officeDocument/2006/relationships/oleObject" Target="../embeddings/oleObject8.bin"/><Relationship Id="rId23" Type="http://schemas.openxmlformats.org/officeDocument/2006/relationships/oleObject" Target="../embeddings/oleObject12.bin"/><Relationship Id="rId10" Type="http://schemas.openxmlformats.org/officeDocument/2006/relationships/image" Target="../media/image12.wmf"/><Relationship Id="rId19" Type="http://schemas.openxmlformats.org/officeDocument/2006/relationships/oleObject" Target="../embeddings/oleObject10.bin"/><Relationship Id="rId4" Type="http://schemas.openxmlformats.org/officeDocument/2006/relationships/image" Target="../media/image9.wmf"/><Relationship Id="rId9" Type="http://schemas.openxmlformats.org/officeDocument/2006/relationships/oleObject" Target="../embeddings/oleObject5.bin"/><Relationship Id="rId14" Type="http://schemas.openxmlformats.org/officeDocument/2006/relationships/image" Target="../media/image14.wmf"/><Relationship Id="rId22" Type="http://schemas.openxmlformats.org/officeDocument/2006/relationships/image" Target="../media/image18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1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22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12" Type="http://schemas.openxmlformats.org/officeDocument/2006/relationships/image" Target="../media/image29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6.wmf"/><Relationship Id="rId11" Type="http://schemas.openxmlformats.org/officeDocument/2006/relationships/oleObject" Target="../embeddings/oleObject22.bin"/><Relationship Id="rId5" Type="http://schemas.openxmlformats.org/officeDocument/2006/relationships/oleObject" Target="../embeddings/oleObject19.bin"/><Relationship Id="rId10" Type="http://schemas.openxmlformats.org/officeDocument/2006/relationships/image" Target="../media/image28.wmf"/><Relationship Id="rId4" Type="http://schemas.openxmlformats.org/officeDocument/2006/relationships/image" Target="../media/image21.wmf"/><Relationship Id="rId9" Type="http://schemas.openxmlformats.org/officeDocument/2006/relationships/oleObject" Target="../embeddings/oleObject2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7" name="内容占位符 16"/>
              <p:cNvGraphicFramePr>
                <a:graphicFrameLocks noGrp="1"/>
              </p:cNvGraphicFramePr>
              <p:nvPr>
                <p:ph sz="half" idx="2"/>
                <p:extLst>
                  <p:ext uri="{D42A27DB-BD31-4B8C-83A1-F6EECF244321}">
                    <p14:modId xmlns:p14="http://schemas.microsoft.com/office/powerpoint/2010/main" val="2405686745"/>
                  </p:ext>
                </p:extLst>
              </p:nvPr>
            </p:nvGraphicFramePr>
            <p:xfrm>
              <a:off x="432198" y="3356992"/>
              <a:ext cx="8316516" cy="3247211"/>
            </p:xfrm>
            <a:graphic>
              <a:graphicData uri="http://schemas.openxmlformats.org/drawingml/2006/table">
                <a:tbl>
                  <a:tblPr firstRow="1" bandRow="1">
                    <a:tableStyleId>{BC89EF96-8CEA-46FF-86C4-4CE0E7609802}</a:tableStyleId>
                  </a:tblPr>
                  <a:tblGrid>
                    <a:gridCol w="1386086"/>
                    <a:gridCol w="1386086"/>
                    <a:gridCol w="1386086"/>
                    <a:gridCol w="1386086"/>
                    <a:gridCol w="1386086"/>
                    <a:gridCol w="1386086"/>
                  </a:tblGrid>
                  <a:tr h="884767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altLang="zh-CN" sz="3500" b="0" i="1" smtClean="0">
                                    <a:latin typeface="Cambria Math"/>
                                  </a:rPr>
                                  <m:t>𝑎</m:t>
                                </m:r>
                              </m:oMath>
                            </m:oMathPara>
                          </a14:m>
                          <a:endParaRPr lang="zh-CN" altLang="en-US" sz="3500" b="0" dirty="0"/>
                        </a:p>
                      </a:txBody>
                      <a:tcPr marL="133361" marR="133361" marT="88929" marB="88929"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altLang="zh-CN" sz="3500" b="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altLang="zh-CN" sz="35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en-GB" altLang="zh-CN" sz="3500" b="0" i="1" smtClean="0">
                                        <a:latin typeface="Cambria Math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zh-CN" altLang="en-US" sz="3500" b="0" dirty="0"/>
                        </a:p>
                      </a:txBody>
                      <a:tcPr marL="133361" marR="133361" marT="88929" marB="88929"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altLang="zh-CN" sz="3500" b="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altLang="zh-CN" sz="3500" b="0" i="1" smtClean="0">
                                        <a:latin typeface="Cambria Math"/>
                                      </a:rPr>
                                      <m:t>4</m:t>
                                    </m:r>
                                  </m:num>
                                  <m:den>
                                    <m:r>
                                      <a:rPr lang="en-GB" altLang="zh-CN" sz="3500" b="0" i="1" smtClean="0">
                                        <a:latin typeface="Cambria Math"/>
                                      </a:rPr>
                                      <m:t>9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zh-CN" altLang="en-US" sz="3500" b="0" dirty="0"/>
                        </a:p>
                      </a:txBody>
                      <a:tcPr marL="133361" marR="133361" marT="88929" marB="88929"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altLang="zh-CN" sz="35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zh-CN" altLang="en-US" sz="3500" b="0" dirty="0"/>
                        </a:p>
                      </a:txBody>
                      <a:tcPr marL="133361" marR="133361" marT="88929" marB="88929"/>
                    </a:tc>
                    <a:tc>
                      <a:txBody>
                        <a:bodyPr/>
                        <a:lstStyle/>
                        <a:p>
                          <a:endParaRPr lang="zh-CN" altLang="en-US" sz="3500" b="0" dirty="0"/>
                        </a:p>
                      </a:txBody>
                      <a:tcPr marL="133361" marR="133361" marT="88929" marB="88929"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altLang="zh-CN" sz="3500" b="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altLang="zh-CN" sz="3500" b="0" i="1" smtClean="0">
                                        <a:latin typeface="Cambria Math"/>
                                      </a:rPr>
                                      <m:t>𝑝</m:t>
                                    </m:r>
                                  </m:num>
                                  <m:den>
                                    <m:r>
                                      <a:rPr lang="en-GB" altLang="zh-CN" sz="3500" b="0" i="1" smtClean="0">
                                        <a:latin typeface="Cambria Math"/>
                                      </a:rPr>
                                      <m:t>𝑞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zh-CN" altLang="en-US" sz="3500" b="0" dirty="0"/>
                        </a:p>
                      </a:txBody>
                      <a:tcPr marL="133361" marR="133361" marT="88929" marB="88929"/>
                    </a:tc>
                  </a:tr>
                  <a:tr h="884767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altLang="zh-CN" sz="3500" b="0" i="1" smtClean="0">
                                    <a:latin typeface="Cambria Math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zh-CN" altLang="en-US" sz="3500" dirty="0"/>
                        </a:p>
                      </a:txBody>
                      <a:tcPr marL="133361" marR="133361" marT="88929" marB="88929"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altLang="zh-CN" sz="3500" b="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altLang="zh-CN" sz="3500" b="0" i="1" smtClean="0">
                                        <a:latin typeface="Cambria Math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en-GB" altLang="zh-CN" sz="35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zh-CN" altLang="en-US" sz="3500" b="0" dirty="0"/>
                        </a:p>
                      </a:txBody>
                      <a:tcPr marL="133361" marR="133361" marT="88929" marB="88929"/>
                    </a:tc>
                    <a:tc>
                      <a:txBody>
                        <a:bodyPr/>
                        <a:lstStyle/>
                        <a:p>
                          <a:endParaRPr lang="zh-CN" altLang="en-US" sz="3500" b="0" dirty="0"/>
                        </a:p>
                      </a:txBody>
                      <a:tcPr marL="133361" marR="133361" marT="88929" marB="88929"/>
                    </a:tc>
                    <a:tc>
                      <a:txBody>
                        <a:bodyPr/>
                        <a:lstStyle/>
                        <a:p>
                          <a:endParaRPr lang="zh-CN" altLang="en-US" sz="3500" b="0" dirty="0"/>
                        </a:p>
                      </a:txBody>
                      <a:tcPr marL="133361" marR="133361" marT="88929" marB="88929"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altLang="zh-CN" sz="3500" b="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altLang="zh-CN" sz="35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altLang="zh-CN" sz="35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zh-CN" altLang="en-US" sz="3500" b="0" dirty="0"/>
                        </a:p>
                      </a:txBody>
                      <a:tcPr marL="133361" marR="133361" marT="88929" marB="88929"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altLang="zh-CN" sz="3500" b="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altLang="zh-CN" sz="3500" b="0" i="1" smtClean="0">
                                        <a:latin typeface="Cambria Math"/>
                                      </a:rPr>
                                      <m:t>𝑞</m:t>
                                    </m:r>
                                  </m:num>
                                  <m:den>
                                    <m:r>
                                      <a:rPr lang="en-GB" altLang="zh-CN" sz="3500" b="0" i="1" smtClean="0">
                                        <a:latin typeface="Cambria Math"/>
                                      </a:rPr>
                                      <m:t>𝑝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zh-CN" altLang="en-US" sz="3500" b="0" dirty="0"/>
                        </a:p>
                      </a:txBody>
                      <a:tcPr marL="133361" marR="133361" marT="88929" marB="88929"/>
                    </a:tc>
                  </a:tr>
                  <a:tr h="884767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altLang="zh-CN" sz="3500" b="0" i="1" smtClean="0">
                                    <a:latin typeface="Cambria Math"/>
                                  </a:rPr>
                                  <m:t>𝑎𝑏</m:t>
                                </m:r>
                              </m:oMath>
                            </m:oMathPara>
                          </a14:m>
                          <a:endParaRPr lang="zh-CN" altLang="en-US" sz="3500" dirty="0"/>
                        </a:p>
                      </a:txBody>
                      <a:tcPr marL="133361" marR="133361" marT="88929" marB="88929"/>
                    </a:tc>
                    <a:tc>
                      <a:txBody>
                        <a:bodyPr/>
                        <a:lstStyle/>
                        <a:p>
                          <a:endParaRPr lang="zh-CN" altLang="en-US" sz="3500" b="0" dirty="0"/>
                        </a:p>
                      </a:txBody>
                      <a:tcPr marL="133361" marR="133361" marT="88929" marB="88929"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altLang="zh-CN" sz="35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zh-CN" altLang="en-US" sz="3500" b="0" dirty="0"/>
                        </a:p>
                      </a:txBody>
                      <a:tcPr marL="133361" marR="133361" marT="88929" marB="88929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altLang="zh-CN" sz="35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zh-CN" altLang="en-US" sz="3500" b="0" dirty="0"/>
                        </a:p>
                      </a:txBody>
                      <a:tcPr marL="133361" marR="133361" marT="88929" marB="88929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altLang="zh-CN" sz="35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zh-CN" altLang="en-US" sz="3500" b="0" dirty="0"/>
                        </a:p>
                      </a:txBody>
                      <a:tcPr marL="133361" marR="133361" marT="88929" marB="88929"/>
                    </a:tc>
                    <a:tc>
                      <a:txBody>
                        <a:bodyPr/>
                        <a:lstStyle/>
                        <a:p>
                          <a:endParaRPr lang="zh-CN" altLang="en-US" sz="3500" b="0" dirty="0"/>
                        </a:p>
                      </a:txBody>
                      <a:tcPr marL="133361" marR="133361" marT="88929" marB="88929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17" name="内容占位符 16"/>
              <p:cNvGraphicFramePr>
                <a:graphicFrameLocks noGrp="1"/>
              </p:cNvGraphicFramePr>
              <p:nvPr>
                <p:ph sz="half" idx="2"/>
                <p:extLst>
                  <p:ext uri="{D42A27DB-BD31-4B8C-83A1-F6EECF244321}">
                    <p14:modId xmlns:p14="http://schemas.microsoft.com/office/powerpoint/2010/main" val="2405686745"/>
                  </p:ext>
                </p:extLst>
              </p:nvPr>
            </p:nvGraphicFramePr>
            <p:xfrm>
              <a:off x="432198" y="3356992"/>
              <a:ext cx="8316516" cy="3247211"/>
            </p:xfrm>
            <a:graphic>
              <a:graphicData uri="http://schemas.openxmlformats.org/drawingml/2006/table">
                <a:tbl>
                  <a:tblPr firstRow="1" bandRow="1">
                    <a:tableStyleId>{BC89EF96-8CEA-46FF-86C4-4CE0E7609802}</a:tableStyleId>
                  </a:tblPr>
                  <a:tblGrid>
                    <a:gridCol w="1386086"/>
                    <a:gridCol w="1386086"/>
                    <a:gridCol w="1386086"/>
                    <a:gridCol w="1386086"/>
                    <a:gridCol w="1386086"/>
                    <a:gridCol w="1386086"/>
                  </a:tblGrid>
                  <a:tr h="118122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33361" marR="133361" marT="88929" marB="88929">
                        <a:blipFill rotWithShape="1">
                          <a:blip r:embed="rId2"/>
                          <a:stretch>
                            <a:fillRect l="-441" t="-515" r="-501322" b="-1747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33361" marR="133361" marT="88929" marB="88929">
                        <a:blipFill rotWithShape="1">
                          <a:blip r:embed="rId2"/>
                          <a:stretch>
                            <a:fillRect l="-100000" t="-515" r="-399123" b="-1747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33361" marR="133361" marT="88929" marB="88929">
                        <a:blipFill rotWithShape="1">
                          <a:blip r:embed="rId2"/>
                          <a:stretch>
                            <a:fillRect l="-200881" t="-515" r="-300881" b="-1747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33361" marR="133361" marT="88929" marB="88929">
                        <a:blipFill rotWithShape="1">
                          <a:blip r:embed="rId2"/>
                          <a:stretch>
                            <a:fillRect l="-300881" t="-515" r="-200881" b="-1747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3500" b="0" dirty="0"/>
                        </a:p>
                      </a:txBody>
                      <a:tcPr marL="133361" marR="133361" marT="88929" marB="88929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33361" marR="133361" marT="88929" marB="88929">
                        <a:blipFill rotWithShape="1">
                          <a:blip r:embed="rId2"/>
                          <a:stretch>
                            <a:fillRect l="-501322" t="-515" r="-441" b="-174742"/>
                          </a:stretch>
                        </a:blipFill>
                      </a:tcPr>
                    </a:tc>
                  </a:tr>
                  <a:tr h="118122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33361" marR="133361" marT="88929" marB="88929">
                        <a:blipFill rotWithShape="1">
                          <a:blip r:embed="rId2"/>
                          <a:stretch>
                            <a:fillRect l="-441" t="-101036" r="-501322" b="-756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33361" marR="133361" marT="88929" marB="88929">
                        <a:blipFill rotWithShape="1">
                          <a:blip r:embed="rId2"/>
                          <a:stretch>
                            <a:fillRect l="-100000" t="-101036" r="-399123" b="-756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3500" b="0" dirty="0"/>
                        </a:p>
                      </a:txBody>
                      <a:tcPr marL="133361" marR="133361" marT="88929" marB="88929"/>
                    </a:tc>
                    <a:tc>
                      <a:txBody>
                        <a:bodyPr/>
                        <a:lstStyle/>
                        <a:p>
                          <a:endParaRPr lang="zh-CN" altLang="en-US" sz="3500" b="0" dirty="0"/>
                        </a:p>
                      </a:txBody>
                      <a:tcPr marL="133361" marR="133361" marT="88929" marB="88929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33361" marR="133361" marT="88929" marB="88929">
                        <a:blipFill rotWithShape="1">
                          <a:blip r:embed="rId2"/>
                          <a:stretch>
                            <a:fillRect l="-399123" t="-101036" r="-100000" b="-756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33361" marR="133361" marT="88929" marB="88929">
                        <a:blipFill rotWithShape="1">
                          <a:blip r:embed="rId2"/>
                          <a:stretch>
                            <a:fillRect l="-501322" t="-101036" r="-441" b="-75648"/>
                          </a:stretch>
                        </a:blipFill>
                      </a:tcPr>
                    </a:tc>
                  </a:tr>
                  <a:tr h="88476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33361" marR="133361" marT="88929" marB="88929">
                        <a:blipFill rotWithShape="1">
                          <a:blip r:embed="rId2"/>
                          <a:stretch>
                            <a:fillRect l="-441" t="-267586" r="-501322" b="-6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3500" b="0" dirty="0"/>
                        </a:p>
                      </a:txBody>
                      <a:tcPr marL="133361" marR="133361" marT="88929" marB="88929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33361" marR="133361" marT="88929" marB="88929">
                        <a:blipFill rotWithShape="1">
                          <a:blip r:embed="rId2"/>
                          <a:stretch>
                            <a:fillRect l="-200881" t="-267586" r="-300881" b="-6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33361" marR="133361" marT="88929" marB="88929">
                        <a:blipFill rotWithShape="1">
                          <a:blip r:embed="rId2"/>
                          <a:stretch>
                            <a:fillRect l="-300881" t="-267586" r="-200881" b="-6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33361" marR="133361" marT="88929" marB="88929">
                        <a:blipFill rotWithShape="1">
                          <a:blip r:embed="rId2"/>
                          <a:stretch>
                            <a:fillRect l="-399123" t="-267586" r="-100000" b="-6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 sz="3500" b="0" dirty="0"/>
                        </a:p>
                      </a:txBody>
                      <a:tcPr marL="133361" marR="133361" marT="88929" marB="88929"/>
                    </a:tc>
                  </a:tr>
                </a:tbl>
              </a:graphicData>
            </a:graphic>
          </p:graphicFrame>
        </mc:Fallback>
      </mc:AlternateContent>
      <p:sp>
        <p:nvSpPr>
          <p:cNvPr id="18" name="文本框 17"/>
          <p:cNvSpPr txBox="1"/>
          <p:nvPr/>
        </p:nvSpPr>
        <p:spPr>
          <a:xfrm>
            <a:off x="251520" y="367172"/>
            <a:ext cx="5472608" cy="665888"/>
          </a:xfrm>
          <a:prstGeom prst="rect">
            <a:avLst/>
          </a:prstGeom>
          <a:solidFill>
            <a:schemeClr val="bg1">
              <a:alpha val="97000"/>
            </a:schemeClr>
          </a:solidFill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幼圆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幼圆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幼圆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幼圆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幼圆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幼圆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幼圆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幼圆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幼圆" pitchFamily="49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en-US" altLang="zh-CN" sz="3200" dirty="0" smtClean="0">
                <a:solidFill>
                  <a:srgbClr val="576819"/>
                </a:solidFill>
                <a:latin typeface="+mn-lt"/>
                <a:ea typeface="Microsoft YaHei" panose="020B0503020204020204" pitchFamily="34" charset="-122"/>
              </a:rPr>
              <a:t>On your whiteboards:</a:t>
            </a:r>
            <a:endParaRPr lang="zh-CN" altLang="en-US" sz="3200" dirty="0" smtClean="0">
              <a:solidFill>
                <a:srgbClr val="576819"/>
              </a:solidFill>
              <a:latin typeface="+mn-lt"/>
              <a:ea typeface="Microsoft YaHei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32198" y="2492896"/>
            <a:ext cx="3892153" cy="732508"/>
          </a:xfrm>
          <a:prstGeom prst="rect">
            <a:avLst/>
          </a:prstGeom>
          <a:solidFill>
            <a:schemeClr val="bg1">
              <a:alpha val="97000"/>
            </a:schemeClr>
          </a:solidFill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3200">
                <a:solidFill>
                  <a:srgbClr val="576819"/>
                </a:solidFill>
                <a:ea typeface="Microsoft YaHei" panose="020B0503020204020204" pitchFamily="34" charset="-122"/>
              </a:defRPr>
            </a:lvl1pPr>
            <a:lvl2pPr marL="742950" indent="-285750">
              <a:defRPr>
                <a:latin typeface="Calibri" panose="020F0502020204030204" pitchFamily="34" charset="0"/>
                <a:ea typeface="幼圆" pitchFamily="49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幼圆" pitchFamily="49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幼圆" pitchFamily="49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幼圆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幼圆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幼圆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幼圆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幼圆" pitchFamily="49" charset="-122"/>
              </a:defRPr>
            </a:lvl9pPr>
          </a:lstStyle>
          <a:p>
            <a:r>
              <a:rPr lang="en-US" altLang="zh-CN" dirty="0"/>
              <a:t>Fill in the blanks</a:t>
            </a:r>
            <a:endParaRPr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251520" y="1412775"/>
                <a:ext cx="1872208" cy="10143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4</m:t>
                      </m:r>
                      <m:r>
                        <a:rPr lang="en-GB" sz="3200" b="0" i="1" smtClean="0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  <m:r>
                        <a:rPr lang="en-GB" sz="32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412775"/>
                <a:ext cx="1872208" cy="101431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/>
              <p:cNvSpPr txBox="1"/>
              <p:nvPr/>
            </p:nvSpPr>
            <p:spPr>
              <a:xfrm>
                <a:off x="2483768" y="1465370"/>
                <a:ext cx="2160240" cy="10275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</a:rPr>
                            <m:t>12</m:t>
                          </m:r>
                        </m:den>
                      </m:f>
                      <m:r>
                        <a:rPr lang="en-GB" sz="3200" b="0" i="1" smtClean="0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  <a:ea typeface="Cambria Math"/>
                            </a:rPr>
                            <m:t>12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den>
                      </m:f>
                      <m:r>
                        <a:rPr lang="en-GB" sz="32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768" y="1465370"/>
                <a:ext cx="2160240" cy="102752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9" name="TextBox 38"/>
              <p:cNvSpPr txBox="1"/>
              <p:nvPr/>
            </p:nvSpPr>
            <p:spPr>
              <a:xfrm>
                <a:off x="4949150" y="1505062"/>
                <a:ext cx="2160240" cy="10275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</a:rPr>
                            <m:t>8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en-GB" sz="3200" b="0" i="1" smtClean="0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  <a:ea typeface="Cambria Math"/>
                            </a:rPr>
                            <m:t>8</m:t>
                          </m:r>
                        </m:den>
                      </m:f>
                      <m:r>
                        <a:rPr lang="en-GB" sz="32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9150" y="1505062"/>
                <a:ext cx="2160240" cy="102752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TextBox 39"/>
              <p:cNvSpPr txBox="1"/>
              <p:nvPr/>
            </p:nvSpPr>
            <p:spPr>
              <a:xfrm>
                <a:off x="6983610" y="1474219"/>
                <a:ext cx="2160240" cy="10186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</a:rPr>
                            <m:t>𝑝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</a:rPr>
                            <m:t>𝑞</m:t>
                          </m:r>
                        </m:den>
                      </m:f>
                      <m:r>
                        <a:rPr lang="en-GB" sz="3200" b="0" i="1" smtClean="0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  <a:ea typeface="Cambria Math"/>
                            </a:rPr>
                            <m:t>𝑞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  <a:ea typeface="Cambria Math"/>
                            </a:rPr>
                            <m:t>𝑝</m:t>
                          </m:r>
                        </m:den>
                      </m:f>
                      <m:r>
                        <a:rPr lang="en-GB" sz="32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3610" y="1474219"/>
                <a:ext cx="2160240" cy="101867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20921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8" grpId="0"/>
      <p:bldP spid="39" grpId="0"/>
      <p:bldP spid="4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6"/>
          <p:cNvSpPr>
            <a:spLocks noGrp="1"/>
          </p:cNvSpPr>
          <p:nvPr>
            <p:ph sz="half" idx="2"/>
          </p:nvPr>
        </p:nvSpPr>
        <p:spPr>
          <a:xfrm>
            <a:off x="278160" y="1268760"/>
            <a:ext cx="8136904" cy="2433638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Clr>
                <a:schemeClr val="accent3">
                  <a:lumMod val="75000"/>
                </a:schemeClr>
              </a:buClr>
              <a:buNone/>
              <a:defRPr/>
            </a:pPr>
            <a:r>
              <a:rPr lang="en-US" altLang="zh-CN" sz="3200" dirty="0" smtClean="0">
                <a:solidFill>
                  <a:schemeClr val="accent4">
                    <a:lumMod val="75000"/>
                  </a:schemeClr>
                </a:solidFill>
                <a:cs typeface="Times New Roman" panose="02020603050405020304" pitchFamily="18" charset="0"/>
              </a:rPr>
              <a:t>If the </a:t>
            </a:r>
            <a:r>
              <a:rPr lang="en-US" altLang="zh-CN" sz="3200" dirty="0">
                <a:solidFill>
                  <a:srgbClr val="FF0000"/>
                </a:solidFill>
                <a:cs typeface="Times New Roman" panose="02020603050405020304" pitchFamily="18" charset="0"/>
              </a:rPr>
              <a:t>numerator</a:t>
            </a:r>
            <a:r>
              <a:rPr lang="en-US" altLang="zh-CN" sz="3200" dirty="0">
                <a:solidFill>
                  <a:schemeClr val="accent4">
                    <a:lumMod val="75000"/>
                  </a:schemeClr>
                </a:solidFill>
                <a:cs typeface="Times New Roman" panose="02020603050405020304" pitchFamily="18" charset="0"/>
              </a:rPr>
              <a:t> and </a:t>
            </a:r>
            <a:r>
              <a:rPr lang="en-US" altLang="zh-CN" sz="320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denominator</a:t>
            </a:r>
            <a:r>
              <a:rPr lang="en-US" altLang="zh-CN" sz="3200" dirty="0" smtClean="0">
                <a:solidFill>
                  <a:schemeClr val="accent4">
                    <a:lumMod val="75000"/>
                  </a:schemeClr>
                </a:solidFill>
                <a:cs typeface="Times New Roman" panose="02020603050405020304" pitchFamily="18" charset="0"/>
              </a:rPr>
              <a:t> of two fractions are inverted, then their </a:t>
            </a:r>
            <a:r>
              <a:rPr lang="en-US" altLang="zh-CN" sz="320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product</a:t>
            </a:r>
            <a:r>
              <a:rPr lang="en-US" altLang="zh-CN" sz="3200" dirty="0" smtClean="0">
                <a:solidFill>
                  <a:schemeClr val="accent4">
                    <a:lumMod val="75000"/>
                  </a:schemeClr>
                </a:solidFill>
                <a:cs typeface="Times New Roman" panose="02020603050405020304" pitchFamily="18" charset="0"/>
              </a:rPr>
              <a:t> is 1. </a:t>
            </a:r>
            <a:endParaRPr lang="zh-CN" altLang="en-US" sz="3200" dirty="0">
              <a:solidFill>
                <a:schemeClr val="accent4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0246" name="文本框 1"/>
          <p:cNvSpPr txBox="1">
            <a:spLocks noChangeArrowheads="1"/>
          </p:cNvSpPr>
          <p:nvPr/>
        </p:nvSpPr>
        <p:spPr bwMode="auto">
          <a:xfrm>
            <a:off x="407319" y="5041900"/>
            <a:ext cx="8397235" cy="732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1800"/>
              </a:spcBef>
              <a:buClr>
                <a:srgbClr val="C6C027"/>
              </a:buClr>
              <a:buSzPct val="60000"/>
              <a:buFont typeface="Wingdings" pitchFamily="2" charset="2"/>
              <a:buChar char="l"/>
              <a:defRPr sz="2000">
                <a:solidFill>
                  <a:srgbClr val="576819"/>
                </a:solidFill>
                <a:latin typeface="黑体" pitchFamily="49" charset="-122"/>
                <a:ea typeface="黑体" pitchFamily="49" charset="-122"/>
              </a:defRPr>
            </a:lvl1pPr>
            <a:lvl2pPr marL="742950" indent="-285750" algn="just">
              <a:lnSpc>
                <a:spcPct val="130000"/>
              </a:lnSpc>
              <a:spcAft>
                <a:spcPts val="600"/>
              </a:spcAft>
              <a:buClr>
                <a:srgbClr val="AED7DA"/>
              </a:buClr>
              <a:buFont typeface="幼圆" pitchFamily="49" charset="-122"/>
              <a:buChar char=" "/>
              <a:defRPr sz="1600">
                <a:solidFill>
                  <a:srgbClr val="7D7D7D"/>
                </a:solidFill>
                <a:latin typeface="幼圆" pitchFamily="49" charset="-122"/>
                <a:ea typeface="幼圆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幼圆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幼圆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幼圆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幼圆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幼圆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幼圆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幼圆" pitchFamily="49" charset="-122"/>
              </a:defRPr>
            </a:lvl9pPr>
          </a:lstStyle>
          <a:p>
            <a:pPr algn="l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3200" dirty="0">
                <a:solidFill>
                  <a:schemeClr val="tx1"/>
                </a:solidFill>
                <a:latin typeface="+mn-lt"/>
                <a:ea typeface="Microsoft YaHei" pitchFamily="34" charset="-122"/>
                <a:cs typeface="Times New Roman" pitchFamily="18" charset="0"/>
              </a:rPr>
              <a:t>We say that one is </a:t>
            </a:r>
            <a:r>
              <a:rPr lang="en-US" altLang="zh-CN" sz="3200" dirty="0" smtClean="0">
                <a:solidFill>
                  <a:schemeClr val="tx1"/>
                </a:solidFill>
                <a:latin typeface="+mn-lt"/>
                <a:ea typeface="Microsoft YaHei" pitchFamily="34" charset="-122"/>
                <a:cs typeface="Times New Roman" pitchFamily="18" charset="0"/>
              </a:rPr>
              <a:t>the </a:t>
            </a:r>
            <a:r>
              <a:rPr lang="en-US" altLang="zh-CN" sz="3200" dirty="0" smtClean="0">
                <a:solidFill>
                  <a:srgbClr val="FF0000"/>
                </a:solidFill>
                <a:latin typeface="+mn-lt"/>
                <a:ea typeface="Microsoft YaHei" pitchFamily="34" charset="-122"/>
                <a:cs typeface="Times New Roman" pitchFamily="18" charset="0"/>
              </a:rPr>
              <a:t>reciprocal</a:t>
            </a:r>
            <a:r>
              <a:rPr lang="en-US" altLang="zh-CN" sz="3200" dirty="0" smtClean="0">
                <a:solidFill>
                  <a:schemeClr val="tx1"/>
                </a:solidFill>
                <a:latin typeface="+mn-lt"/>
                <a:ea typeface="Microsoft YaHei" pitchFamily="34" charset="-122"/>
                <a:cs typeface="Times New Roman" pitchFamily="18" charset="0"/>
              </a:rPr>
              <a:t> </a:t>
            </a:r>
            <a:r>
              <a:rPr lang="en-US" altLang="zh-CN" sz="3200" dirty="0">
                <a:solidFill>
                  <a:schemeClr val="tx1"/>
                </a:solidFill>
                <a:latin typeface="+mn-lt"/>
                <a:ea typeface="Microsoft YaHei" pitchFamily="34" charset="-122"/>
                <a:cs typeface="Times New Roman" pitchFamily="18" charset="0"/>
              </a:rPr>
              <a:t>of the other.</a:t>
            </a:r>
            <a:endParaRPr lang="zh-CN" altLang="en-US" sz="3200" dirty="0">
              <a:solidFill>
                <a:schemeClr val="tx1"/>
              </a:solidFill>
              <a:latin typeface="+mn-lt"/>
              <a:ea typeface="Microsoft YaHei" pitchFamily="34" charset="-122"/>
              <a:cs typeface="Times New Roman" pitchFamily="18" charset="0"/>
            </a:endParaRPr>
          </a:p>
        </p:txBody>
      </p:sp>
      <p:graphicFrame>
        <p:nvGraphicFramePr>
          <p:cNvPr id="11271" name="对象 1"/>
          <p:cNvGraphicFramePr>
            <a:graphicFrameLocks noChangeAspect="1"/>
          </p:cNvGraphicFramePr>
          <p:nvPr/>
        </p:nvGraphicFramePr>
        <p:xfrm>
          <a:off x="4524375" y="3319463"/>
          <a:ext cx="9525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公式" r:id="rId3" imgW="126780" imgH="215526" progId="Equation.3">
                  <p:embed/>
                </p:oleObj>
              </mc:Choice>
              <mc:Fallback>
                <p:oleObj name="公式" r:id="rId3" imgW="126780" imgH="21552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4375" y="3319463"/>
                        <a:ext cx="95250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文本框 17"/>
          <p:cNvSpPr txBox="1"/>
          <p:nvPr/>
        </p:nvSpPr>
        <p:spPr>
          <a:xfrm>
            <a:off x="251520" y="367172"/>
            <a:ext cx="5472608" cy="665888"/>
          </a:xfrm>
          <a:prstGeom prst="rect">
            <a:avLst/>
          </a:prstGeom>
          <a:solidFill>
            <a:schemeClr val="bg1">
              <a:alpha val="97000"/>
            </a:schemeClr>
          </a:solidFill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幼圆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幼圆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幼圆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幼圆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幼圆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幼圆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幼圆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幼圆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幼圆" pitchFamily="49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en-US" altLang="zh-CN" sz="3200" dirty="0" smtClean="0">
                <a:solidFill>
                  <a:srgbClr val="576819"/>
                </a:solidFill>
                <a:latin typeface="+mn-lt"/>
                <a:ea typeface="Microsoft YaHei" panose="020B0503020204020204" pitchFamily="34" charset="-122"/>
              </a:rPr>
              <a:t>Observation and conclusion</a:t>
            </a:r>
            <a:endParaRPr lang="zh-CN" altLang="en-US" sz="3200" dirty="0" smtClean="0">
              <a:solidFill>
                <a:srgbClr val="576819"/>
              </a:solidFill>
              <a:latin typeface="+mn-lt"/>
              <a:ea typeface="Microsoft YaHei" panose="020B0503020204020204" pitchFamily="34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2771800" y="2924944"/>
                <a:ext cx="3744416" cy="16555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54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5400" b="0" i="1" smtClean="0">
                              <a:latin typeface="Cambria Math"/>
                            </a:rPr>
                            <m:t>𝑝</m:t>
                          </m:r>
                        </m:num>
                        <m:den>
                          <m:r>
                            <a:rPr lang="en-GB" sz="5400" b="0" i="1" smtClean="0">
                              <a:latin typeface="Cambria Math"/>
                            </a:rPr>
                            <m:t>𝑞</m:t>
                          </m:r>
                        </m:den>
                      </m:f>
                      <m:r>
                        <a:rPr lang="en-GB" sz="5400" b="0" i="1" smtClean="0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en-GB" sz="54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5400" b="0" i="1" smtClean="0">
                              <a:latin typeface="Cambria Math"/>
                              <a:ea typeface="Cambria Math"/>
                            </a:rPr>
                            <m:t>𝑞</m:t>
                          </m:r>
                        </m:num>
                        <m:den>
                          <m:r>
                            <a:rPr lang="en-GB" sz="5400" b="0" i="1" smtClean="0">
                              <a:latin typeface="Cambria Math"/>
                              <a:ea typeface="Cambria Math"/>
                            </a:rPr>
                            <m:t>𝑝</m:t>
                          </m:r>
                        </m:den>
                      </m:f>
                      <m:r>
                        <a:rPr lang="en-GB" sz="5400" b="0" i="1" smtClean="0">
                          <a:latin typeface="Cambria Math"/>
                          <a:ea typeface="Cambria Math"/>
                        </a:rPr>
                        <m:t>=1</m:t>
                      </m:r>
                    </m:oMath>
                  </m:oMathPara>
                </a14:m>
                <a:endParaRPr lang="en-GB" sz="5400" dirty="0"/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1800" y="2924944"/>
                <a:ext cx="3744416" cy="165558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2846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标题 1"/>
          <p:cNvSpPr>
            <a:spLocks noGrp="1"/>
          </p:cNvSpPr>
          <p:nvPr>
            <p:ph type="title"/>
          </p:nvPr>
        </p:nvSpPr>
        <p:spPr>
          <a:xfrm>
            <a:off x="348854" y="384175"/>
            <a:ext cx="8371284" cy="700088"/>
          </a:xfrm>
        </p:spPr>
        <p:txBody>
          <a:bodyPr/>
          <a:lstStyle/>
          <a:p>
            <a:pPr eaLnBrk="1" hangingPunct="1"/>
            <a:r>
              <a:rPr lang="en-US" altLang="zh-CN" sz="3600" dirty="0" smtClean="0">
                <a:latin typeface="+mn-lt"/>
                <a:cs typeface="Times New Roman" pitchFamily="18" charset="0"/>
              </a:rPr>
              <a:t>Match </a:t>
            </a:r>
            <a:r>
              <a:rPr lang="en-US" altLang="zh-CN" sz="3600" dirty="0" smtClean="0">
                <a:latin typeface="+mn-lt"/>
                <a:cs typeface="Times New Roman" pitchFamily="18" charset="0"/>
              </a:rPr>
              <a:t>the pairs</a:t>
            </a:r>
            <a:endParaRPr lang="zh-CN" altLang="en-US" sz="3600" dirty="0" smtClean="0">
              <a:latin typeface="+mn-lt"/>
              <a:cs typeface="Times New Roman" pitchFamily="18" charset="0"/>
            </a:endParaRPr>
          </a:p>
        </p:txBody>
      </p:sp>
      <p:graphicFrame>
        <p:nvGraphicFramePr>
          <p:cNvPr id="12291" name="对象 4"/>
          <p:cNvGraphicFramePr>
            <a:graphicFrameLocks noChangeAspect="1"/>
          </p:cNvGraphicFramePr>
          <p:nvPr/>
        </p:nvGraphicFramePr>
        <p:xfrm>
          <a:off x="1271588" y="1690689"/>
          <a:ext cx="379810" cy="1309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4" name="Equation" r:id="rId3" imgW="152334" imgH="393529" progId="Equation.DSMT4">
                  <p:embed/>
                </p:oleObj>
              </mc:Choice>
              <mc:Fallback>
                <p:oleObj name="Equation" r:id="rId3" imgW="152334" imgH="39352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1588" y="1690689"/>
                        <a:ext cx="379810" cy="1309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2" name="对象 5"/>
          <p:cNvGraphicFramePr>
            <a:graphicFrameLocks noChangeAspect="1"/>
          </p:cNvGraphicFramePr>
          <p:nvPr/>
        </p:nvGraphicFramePr>
        <p:xfrm>
          <a:off x="3548063" y="4430713"/>
          <a:ext cx="379810" cy="1308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5" name="Equation" r:id="rId5" imgW="152334" imgH="393529" progId="Equation.DSMT4">
                  <p:embed/>
                </p:oleObj>
              </mc:Choice>
              <mc:Fallback>
                <p:oleObj name="Equation" r:id="rId5" imgW="152334" imgH="39352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8063" y="4430713"/>
                        <a:ext cx="379810" cy="1308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3" name="对象 6"/>
          <p:cNvGraphicFramePr>
            <a:graphicFrameLocks noChangeAspect="1"/>
          </p:cNvGraphicFramePr>
          <p:nvPr/>
        </p:nvGraphicFramePr>
        <p:xfrm>
          <a:off x="1907382" y="3608389"/>
          <a:ext cx="379810" cy="1309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6" name="Equation" r:id="rId7" imgW="152334" imgH="393529" progId="Equation.DSMT4">
                  <p:embed/>
                </p:oleObj>
              </mc:Choice>
              <mc:Fallback>
                <p:oleObj name="Equation" r:id="rId7" imgW="152334" imgH="39352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7382" y="3608389"/>
                        <a:ext cx="379810" cy="1309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4" name="对象 7"/>
          <p:cNvGraphicFramePr>
            <a:graphicFrameLocks noChangeAspect="1"/>
          </p:cNvGraphicFramePr>
          <p:nvPr/>
        </p:nvGraphicFramePr>
        <p:xfrm>
          <a:off x="4589860" y="3095625"/>
          <a:ext cx="379809" cy="1308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7" name="Equation" r:id="rId9" imgW="152334" imgH="393529" progId="Equation.DSMT4">
                  <p:embed/>
                </p:oleObj>
              </mc:Choice>
              <mc:Fallback>
                <p:oleObj name="Equation" r:id="rId9" imgW="152334" imgH="39352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9860" y="3095625"/>
                        <a:ext cx="379809" cy="1308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5" name="对象 8"/>
          <p:cNvGraphicFramePr>
            <a:graphicFrameLocks noChangeAspect="1"/>
          </p:cNvGraphicFramePr>
          <p:nvPr/>
        </p:nvGraphicFramePr>
        <p:xfrm>
          <a:off x="2790825" y="2747963"/>
          <a:ext cx="506016" cy="1308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8" name="Equation" r:id="rId11" imgW="203112" imgH="393529" progId="Equation.DSMT4">
                  <p:embed/>
                </p:oleObj>
              </mc:Choice>
              <mc:Fallback>
                <p:oleObj name="Equation" r:id="rId11" imgW="203112" imgH="39352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90825" y="2747963"/>
                        <a:ext cx="506016" cy="1308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6" name="对象 9"/>
          <p:cNvGraphicFramePr>
            <a:graphicFrameLocks noChangeAspect="1"/>
          </p:cNvGraphicFramePr>
          <p:nvPr/>
        </p:nvGraphicFramePr>
        <p:xfrm>
          <a:off x="5700712" y="1690688"/>
          <a:ext cx="506016" cy="1308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9" name="Equation" r:id="rId13" imgW="203112" imgH="393529" progId="Equation.DSMT4">
                  <p:embed/>
                </p:oleObj>
              </mc:Choice>
              <mc:Fallback>
                <p:oleObj name="Equation" r:id="rId13" imgW="203112" imgH="39352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00712" y="1690688"/>
                        <a:ext cx="506016" cy="1308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7" name="对象 10"/>
          <p:cNvGraphicFramePr>
            <a:graphicFrameLocks noChangeAspect="1"/>
          </p:cNvGraphicFramePr>
          <p:nvPr/>
        </p:nvGraphicFramePr>
        <p:xfrm>
          <a:off x="3927873" y="1244600"/>
          <a:ext cx="348853" cy="1308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0" name="Equation" r:id="rId15" imgW="139639" imgH="393529" progId="Equation.DSMT4">
                  <p:embed/>
                </p:oleObj>
              </mc:Choice>
              <mc:Fallback>
                <p:oleObj name="Equation" r:id="rId15" imgW="139639" imgH="39352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7873" y="1244600"/>
                        <a:ext cx="348853" cy="1308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8" name="对象 11"/>
          <p:cNvGraphicFramePr>
            <a:graphicFrameLocks noChangeAspect="1"/>
          </p:cNvGraphicFramePr>
          <p:nvPr/>
        </p:nvGraphicFramePr>
        <p:xfrm>
          <a:off x="6003132" y="4264025"/>
          <a:ext cx="28456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1" name="Equation" r:id="rId17" imgW="114102" imgH="177492" progId="Equation.DSMT4">
                  <p:embed/>
                </p:oleObj>
              </mc:Choice>
              <mc:Fallback>
                <p:oleObj name="Equation" r:id="rId17" imgW="114102" imgH="17749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03132" y="4264025"/>
                        <a:ext cx="28456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9" name="对象 12"/>
          <p:cNvGraphicFramePr>
            <a:graphicFrameLocks noChangeAspect="1"/>
          </p:cNvGraphicFramePr>
          <p:nvPr/>
        </p:nvGraphicFramePr>
        <p:xfrm>
          <a:off x="4955382" y="5092700"/>
          <a:ext cx="508397" cy="1308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2" name="Equation" r:id="rId19" imgW="203112" imgH="393529" progId="Equation.DSMT4">
                  <p:embed/>
                </p:oleObj>
              </mc:Choice>
              <mc:Fallback>
                <p:oleObj name="Equation" r:id="rId19" imgW="203112" imgH="39352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5382" y="5092700"/>
                        <a:ext cx="508397" cy="1308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00" name="对象 13"/>
          <p:cNvGraphicFramePr>
            <a:graphicFrameLocks noChangeAspect="1"/>
          </p:cNvGraphicFramePr>
          <p:nvPr/>
        </p:nvGraphicFramePr>
        <p:xfrm>
          <a:off x="6965156" y="2595563"/>
          <a:ext cx="381000" cy="1308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3" name="Equation" r:id="rId21" imgW="152334" imgH="393529" progId="Equation.DSMT4">
                  <p:embed/>
                </p:oleObj>
              </mc:Choice>
              <mc:Fallback>
                <p:oleObj name="Equation" r:id="rId21" imgW="152334" imgH="39352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65156" y="2595563"/>
                        <a:ext cx="381000" cy="1308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01" name="对象 14"/>
          <p:cNvGraphicFramePr>
            <a:graphicFrameLocks noChangeAspect="1"/>
          </p:cNvGraphicFramePr>
          <p:nvPr/>
        </p:nvGraphicFramePr>
        <p:xfrm>
          <a:off x="6900863" y="1281113"/>
          <a:ext cx="317897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4" name="Equation" r:id="rId23" imgW="126725" imgH="177415" progId="Equation.DSMT4">
                  <p:embed/>
                </p:oleObj>
              </mc:Choice>
              <mc:Fallback>
                <p:oleObj name="Equation" r:id="rId23" imgW="126725" imgH="17741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00863" y="1281113"/>
                        <a:ext cx="317897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02" name="对象 15"/>
          <p:cNvGraphicFramePr>
            <a:graphicFrameLocks noChangeAspect="1"/>
          </p:cNvGraphicFramePr>
          <p:nvPr/>
        </p:nvGraphicFramePr>
        <p:xfrm>
          <a:off x="921544" y="4756150"/>
          <a:ext cx="350044" cy="1308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5" name="Equation" r:id="rId25" imgW="139639" imgH="393529" progId="Equation.DSMT4">
                  <p:embed/>
                </p:oleObj>
              </mc:Choice>
              <mc:Fallback>
                <p:oleObj name="Equation" r:id="rId25" imgW="139639" imgH="39352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1544" y="4756150"/>
                        <a:ext cx="350044" cy="1308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6" name="直接连接符 15"/>
          <p:cNvCxnSpPr/>
          <p:nvPr/>
        </p:nvCxnSpPr>
        <p:spPr>
          <a:xfrm flipV="1">
            <a:off x="2221706" y="3984625"/>
            <a:ext cx="2425304" cy="34131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rot="10800000">
            <a:off x="3746898" y="5186364"/>
            <a:ext cx="1454944" cy="301625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rot="10800000">
            <a:off x="1504951" y="2292350"/>
            <a:ext cx="5632847" cy="1055688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rot="16200000" flipV="1">
            <a:off x="3818931" y="2318346"/>
            <a:ext cx="2652712" cy="191809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rot="10800000" flipV="1">
            <a:off x="1033462" y="1746251"/>
            <a:ext cx="5967413" cy="389096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rot="10800000" flipV="1">
            <a:off x="3132535" y="2647951"/>
            <a:ext cx="2692003" cy="790575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1233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39329" y="2098675"/>
            <a:ext cx="8265119" cy="40751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zh-CN" sz="3600" dirty="0" smtClean="0"/>
              <a:t>Say a number and ask </a:t>
            </a:r>
            <a:r>
              <a:rPr lang="en-US" altLang="zh-CN" sz="3600" dirty="0" smtClean="0"/>
              <a:t>your partner </a:t>
            </a:r>
            <a:r>
              <a:rPr lang="en-US" altLang="zh-CN" sz="3600" dirty="0" smtClean="0"/>
              <a:t>to say the reciprocal of the number</a:t>
            </a:r>
            <a:endParaRPr lang="zh-CN" altLang="en-US" sz="3600" dirty="0" smtClean="0"/>
          </a:p>
        </p:txBody>
      </p:sp>
      <p:graphicFrame>
        <p:nvGraphicFramePr>
          <p:cNvPr id="13316" name="Object 4"/>
          <p:cNvGraphicFramePr>
            <a:graphicFrameLocks noChangeAspect="1"/>
          </p:cNvGraphicFramePr>
          <p:nvPr/>
        </p:nvGraphicFramePr>
        <p:xfrm>
          <a:off x="4529138" y="3319463"/>
          <a:ext cx="85725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3" name="公式" r:id="rId3" imgW="114151" imgH="215619" progId="Equation.3">
                  <p:embed/>
                </p:oleObj>
              </mc:Choice>
              <mc:Fallback>
                <p:oleObj name="公式" r:id="rId3" imgW="114151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9138" y="3319463"/>
                        <a:ext cx="85725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348854" y="384175"/>
            <a:ext cx="8371284" cy="700088"/>
          </a:xfrm>
        </p:spPr>
        <p:txBody>
          <a:bodyPr/>
          <a:lstStyle/>
          <a:p>
            <a:pPr eaLnBrk="1" hangingPunct="1"/>
            <a:r>
              <a:rPr lang="en-US" altLang="zh-CN" sz="3600" dirty="0" smtClean="0">
                <a:latin typeface="+mn-lt"/>
                <a:cs typeface="Times New Roman" pitchFamily="18" charset="0"/>
              </a:rPr>
              <a:t>In your pairs</a:t>
            </a:r>
            <a:endParaRPr lang="zh-CN" altLang="en-US" sz="3600" dirty="0" smtClean="0">
              <a:latin typeface="+mn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7577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标题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pPr algn="l" eaLnBrk="1" hangingPunct="1"/>
            <a:r>
              <a:rPr lang="en-GB" altLang="zh-CN" sz="3600" dirty="0" smtClean="0">
                <a:latin typeface="+mn-lt"/>
                <a:cs typeface="Times New Roman" pitchFamily="18" charset="0"/>
              </a:rPr>
              <a:t>On your whiteboards</a:t>
            </a:r>
            <a:endParaRPr lang="zh-CN" altLang="en-US" sz="3600" dirty="0" smtClean="0">
              <a:latin typeface="+mn-lt"/>
              <a:cs typeface="Times New Roman" pitchFamily="18" charset="0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72950" y="1101788"/>
            <a:ext cx="8491538" cy="5279540"/>
          </a:xfrm>
          <a:ln>
            <a:solidFill>
              <a:schemeClr val="accent3"/>
            </a:solidFill>
          </a:ln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Clr>
                <a:schemeClr val="accent3">
                  <a:lumMod val="75000"/>
                </a:schemeClr>
              </a:buClr>
              <a:buNone/>
              <a:defRPr/>
            </a:pPr>
            <a:r>
              <a:rPr lang="en-US" altLang="zh-CN" sz="3200" dirty="0" smtClean="0">
                <a:cs typeface="Times New Roman" panose="02020603050405020304" pitchFamily="18" charset="0"/>
              </a:rPr>
              <a:t>Find the reciprocal of the following fractions</a:t>
            </a:r>
          </a:p>
          <a:p>
            <a:pPr marL="85725" indent="0" eaLnBrk="1" fontAlgn="auto" hangingPunct="1"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" pitchFamily="2" charset="2"/>
              <a:buNone/>
              <a:defRPr/>
            </a:pPr>
            <a:endParaRPr lang="zh-CN" altLang="en-US" sz="3200" dirty="0">
              <a:cs typeface="Times New Roman" panose="02020603050405020304" pitchFamily="18" charset="0"/>
            </a:endParaRPr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2617341"/>
              </p:ext>
            </p:extLst>
          </p:nvPr>
        </p:nvGraphicFramePr>
        <p:xfrm>
          <a:off x="323528" y="1770064"/>
          <a:ext cx="5904656" cy="92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7" name="Equation" r:id="rId3" imgW="2717800" imgH="393700" progId="Equation.DSMT4">
                  <p:embed/>
                </p:oleObj>
              </mc:Choice>
              <mc:Fallback>
                <p:oleObj name="Equation" r:id="rId3" imgW="2717800" imgH="393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1770064"/>
                        <a:ext cx="5904656" cy="922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0590586"/>
              </p:ext>
            </p:extLst>
          </p:nvPr>
        </p:nvGraphicFramePr>
        <p:xfrm>
          <a:off x="179513" y="5073650"/>
          <a:ext cx="5908154" cy="922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8" name="Equation" r:id="rId5" imgW="3035300" imgH="393700" progId="Equation.DSMT4">
                  <p:embed/>
                </p:oleObj>
              </mc:Choice>
              <mc:Fallback>
                <p:oleObj name="Equation" r:id="rId5" imgW="3035300" imgH="393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513" y="5073650"/>
                        <a:ext cx="5908154" cy="922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6328402"/>
              </p:ext>
            </p:extLst>
          </p:nvPr>
        </p:nvGraphicFramePr>
        <p:xfrm>
          <a:off x="251520" y="3629026"/>
          <a:ext cx="5890915" cy="50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9" name="Equation" r:id="rId7" imgW="3098800" imgH="215900" progId="Equation.DSMT4">
                  <p:embed/>
                </p:oleObj>
              </mc:Choice>
              <mc:Fallback>
                <p:oleObj name="Equation" r:id="rId7" imgW="3098800" imgH="215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520" y="3629026"/>
                        <a:ext cx="5890915" cy="506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圆角矩形 8"/>
          <p:cNvSpPr/>
          <p:nvPr/>
        </p:nvSpPr>
        <p:spPr>
          <a:xfrm>
            <a:off x="6667500" y="1676400"/>
            <a:ext cx="2163366" cy="111125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 smtClean="0">
                <a:solidFill>
                  <a:schemeClr val="tx1"/>
                </a:solidFill>
              </a:rPr>
              <a:t>Invert </a:t>
            </a:r>
            <a:r>
              <a:rPr lang="en-US" altLang="zh-CN" sz="2000" dirty="0">
                <a:solidFill>
                  <a:schemeClr val="tx1"/>
                </a:solidFill>
              </a:rPr>
              <a:t>the numerator and denominator </a:t>
            </a:r>
            <a:endParaRPr lang="zh-CN" altLang="en-US" sz="2000" dirty="0">
              <a:solidFill>
                <a:schemeClr val="tx1"/>
              </a:solidFill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6667500" y="3279775"/>
            <a:ext cx="2163366" cy="111125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>
                <a:solidFill>
                  <a:schemeClr val="tx1"/>
                </a:solidFill>
              </a:rPr>
              <a:t>Change integer </a:t>
            </a:r>
            <a:r>
              <a:rPr lang="en-US" altLang="zh-CN" sz="2000" i="1" dirty="0">
                <a:solidFill>
                  <a:schemeClr val="tx1"/>
                </a:solidFill>
              </a:rPr>
              <a:t>a</a:t>
            </a:r>
            <a:r>
              <a:rPr lang="en-US" altLang="zh-CN" sz="2000" dirty="0">
                <a:solidFill>
                  <a:schemeClr val="tx1"/>
                </a:solidFill>
              </a:rPr>
              <a:t> to </a:t>
            </a:r>
            <a:r>
              <a:rPr lang="en-US" altLang="zh-CN" sz="2000" i="1" dirty="0">
                <a:solidFill>
                  <a:schemeClr val="tx1"/>
                </a:solidFill>
              </a:rPr>
              <a:t>a/1</a:t>
            </a:r>
            <a:r>
              <a:rPr lang="en-US" altLang="zh-CN" sz="2000" dirty="0">
                <a:solidFill>
                  <a:schemeClr val="tx1"/>
                </a:solidFill>
              </a:rPr>
              <a:t> first</a:t>
            </a:r>
            <a:endParaRPr lang="zh-CN" altLang="en-US" sz="2000" dirty="0">
              <a:solidFill>
                <a:schemeClr val="tx1"/>
              </a:solidFill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6667500" y="4725144"/>
            <a:ext cx="2163366" cy="127084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>
                <a:solidFill>
                  <a:schemeClr val="tx1"/>
                </a:solidFill>
              </a:rPr>
              <a:t>Change a mixed fraction to improper fraction</a:t>
            </a:r>
            <a:endParaRPr lang="zh-CN" alt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5832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9" grpId="0" animBg="1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sz="3600" dirty="0">
                <a:cs typeface="Times New Roman" panose="02020603050405020304" pitchFamily="18" charset="0"/>
              </a:rPr>
              <a:t>True or </a:t>
            </a:r>
            <a:r>
              <a:rPr lang="en-US" altLang="zh-CN" sz="3600" dirty="0" smtClean="0">
                <a:cs typeface="Times New Roman" panose="02020603050405020304" pitchFamily="18" charset="0"/>
              </a:rPr>
              <a:t>False</a:t>
            </a:r>
            <a:br>
              <a:rPr lang="en-US" altLang="zh-CN" sz="3600" dirty="0" smtClean="0">
                <a:cs typeface="Times New Roman" panose="02020603050405020304" pitchFamily="18" charset="0"/>
              </a:rPr>
            </a:br>
            <a:endParaRPr lang="en-US" altLang="zh-CN" sz="3600" dirty="0"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内容占位符 3"/>
              <p:cNvSpPr>
                <a:spLocks noGrp="1"/>
              </p:cNvSpPr>
              <p:nvPr>
                <p:ph idx="1"/>
              </p:nvPr>
            </p:nvSpPr>
            <p:spPr>
              <a:xfrm>
                <a:off x="179512" y="1123950"/>
                <a:ext cx="6835378" cy="5473402"/>
              </a:xfrm>
              <a:ln>
                <a:solidFill>
                  <a:schemeClr val="accent3"/>
                </a:solidFill>
              </a:ln>
            </p:spPr>
            <p:txBody>
              <a:bodyPr rtlCol="0">
                <a:normAutofit fontScale="92500" lnSpcReduction="10000"/>
              </a:bodyPr>
              <a:lstStyle/>
              <a:p>
                <a:pPr marL="900113" indent="-814388" eaLnBrk="1" fontAlgn="auto" hangingPunct="1">
                  <a:spcAft>
                    <a:spcPts val="0"/>
                  </a:spcAft>
                  <a:buClr>
                    <a:schemeClr val="accent3">
                      <a:lumMod val="75000"/>
                    </a:schemeClr>
                  </a:buClr>
                  <a:buNone/>
                  <a:defRPr/>
                </a:pPr>
                <a:r>
                  <a:rPr lang="en-US" altLang="zh-CN" sz="2800" dirty="0" smtClean="0">
                    <a:cs typeface="Times New Roman" panose="02020603050405020304" pitchFamily="18" charset="0"/>
                  </a:rPr>
                  <a:t>1.	If </a:t>
                </a:r>
                <a:r>
                  <a:rPr lang="en-US" altLang="zh-CN" sz="2800" dirty="0" smtClean="0">
                    <a:cs typeface="Times New Roman" panose="02020603050405020304" pitchFamily="18" charset="0"/>
                  </a:rPr>
                  <a:t>the product of number A and B is 1, then A is the reciprocal of B</a:t>
                </a:r>
                <a:r>
                  <a:rPr lang="en-US" altLang="zh-CN" sz="2800" dirty="0" smtClean="0">
                    <a:cs typeface="Times New Roman" panose="02020603050405020304" pitchFamily="18" charset="0"/>
                  </a:rPr>
                  <a:t>.</a:t>
                </a:r>
              </a:p>
              <a:p>
                <a:pPr marL="85725" indent="0" eaLnBrk="1" fontAlgn="auto" hangingPunct="1">
                  <a:spcAft>
                    <a:spcPts val="0"/>
                  </a:spcAft>
                  <a:buClr>
                    <a:schemeClr val="accent3">
                      <a:lumMod val="75000"/>
                    </a:schemeClr>
                  </a:buClr>
                  <a:buNone/>
                  <a:defRPr/>
                </a:pPr>
                <a:endParaRPr lang="en-US" altLang="zh-CN" sz="2800" dirty="0" smtClean="0">
                  <a:cs typeface="Times New Roman" panose="02020603050405020304" pitchFamily="18" charset="0"/>
                </a:endParaRPr>
              </a:p>
              <a:p>
                <a:pPr marL="900113" indent="-814388" eaLnBrk="1" fontAlgn="auto" hangingPunct="1">
                  <a:spcAft>
                    <a:spcPts val="0"/>
                  </a:spcAft>
                  <a:buClr>
                    <a:schemeClr val="accent3">
                      <a:lumMod val="75000"/>
                    </a:schemeClr>
                  </a:buClr>
                  <a:buNone/>
                  <a:defRPr/>
                </a:pPr>
                <a:r>
                  <a:rPr lang="en-US" altLang="zh-CN" sz="2800" dirty="0" smtClean="0">
                    <a:cs typeface="Times New Roman" panose="02020603050405020304" pitchFamily="18" charset="0"/>
                  </a:rPr>
                  <a:t>2.	If </a:t>
                </a:r>
                <a:r>
                  <a:rPr lang="en-US" altLang="zh-CN" sz="2800" dirty="0" smtClean="0">
                    <a:cs typeface="Times New Roman" panose="02020603050405020304" pitchFamily="18" charset="0"/>
                  </a:rPr>
                  <a:t>C is the reciprocal of D, then the product of C and D is 1</a:t>
                </a:r>
                <a:r>
                  <a:rPr lang="en-US" altLang="zh-CN" sz="2800" dirty="0" smtClean="0">
                    <a:cs typeface="Times New Roman" panose="02020603050405020304" pitchFamily="18" charset="0"/>
                  </a:rPr>
                  <a:t>.</a:t>
                </a:r>
              </a:p>
              <a:p>
                <a:pPr marL="85725" indent="0" eaLnBrk="1" fontAlgn="auto" hangingPunct="1">
                  <a:spcAft>
                    <a:spcPts val="0"/>
                  </a:spcAft>
                  <a:buClr>
                    <a:schemeClr val="accent3">
                      <a:lumMod val="75000"/>
                    </a:schemeClr>
                  </a:buClr>
                  <a:buNone/>
                  <a:defRPr/>
                </a:pPr>
                <a:endParaRPr lang="en-US" altLang="zh-CN" sz="2800" dirty="0" smtClean="0">
                  <a:cs typeface="Times New Roman" panose="02020603050405020304" pitchFamily="18" charset="0"/>
                </a:endParaRPr>
              </a:p>
              <a:p>
                <a:pPr marL="85725" indent="0" eaLnBrk="1" fontAlgn="auto" hangingPunct="1">
                  <a:spcAft>
                    <a:spcPts val="0"/>
                  </a:spcAft>
                  <a:buClr>
                    <a:schemeClr val="accent3">
                      <a:lumMod val="75000"/>
                    </a:schemeClr>
                  </a:buClr>
                  <a:buNone/>
                  <a:defRPr/>
                </a:pPr>
                <a:r>
                  <a:rPr lang="en-US" altLang="zh-CN" sz="2800" dirty="0" smtClean="0">
                    <a:cs typeface="Times New Roman" panose="02020603050405020304" pitchFamily="18" charset="0"/>
                  </a:rPr>
                  <a:t>3.	The </a:t>
                </a:r>
                <a:r>
                  <a:rPr lang="en-US" altLang="zh-CN" sz="2800" dirty="0" smtClean="0">
                    <a:cs typeface="Times New Roman" panose="02020603050405020304" pitchFamily="18" charset="0"/>
                  </a:rPr>
                  <a:t>reciprocal of </a:t>
                </a:r>
                <a14:m>
                  <m:oMath xmlns:m="http://schemas.openxmlformats.org/officeDocument/2006/math">
                    <m:r>
                      <a:rPr lang="en-GB" altLang="zh-CN" sz="2800" b="0" i="1" smtClean="0">
                        <a:latin typeface="Cambria Math"/>
                        <a:cs typeface="Times New Roman" panose="02020603050405020304" pitchFamily="18" charset="0"/>
                      </a:rPr>
                      <m:t>2</m:t>
                    </m:r>
                    <m:f>
                      <m:fPr>
                        <m:ctrlPr>
                          <a:rPr lang="en-GB" altLang="zh-CN" sz="28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altLang="zh-CN" sz="2800" b="0" i="1" smtClean="0">
                            <a:latin typeface="Cambria Math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en-GB" altLang="zh-CN" sz="2800" b="0" i="1" smtClean="0">
                            <a:latin typeface="Cambria Math"/>
                            <a:cs typeface="Times New Roman" panose="020206030504050203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altLang="zh-CN" sz="2800" dirty="0" smtClean="0">
                    <a:cs typeface="Times New Roman" panose="02020603050405020304" pitchFamily="18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GB" altLang="zh-CN" sz="2800" b="0" i="1" smtClean="0">
                        <a:latin typeface="Cambria Math"/>
                        <a:cs typeface="Times New Roman" panose="02020603050405020304" pitchFamily="18" charset="0"/>
                      </a:rPr>
                      <m:t>2</m:t>
                    </m:r>
                    <m:f>
                      <m:fPr>
                        <m:ctrlPr>
                          <a:rPr lang="en-GB" altLang="zh-CN" sz="28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altLang="zh-CN" sz="2800" b="0" i="1" smtClean="0">
                            <a:latin typeface="Cambria Math"/>
                            <a:cs typeface="Times New Roman" panose="02020603050405020304" pitchFamily="18" charset="0"/>
                          </a:rPr>
                          <m:t>5</m:t>
                        </m:r>
                      </m:num>
                      <m:den>
                        <m:r>
                          <a:rPr lang="en-GB" altLang="zh-CN" sz="2800" b="0" i="1" smtClean="0">
                            <a:latin typeface="Cambria Math"/>
                            <a:cs typeface="Times New Roman" panose="02020603050405020304" pitchFamily="18" charset="0"/>
                          </a:rPr>
                          <m:t>3</m:t>
                        </m:r>
                      </m:den>
                    </m:f>
                    <m:r>
                      <a:rPr lang="en-GB" altLang="zh-CN" sz="2800" b="0" i="1" smtClean="0">
                        <a:latin typeface="Cambria Math"/>
                        <a:cs typeface="Times New Roman" panose="02020603050405020304" pitchFamily="18" charset="0"/>
                      </a:rPr>
                      <m:t>.</m:t>
                    </m:r>
                  </m:oMath>
                </a14:m>
                <a:endParaRPr lang="en-US" altLang="zh-CN" sz="2800" dirty="0" smtClean="0">
                  <a:cs typeface="Times New Roman" panose="02020603050405020304" pitchFamily="18" charset="0"/>
                </a:endParaRPr>
              </a:p>
              <a:p>
                <a:pPr marL="85725" indent="0" eaLnBrk="1" fontAlgn="auto" hangingPunct="1">
                  <a:spcAft>
                    <a:spcPts val="0"/>
                  </a:spcAft>
                  <a:buClr>
                    <a:schemeClr val="accent3">
                      <a:lumMod val="75000"/>
                    </a:schemeClr>
                  </a:buClr>
                  <a:buNone/>
                  <a:defRPr/>
                </a:pPr>
                <a:endParaRPr lang="en-US" altLang="zh-CN" sz="2800" dirty="0">
                  <a:cs typeface="Times New Roman" panose="02020603050405020304" pitchFamily="18" charset="0"/>
                </a:endParaRPr>
              </a:p>
              <a:p>
                <a:pPr marL="85725" indent="0" eaLnBrk="1" fontAlgn="auto" hangingPunct="1">
                  <a:spcAft>
                    <a:spcPts val="0"/>
                  </a:spcAft>
                  <a:buClr>
                    <a:schemeClr val="accent3">
                      <a:lumMod val="75000"/>
                    </a:schemeClr>
                  </a:buClr>
                  <a:buNone/>
                  <a:defRPr/>
                </a:pPr>
                <a:r>
                  <a:rPr lang="en-US" altLang="zh-CN" sz="2800" dirty="0" smtClean="0">
                    <a:cs typeface="Times New Roman" panose="02020603050405020304" pitchFamily="18" charset="0"/>
                  </a:rPr>
                  <a:t>4.	Each </a:t>
                </a:r>
                <a:r>
                  <a:rPr lang="en-US" altLang="zh-CN" sz="2800" dirty="0" smtClean="0">
                    <a:cs typeface="Times New Roman" panose="02020603050405020304" pitchFamily="18" charset="0"/>
                  </a:rPr>
                  <a:t>number has a reciprocal.</a:t>
                </a:r>
              </a:p>
              <a:p>
                <a:pPr marL="85725" indent="0" eaLnBrk="1" fontAlgn="auto" hangingPunct="1">
                  <a:spcAft>
                    <a:spcPts val="0"/>
                  </a:spcAft>
                  <a:buClr>
                    <a:schemeClr val="accent3">
                      <a:lumMod val="75000"/>
                    </a:schemeClr>
                  </a:buClr>
                  <a:buNone/>
                  <a:defRPr/>
                </a:pPr>
                <a:endParaRPr lang="en-US" altLang="zh-CN" sz="2800" dirty="0" smtClean="0">
                  <a:cs typeface="Times New Roman" panose="02020603050405020304" pitchFamily="18" charset="0"/>
                </a:endParaRPr>
              </a:p>
              <a:p>
                <a:pPr marL="900113" indent="-814388" eaLnBrk="1" fontAlgn="auto" hangingPunct="1">
                  <a:spcAft>
                    <a:spcPts val="0"/>
                  </a:spcAft>
                  <a:buClr>
                    <a:schemeClr val="accent3">
                      <a:lumMod val="75000"/>
                    </a:schemeClr>
                  </a:buClr>
                  <a:buNone/>
                  <a:defRPr/>
                </a:pPr>
                <a:r>
                  <a:rPr lang="en-US" altLang="zh-CN" sz="2800" dirty="0" smtClean="0">
                    <a:cs typeface="Times New Roman" panose="02020603050405020304" pitchFamily="18" charset="0"/>
                  </a:rPr>
                  <a:t>5.	No </a:t>
                </a:r>
                <a:r>
                  <a:rPr lang="en-US" altLang="zh-CN" sz="2800" dirty="0" smtClean="0">
                    <a:cs typeface="Times New Roman" panose="02020603050405020304" pitchFamily="18" charset="0"/>
                  </a:rPr>
                  <a:t>number has a reciprocal which is exactly itself.</a:t>
                </a:r>
              </a:p>
              <a:p>
                <a:pPr marL="85725" indent="0" eaLnBrk="1" fontAlgn="auto" hangingPunct="1">
                  <a:spcAft>
                    <a:spcPts val="0"/>
                  </a:spcAft>
                  <a:buClr>
                    <a:schemeClr val="accent3">
                      <a:lumMod val="75000"/>
                    </a:schemeClr>
                  </a:buClr>
                  <a:buFont typeface="Wingdings" pitchFamily="2" charset="2"/>
                  <a:buNone/>
                  <a:defRPr/>
                </a:pPr>
                <a:endParaRPr lang="zh-CN" altLang="en-US" sz="2800" dirty="0"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" name="内容占位符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512" y="1123950"/>
                <a:ext cx="6835378" cy="5473402"/>
              </a:xfrm>
              <a:blipFill rotWithShape="1">
                <a:blip r:embed="rId2"/>
                <a:stretch>
                  <a:fillRect l="-178" t="-1667"/>
                </a:stretch>
              </a:blipFill>
              <a:ln>
                <a:solidFill>
                  <a:schemeClr val="accent3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7380312" y="1196752"/>
            <a:ext cx="1080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FF0000"/>
                </a:solidFill>
              </a:rPr>
              <a:t>T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380312" y="2276872"/>
            <a:ext cx="1080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FF0000"/>
                </a:solidFill>
              </a:rPr>
              <a:t>T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380312" y="3356992"/>
            <a:ext cx="1080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FF0000"/>
                </a:solidFill>
              </a:rPr>
              <a:t>F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380312" y="4437112"/>
            <a:ext cx="1080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FF0000"/>
                </a:solidFill>
              </a:rPr>
              <a:t>F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380312" y="5517232"/>
            <a:ext cx="1080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FF0000"/>
                </a:solidFill>
              </a:rPr>
              <a:t>F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7294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8" grpId="0"/>
      <p:bldP spid="19" grpId="0"/>
      <p:bldP spid="20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79512" y="332656"/>
            <a:ext cx="8371284" cy="966788"/>
          </a:xfrm>
        </p:spPr>
        <p:txBody>
          <a:bodyPr/>
          <a:lstStyle/>
          <a:p>
            <a:pPr eaLnBrk="1" hangingPunct="1"/>
            <a:r>
              <a:rPr lang="en-US" altLang="zh-CN" sz="4000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Reflection</a:t>
            </a:r>
            <a:br>
              <a:rPr lang="en-US" altLang="zh-CN" sz="4000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</a:br>
            <a:r>
              <a:rPr lang="en-US" altLang="zh-CN" sz="4000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 </a:t>
            </a:r>
            <a:endParaRPr lang="zh-CN" altLang="en-US" sz="4000" dirty="0" smtClean="0">
              <a:solidFill>
                <a:schemeClr val="tx1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5" name="内容占位符 4"/>
          <p:cNvSpPr>
            <a:spLocks noGrp="1"/>
          </p:cNvSpPr>
          <p:nvPr>
            <p:ph sz="half" idx="1"/>
          </p:nvPr>
        </p:nvSpPr>
        <p:spPr>
          <a:xfrm>
            <a:off x="167879" y="838200"/>
            <a:ext cx="8730853" cy="585788"/>
          </a:xfrm>
        </p:spPr>
        <p:txBody>
          <a:bodyPr/>
          <a:lstStyle/>
          <a:p>
            <a:pPr marL="85725" indent="0" eaLnBrk="1" hangingPunct="1">
              <a:buFont typeface="Wingdings" pitchFamily="2" charset="2"/>
              <a:buNone/>
              <a:defRPr/>
            </a:pPr>
            <a:r>
              <a:rPr lang="en-US" altLang="zh-CN" sz="3200" dirty="0" smtClean="0">
                <a:cs typeface="Times New Roman" panose="02020603050405020304" pitchFamily="18" charset="0"/>
              </a:rPr>
              <a:t>In your books, write:</a:t>
            </a:r>
          </a:p>
          <a:p>
            <a:pPr marL="85725" indent="0" eaLnBrk="1" hangingPunct="1">
              <a:buFont typeface="Wingdings" pitchFamily="2" charset="2"/>
              <a:buNone/>
              <a:defRPr/>
            </a:pPr>
            <a:r>
              <a:rPr lang="en-US" altLang="zh-CN" sz="3200" dirty="0" smtClean="0">
                <a:cs typeface="Times New Roman" panose="02020603050405020304" pitchFamily="18" charset="0"/>
              </a:rPr>
              <a:t>Reciprocal </a:t>
            </a:r>
            <a:endParaRPr lang="en-US" altLang="zh-CN" sz="3200" dirty="0" smtClean="0">
              <a:cs typeface="Times New Roman" panose="02020603050405020304" pitchFamily="18" charset="0"/>
            </a:endParaRPr>
          </a:p>
          <a:p>
            <a:pPr marL="1428750" lvl="2" indent="-514350" eaLnBrk="1" hangingPunct="1">
              <a:buSzPct val="70000"/>
              <a:buFont typeface="+mj-ea"/>
              <a:buAutoNum type="circleNumDbPlain"/>
              <a:defRPr/>
            </a:pPr>
            <a:r>
              <a:rPr lang="en-US" altLang="zh-CN" sz="2800" dirty="0" smtClean="0">
                <a:cs typeface="Times New Roman" panose="02020603050405020304" pitchFamily="18" charset="0"/>
              </a:rPr>
              <a:t>Definition</a:t>
            </a:r>
          </a:p>
          <a:p>
            <a:pPr marL="1428750" lvl="2" indent="-514350" eaLnBrk="1" hangingPunct="1">
              <a:buSzPct val="70000"/>
              <a:buFont typeface="+mj-ea"/>
              <a:buAutoNum type="circleNumDbPlain"/>
              <a:defRPr/>
            </a:pPr>
            <a:r>
              <a:rPr lang="en-US" altLang="zh-CN" sz="2800" dirty="0" smtClean="0">
                <a:cs typeface="Times New Roman" panose="02020603050405020304" pitchFamily="18" charset="0"/>
              </a:rPr>
              <a:t>Reciprocal of a fraction</a:t>
            </a:r>
          </a:p>
          <a:p>
            <a:pPr marL="1428750" lvl="2" indent="-514350" eaLnBrk="1" hangingPunct="1">
              <a:buSzPct val="70000"/>
              <a:buFont typeface="+mj-ea"/>
              <a:buAutoNum type="circleNumDbPlain"/>
              <a:defRPr/>
            </a:pPr>
            <a:r>
              <a:rPr lang="en-US" altLang="zh-CN" sz="2800" dirty="0" smtClean="0">
                <a:cs typeface="Times New Roman" panose="02020603050405020304" pitchFamily="18" charset="0"/>
              </a:rPr>
              <a:t>Reciprocal of an integer</a:t>
            </a:r>
          </a:p>
          <a:p>
            <a:pPr marL="1428750" lvl="2" indent="-514350" eaLnBrk="1" hangingPunct="1">
              <a:buSzPct val="70000"/>
              <a:buFont typeface="+mj-ea"/>
              <a:buAutoNum type="circleNumDbPlain"/>
              <a:defRPr/>
            </a:pPr>
            <a:r>
              <a:rPr lang="en-US" altLang="zh-CN" sz="2800" dirty="0" smtClean="0">
                <a:cs typeface="Times New Roman" panose="02020603050405020304" pitchFamily="18" charset="0"/>
              </a:rPr>
              <a:t>Reciprocal of a mixed fraction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" pitchFamily="2" charset="2"/>
              <a:buNone/>
              <a:defRPr/>
            </a:pPr>
            <a:r>
              <a:rPr lang="en-US" altLang="zh-CN" sz="3200" dirty="0" smtClean="0"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defRPr/>
            </a:pPr>
            <a:endParaRPr lang="en-US" altLang="zh-CN" sz="3200" dirty="0" smtClean="0">
              <a:cs typeface="Times New Roman" panose="02020603050405020304" pitchFamily="18" charset="0"/>
            </a:endParaRPr>
          </a:p>
          <a:p>
            <a:pPr lvl="2" eaLnBrk="1" hangingPunct="1">
              <a:buFont typeface="Arial" panose="020B0604020202020204" pitchFamily="34" charset="0"/>
              <a:buChar char="•"/>
              <a:defRPr/>
            </a:pPr>
            <a:endParaRPr lang="zh-CN" altLang="en-US" sz="3200" dirty="0" smtClean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4555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67879" y="0"/>
            <a:ext cx="8371284" cy="96678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sz="4000" dirty="0">
                <a:cs typeface="Times New Roman" panose="02020603050405020304" pitchFamily="18" charset="0"/>
              </a:rPr>
              <a:t>Some other conclusions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half" idx="1"/>
          </p:nvPr>
        </p:nvSpPr>
        <p:spPr>
          <a:xfrm>
            <a:off x="167879" y="838200"/>
            <a:ext cx="8730853" cy="585788"/>
          </a:xfrm>
        </p:spPr>
        <p:txBody>
          <a:bodyPr/>
          <a:lstStyle/>
          <a:p>
            <a:pPr marL="571500" indent="-571500" eaLnBrk="1" fontAlgn="auto" hangingPunct="1">
              <a:spcAft>
                <a:spcPts val="0"/>
              </a:spcAft>
              <a:buClrTx/>
              <a:buSzPct val="70000"/>
              <a:buFont typeface="+mj-lt"/>
              <a:buAutoNum type="romanUcPeriod"/>
              <a:defRPr/>
            </a:pPr>
            <a:endParaRPr lang="en-US" altLang="zh-CN" sz="2800" dirty="0" smtClean="0">
              <a:cs typeface="Times New Roman" panose="02020603050405020304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ClrTx/>
              <a:buSzPct val="70000"/>
              <a:buNone/>
              <a:defRPr/>
            </a:pPr>
            <a:r>
              <a:rPr lang="en-US" altLang="zh-CN" sz="2800" dirty="0" smtClean="0">
                <a:cs typeface="Times New Roman" panose="02020603050405020304" pitchFamily="18" charset="0"/>
              </a:rPr>
              <a:t>Zero </a:t>
            </a:r>
            <a:r>
              <a:rPr lang="en-US" altLang="zh-CN" sz="2800" dirty="0">
                <a:cs typeface="Times New Roman" panose="02020603050405020304" pitchFamily="18" charset="0"/>
              </a:rPr>
              <a:t>does not have a reciprocal because no real number multiplied by 0 produces </a:t>
            </a:r>
            <a:r>
              <a:rPr lang="en-US" altLang="zh-CN" sz="2800" dirty="0" smtClean="0">
                <a:cs typeface="Times New Roman" panose="02020603050405020304" pitchFamily="18" charset="0"/>
              </a:rPr>
              <a:t>1</a:t>
            </a:r>
            <a:r>
              <a:rPr lang="en-US" altLang="zh-CN" dirty="0">
                <a:cs typeface="Times New Roman" panose="02020603050405020304" pitchFamily="18" charset="0"/>
              </a:rPr>
              <a:t> </a:t>
            </a:r>
            <a:r>
              <a:rPr lang="en-US" altLang="zh-CN" sz="2800" dirty="0" smtClean="0">
                <a:cs typeface="Times New Roman" panose="02020603050405020304" pitchFamily="18" charset="0"/>
              </a:rPr>
              <a:t>(the </a:t>
            </a:r>
            <a:r>
              <a:rPr lang="en-US" altLang="zh-CN" sz="2800" dirty="0">
                <a:cs typeface="Times New Roman" panose="02020603050405020304" pitchFamily="18" charset="0"/>
              </a:rPr>
              <a:t>product of any number with zero is zero</a:t>
            </a:r>
            <a:r>
              <a:rPr lang="en-US" altLang="zh-CN" sz="2800" dirty="0" smtClean="0">
                <a:cs typeface="Times New Roman" panose="02020603050405020304" pitchFamily="18" charset="0"/>
              </a:rPr>
              <a:t>)</a:t>
            </a:r>
          </a:p>
          <a:p>
            <a:pPr marL="571500" indent="-571500" eaLnBrk="1" fontAlgn="auto" hangingPunct="1">
              <a:spcAft>
                <a:spcPts val="0"/>
              </a:spcAft>
              <a:buClrTx/>
              <a:buSzPct val="70000"/>
              <a:buFont typeface="+mj-lt"/>
              <a:buAutoNum type="romanUcPeriod"/>
              <a:defRPr/>
            </a:pPr>
            <a:endParaRPr lang="en-US" altLang="zh-CN" dirty="0">
              <a:cs typeface="Times New Roman" panose="02020603050405020304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ClrTx/>
              <a:buSzPct val="70000"/>
              <a:buNone/>
              <a:defRPr/>
            </a:pPr>
            <a:endParaRPr lang="en-US" altLang="zh-CN" sz="2800" dirty="0" smtClean="0">
              <a:cs typeface="Times New Roman" panose="02020603050405020304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ClrTx/>
              <a:buSzPct val="70000"/>
              <a:buNone/>
              <a:defRPr/>
            </a:pPr>
            <a:r>
              <a:rPr lang="en-GB" altLang="zh-CN" sz="2800" dirty="0" smtClean="0">
                <a:cs typeface="Times New Roman" panose="02020603050405020304" pitchFamily="18" charset="0"/>
              </a:rPr>
              <a:t>The only number that has a reciprocal that is itself is 1.</a:t>
            </a:r>
            <a:endParaRPr lang="zh-CN" altLang="en-US" sz="2800" dirty="0">
              <a:cs typeface="Times New Roman" panose="02020603050405020304" pitchFamily="18" charset="0"/>
            </a:endParaRPr>
          </a:p>
          <a:p>
            <a:pPr marL="357188" lvl="2" indent="-271463" algn="just" eaLnBrk="1" hangingPunct="1">
              <a:lnSpc>
                <a:spcPct val="110000"/>
              </a:lnSpc>
              <a:spcBef>
                <a:spcPts val="1800"/>
              </a:spcBef>
              <a:buClr>
                <a:srgbClr val="C6C027"/>
              </a:buClr>
              <a:buSzPct val="60000"/>
              <a:buFont typeface="Wingdings" panose="05000000000000000000" pitchFamily="2" charset="2"/>
              <a:buChar char="l"/>
              <a:defRPr/>
            </a:pPr>
            <a:endParaRPr lang="en-US" altLang="zh-CN" sz="3200" dirty="0" smtClean="0"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endParaRPr lang="en-US" altLang="zh-CN" sz="3200" dirty="0" smtClean="0">
              <a:cs typeface="Times New Roman" panose="02020603050405020304" pitchFamily="18" charset="0"/>
            </a:endParaRPr>
          </a:p>
          <a:p>
            <a:pPr lvl="2" eaLnBrk="1" hangingPunct="1">
              <a:buFont typeface="Arial" panose="020B0604020202020204" pitchFamily="34" charset="0"/>
              <a:buChar char="•"/>
              <a:defRPr/>
            </a:pPr>
            <a:endParaRPr lang="zh-CN" altLang="en-US" sz="3200" dirty="0" smtClean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5730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矩形 3"/>
          <p:cNvSpPr>
            <a:spLocks noChangeArrowheads="1"/>
          </p:cNvSpPr>
          <p:nvPr/>
        </p:nvSpPr>
        <p:spPr bwMode="auto">
          <a:xfrm>
            <a:off x="661988" y="1143000"/>
            <a:ext cx="806342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1800"/>
              </a:spcBef>
              <a:buClr>
                <a:srgbClr val="C6C027"/>
              </a:buClr>
              <a:buSzPct val="60000"/>
              <a:buFont typeface="Wingdings" pitchFamily="2" charset="2"/>
              <a:buChar char="l"/>
              <a:defRPr sz="2000">
                <a:solidFill>
                  <a:srgbClr val="576819"/>
                </a:solidFill>
                <a:latin typeface="黑体" pitchFamily="49" charset="-122"/>
                <a:ea typeface="黑体" pitchFamily="49" charset="-122"/>
              </a:defRPr>
            </a:lvl1pPr>
            <a:lvl2pPr marL="742950" indent="-285750" algn="just">
              <a:lnSpc>
                <a:spcPct val="130000"/>
              </a:lnSpc>
              <a:spcAft>
                <a:spcPts val="600"/>
              </a:spcAft>
              <a:buClr>
                <a:srgbClr val="AED7DA"/>
              </a:buClr>
              <a:buFont typeface="幼圆" pitchFamily="49" charset="-122"/>
              <a:buChar char=" "/>
              <a:defRPr sz="1600">
                <a:solidFill>
                  <a:srgbClr val="7D7D7D"/>
                </a:solidFill>
                <a:latin typeface="幼圆" pitchFamily="49" charset="-122"/>
                <a:ea typeface="幼圆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幼圆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幼圆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幼圆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幼圆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幼圆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幼圆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幼圆" pitchFamily="49" charset="-122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3200" dirty="0">
                <a:latin typeface="+mj-lt"/>
                <a:cs typeface="Times New Roman" pitchFamily="18" charset="0"/>
              </a:rPr>
              <a:t>Find the reciprocal of the following fractions</a:t>
            </a:r>
            <a:endParaRPr lang="zh-CN" altLang="en-US" sz="1800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7411" name="矩形 4"/>
          <p:cNvSpPr>
            <a:spLocks noChangeArrowheads="1"/>
          </p:cNvSpPr>
          <p:nvPr/>
        </p:nvSpPr>
        <p:spPr bwMode="auto">
          <a:xfrm>
            <a:off x="488156" y="296863"/>
            <a:ext cx="2884123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1800"/>
              </a:spcBef>
              <a:buClr>
                <a:srgbClr val="C6C027"/>
              </a:buClr>
              <a:buSzPct val="60000"/>
              <a:buFont typeface="Wingdings" pitchFamily="2" charset="2"/>
              <a:buChar char="l"/>
              <a:defRPr sz="2000">
                <a:solidFill>
                  <a:srgbClr val="576819"/>
                </a:solidFill>
                <a:latin typeface="黑体" pitchFamily="49" charset="-122"/>
                <a:ea typeface="黑体" pitchFamily="49" charset="-122"/>
              </a:defRPr>
            </a:lvl1pPr>
            <a:lvl2pPr marL="742950" indent="-285750" algn="just">
              <a:lnSpc>
                <a:spcPct val="130000"/>
              </a:lnSpc>
              <a:spcAft>
                <a:spcPts val="600"/>
              </a:spcAft>
              <a:buClr>
                <a:srgbClr val="AED7DA"/>
              </a:buClr>
              <a:buFont typeface="幼圆" pitchFamily="49" charset="-122"/>
              <a:buChar char=" "/>
              <a:defRPr sz="1600">
                <a:solidFill>
                  <a:srgbClr val="7D7D7D"/>
                </a:solidFill>
                <a:latin typeface="幼圆" pitchFamily="49" charset="-122"/>
                <a:ea typeface="幼圆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幼圆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幼圆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幼圆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幼圆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幼圆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幼圆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幼圆" pitchFamily="49" charset="-122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4400" dirty="0">
                <a:solidFill>
                  <a:schemeClr val="tx1"/>
                </a:solidFill>
                <a:latin typeface="+mj-lt"/>
                <a:ea typeface="幼圆" pitchFamily="49" charset="-122"/>
                <a:cs typeface="Times New Roman" pitchFamily="18" charset="0"/>
              </a:rPr>
              <a:t>Challenge:</a:t>
            </a:r>
            <a:endParaRPr lang="zh-CN" altLang="en-US" sz="4400" dirty="0">
              <a:solidFill>
                <a:schemeClr val="tx1"/>
              </a:solidFill>
              <a:latin typeface="+mj-lt"/>
              <a:ea typeface="幼圆" pitchFamily="49" charset="-122"/>
              <a:cs typeface="Times New Roman" pitchFamily="18" charset="0"/>
            </a:endParaRPr>
          </a:p>
        </p:txBody>
      </p:sp>
      <p:graphicFrame>
        <p:nvGraphicFramePr>
          <p:cNvPr id="17412" name="Object 4"/>
          <p:cNvGraphicFramePr>
            <a:graphicFrameLocks noChangeAspect="1"/>
          </p:cNvGraphicFramePr>
          <p:nvPr/>
        </p:nvGraphicFramePr>
        <p:xfrm>
          <a:off x="0" y="457201"/>
          <a:ext cx="85725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0" name="公式" r:id="rId3" imgW="114151" imgH="215619" progId="Equation.3">
                  <p:embed/>
                </p:oleObj>
              </mc:Choice>
              <mc:Fallback>
                <p:oleObj name="公式" r:id="rId3" imgW="114151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57201"/>
                        <a:ext cx="85725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699" name="Object 3"/>
          <p:cNvGraphicFramePr>
            <a:graphicFrameLocks noChangeAspect="1"/>
          </p:cNvGraphicFramePr>
          <p:nvPr/>
        </p:nvGraphicFramePr>
        <p:xfrm>
          <a:off x="2139554" y="2019300"/>
          <a:ext cx="644128" cy="2579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1" name="公式" r:id="rId5" imgW="139639" imgH="431613" progId="Equation.3">
                  <p:embed/>
                </p:oleObj>
              </mc:Choice>
              <mc:Fallback>
                <p:oleObj name="公式" r:id="rId5" imgW="139639" imgH="4316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9554" y="2019300"/>
                        <a:ext cx="644128" cy="2579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698" name="Object 2"/>
          <p:cNvGraphicFramePr>
            <a:graphicFrameLocks noChangeAspect="1"/>
          </p:cNvGraphicFramePr>
          <p:nvPr/>
        </p:nvGraphicFramePr>
        <p:xfrm>
          <a:off x="3377804" y="1995488"/>
          <a:ext cx="706040" cy="269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2" name="公式" r:id="rId7" imgW="139639" imgH="406224" progId="Equation.3">
                  <p:embed/>
                </p:oleObj>
              </mc:Choice>
              <mc:Fallback>
                <p:oleObj name="公式" r:id="rId7" imgW="139639" imgH="4062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77804" y="1995488"/>
                        <a:ext cx="706040" cy="269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697" name="Object 1"/>
          <p:cNvGraphicFramePr>
            <a:graphicFrameLocks noChangeAspect="1"/>
          </p:cNvGraphicFramePr>
          <p:nvPr/>
        </p:nvGraphicFramePr>
        <p:xfrm>
          <a:off x="4862513" y="2049464"/>
          <a:ext cx="706041" cy="2498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3" name="公式" r:id="rId9" imgW="139639" imgH="444307" progId="Equation.3">
                  <p:embed/>
                </p:oleObj>
              </mc:Choice>
              <mc:Fallback>
                <p:oleObj name="公式" r:id="rId9" imgW="139639" imgH="44430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2513" y="2049464"/>
                        <a:ext cx="706041" cy="2498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6" name="Rectangle 5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algn="just">
              <a:lnSpc>
                <a:spcPct val="110000"/>
              </a:lnSpc>
              <a:spcBef>
                <a:spcPts val="1800"/>
              </a:spcBef>
              <a:buClr>
                <a:srgbClr val="C6C027"/>
              </a:buClr>
              <a:buSzPct val="60000"/>
              <a:buFont typeface="Wingdings" pitchFamily="2" charset="2"/>
              <a:buChar char="l"/>
              <a:defRPr sz="2000">
                <a:solidFill>
                  <a:srgbClr val="576819"/>
                </a:solidFill>
                <a:latin typeface="黑体" pitchFamily="49" charset="-122"/>
                <a:ea typeface="黑体" pitchFamily="49" charset="-122"/>
              </a:defRPr>
            </a:lvl1pPr>
            <a:lvl2pPr marL="742950" indent="-285750" algn="just">
              <a:lnSpc>
                <a:spcPct val="130000"/>
              </a:lnSpc>
              <a:spcAft>
                <a:spcPts val="600"/>
              </a:spcAft>
              <a:buClr>
                <a:srgbClr val="AED7DA"/>
              </a:buClr>
              <a:buFont typeface="幼圆" pitchFamily="49" charset="-122"/>
              <a:buChar char=" "/>
              <a:defRPr sz="1600">
                <a:solidFill>
                  <a:srgbClr val="7D7D7D"/>
                </a:solidFill>
                <a:latin typeface="幼圆" pitchFamily="49" charset="-122"/>
                <a:ea typeface="幼圆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幼圆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幼圆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幼圆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幼圆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幼圆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幼圆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幼圆" pitchFamily="49" charset="-122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CN" altLang="zh-CN" sz="1800">
              <a:solidFill>
                <a:schemeClr val="tx1"/>
              </a:solidFill>
              <a:latin typeface="Calibri" pitchFamily="34" charset="0"/>
              <a:ea typeface="幼圆" pitchFamily="49" charset="-122"/>
            </a:endParaRPr>
          </a:p>
        </p:txBody>
      </p:sp>
      <p:sp>
        <p:nvSpPr>
          <p:cNvPr id="17417" name="Rectangle 6"/>
          <p:cNvSpPr>
            <a:spLocks noChangeArrowheads="1"/>
          </p:cNvSpPr>
          <p:nvPr/>
        </p:nvSpPr>
        <p:spPr bwMode="auto">
          <a:xfrm>
            <a:off x="0" y="491609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algn="just">
              <a:lnSpc>
                <a:spcPct val="110000"/>
              </a:lnSpc>
              <a:spcBef>
                <a:spcPts val="1800"/>
              </a:spcBef>
              <a:buClr>
                <a:srgbClr val="C6C027"/>
              </a:buClr>
              <a:buSzPct val="60000"/>
              <a:buFont typeface="Wingdings" pitchFamily="2" charset="2"/>
              <a:buChar char="l"/>
              <a:defRPr sz="2000">
                <a:solidFill>
                  <a:srgbClr val="576819"/>
                </a:solidFill>
                <a:latin typeface="黑体" pitchFamily="49" charset="-122"/>
                <a:ea typeface="黑体" pitchFamily="49" charset="-122"/>
              </a:defRPr>
            </a:lvl1pPr>
            <a:lvl2pPr marL="742950" indent="-285750" algn="just">
              <a:lnSpc>
                <a:spcPct val="130000"/>
              </a:lnSpc>
              <a:spcAft>
                <a:spcPts val="600"/>
              </a:spcAft>
              <a:buClr>
                <a:srgbClr val="AED7DA"/>
              </a:buClr>
              <a:buFont typeface="幼圆" pitchFamily="49" charset="-122"/>
              <a:buChar char=" "/>
              <a:defRPr sz="1600">
                <a:solidFill>
                  <a:srgbClr val="7D7D7D"/>
                </a:solidFill>
                <a:latin typeface="幼圆" pitchFamily="49" charset="-122"/>
                <a:ea typeface="幼圆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幼圆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幼圆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幼圆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幼圆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幼圆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幼圆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幼圆" pitchFamily="49" charset="-122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solidFill>
                <a:schemeClr val="tx1"/>
              </a:solidFill>
              <a:latin typeface="Calibri" pitchFamily="34" charset="0"/>
              <a:ea typeface="幼圆" pitchFamily="49" charset="-122"/>
            </a:endParaRPr>
          </a:p>
        </p:txBody>
      </p:sp>
      <p:sp>
        <p:nvSpPr>
          <p:cNvPr id="17418" name="Rectangle 7"/>
          <p:cNvSpPr>
            <a:spLocks noChangeArrowheads="1"/>
          </p:cNvSpPr>
          <p:nvPr/>
        </p:nvSpPr>
        <p:spPr bwMode="auto">
          <a:xfrm>
            <a:off x="0" y="981790"/>
            <a:ext cx="44435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algn="just">
              <a:lnSpc>
                <a:spcPct val="110000"/>
              </a:lnSpc>
              <a:spcBef>
                <a:spcPts val="1800"/>
              </a:spcBef>
              <a:buClr>
                <a:srgbClr val="C6C027"/>
              </a:buClr>
              <a:buSzPct val="60000"/>
              <a:buFont typeface="Wingdings" pitchFamily="2" charset="2"/>
              <a:buChar char="l"/>
              <a:defRPr sz="2000">
                <a:solidFill>
                  <a:srgbClr val="576819"/>
                </a:solidFill>
                <a:latin typeface="黑体" pitchFamily="49" charset="-122"/>
                <a:ea typeface="黑体" pitchFamily="49" charset="-122"/>
              </a:defRPr>
            </a:lvl1pPr>
            <a:lvl2pPr marL="742950" indent="-285750" algn="just">
              <a:lnSpc>
                <a:spcPct val="130000"/>
              </a:lnSpc>
              <a:spcAft>
                <a:spcPts val="600"/>
              </a:spcAft>
              <a:buClr>
                <a:srgbClr val="AED7DA"/>
              </a:buClr>
              <a:buFont typeface="幼圆" pitchFamily="49" charset="-122"/>
              <a:buChar char=" "/>
              <a:defRPr sz="1600">
                <a:solidFill>
                  <a:srgbClr val="7D7D7D"/>
                </a:solidFill>
                <a:latin typeface="幼圆" pitchFamily="49" charset="-122"/>
                <a:ea typeface="幼圆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幼圆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幼圆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幼圆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幼圆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幼圆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幼圆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幼圆" pitchFamily="49" charset="-122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000">
                <a:solidFill>
                  <a:schemeClr val="tx1"/>
                </a:solidFill>
                <a:latin typeface="Calibri" pitchFamily="34" charset="0"/>
                <a:ea typeface="幼圆" pitchFamily="49" charset="-122"/>
                <a:cs typeface="Times New Roman" pitchFamily="18" charset="0"/>
              </a:rPr>
              <a:t>         </a:t>
            </a:r>
            <a:endParaRPr lang="en-US" altLang="zh-CN" sz="1800">
              <a:solidFill>
                <a:schemeClr val="tx1"/>
              </a:solidFill>
              <a:latin typeface="Calibri" pitchFamily="34" charset="0"/>
              <a:ea typeface="幼圆" pitchFamily="49" charset="-122"/>
              <a:cs typeface="Times New Roman" pitchFamily="18" charset="0"/>
            </a:endParaRPr>
          </a:p>
        </p:txBody>
      </p:sp>
      <p:sp>
        <p:nvSpPr>
          <p:cNvPr id="17419" name="Rectangle 8"/>
          <p:cNvSpPr>
            <a:spLocks noChangeArrowheads="1"/>
          </p:cNvSpPr>
          <p:nvPr/>
        </p:nvSpPr>
        <p:spPr bwMode="auto">
          <a:xfrm>
            <a:off x="0" y="1391365"/>
            <a:ext cx="38664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algn="just">
              <a:lnSpc>
                <a:spcPct val="110000"/>
              </a:lnSpc>
              <a:spcBef>
                <a:spcPts val="1800"/>
              </a:spcBef>
              <a:buClr>
                <a:srgbClr val="C6C027"/>
              </a:buClr>
              <a:buSzPct val="60000"/>
              <a:buFont typeface="Wingdings" pitchFamily="2" charset="2"/>
              <a:buChar char="l"/>
              <a:defRPr sz="2000">
                <a:solidFill>
                  <a:srgbClr val="576819"/>
                </a:solidFill>
                <a:latin typeface="黑体" pitchFamily="49" charset="-122"/>
                <a:ea typeface="黑体" pitchFamily="49" charset="-122"/>
              </a:defRPr>
            </a:lvl1pPr>
            <a:lvl2pPr marL="742950" indent="-285750" algn="just">
              <a:lnSpc>
                <a:spcPct val="130000"/>
              </a:lnSpc>
              <a:spcAft>
                <a:spcPts val="600"/>
              </a:spcAft>
              <a:buClr>
                <a:srgbClr val="AED7DA"/>
              </a:buClr>
              <a:buFont typeface="幼圆" pitchFamily="49" charset="-122"/>
              <a:buChar char=" "/>
              <a:defRPr sz="1600">
                <a:solidFill>
                  <a:srgbClr val="7D7D7D"/>
                </a:solidFill>
                <a:latin typeface="幼圆" pitchFamily="49" charset="-122"/>
                <a:ea typeface="幼圆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幼圆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幼圆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幼圆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幼圆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幼圆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幼圆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幼圆" pitchFamily="49" charset="-122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000">
                <a:solidFill>
                  <a:schemeClr val="tx1"/>
                </a:solidFill>
                <a:latin typeface="Calibri" pitchFamily="34" charset="0"/>
                <a:ea typeface="幼圆" pitchFamily="49" charset="-122"/>
                <a:cs typeface="Times New Roman" pitchFamily="18" charset="0"/>
              </a:rPr>
              <a:t>       </a:t>
            </a:r>
            <a:endParaRPr lang="en-US" altLang="zh-CN" sz="1800">
              <a:solidFill>
                <a:schemeClr val="tx1"/>
              </a:solidFill>
              <a:latin typeface="Calibri" pitchFamily="34" charset="0"/>
              <a:ea typeface="幼圆" pitchFamily="49" charset="-122"/>
              <a:cs typeface="Times New Roman" pitchFamily="18" charset="0"/>
            </a:endParaRPr>
          </a:p>
        </p:txBody>
      </p:sp>
      <p:sp>
        <p:nvSpPr>
          <p:cNvPr id="17420" name="Rectangle 10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algn="just">
              <a:lnSpc>
                <a:spcPct val="110000"/>
              </a:lnSpc>
              <a:spcBef>
                <a:spcPts val="1800"/>
              </a:spcBef>
              <a:buClr>
                <a:srgbClr val="C6C027"/>
              </a:buClr>
              <a:buSzPct val="60000"/>
              <a:buFont typeface="Wingdings" pitchFamily="2" charset="2"/>
              <a:buChar char="l"/>
              <a:defRPr sz="2000">
                <a:solidFill>
                  <a:srgbClr val="576819"/>
                </a:solidFill>
                <a:latin typeface="黑体" pitchFamily="49" charset="-122"/>
                <a:ea typeface="黑体" pitchFamily="49" charset="-122"/>
              </a:defRPr>
            </a:lvl1pPr>
            <a:lvl2pPr marL="742950" indent="-285750" algn="just">
              <a:lnSpc>
                <a:spcPct val="130000"/>
              </a:lnSpc>
              <a:spcAft>
                <a:spcPts val="600"/>
              </a:spcAft>
              <a:buClr>
                <a:srgbClr val="AED7DA"/>
              </a:buClr>
              <a:buFont typeface="幼圆" pitchFamily="49" charset="-122"/>
              <a:buChar char=" "/>
              <a:defRPr sz="1600">
                <a:solidFill>
                  <a:srgbClr val="7D7D7D"/>
                </a:solidFill>
                <a:latin typeface="幼圆" pitchFamily="49" charset="-122"/>
                <a:ea typeface="幼圆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幼圆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幼圆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幼圆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幼圆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幼圆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幼圆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幼圆" pitchFamily="49" charset="-122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solidFill>
                <a:schemeClr val="tx1"/>
              </a:solidFill>
              <a:latin typeface="Calibri" pitchFamily="34" charset="0"/>
              <a:ea typeface="幼圆" pitchFamily="49" charset="-122"/>
            </a:endParaRPr>
          </a:p>
        </p:txBody>
      </p:sp>
      <p:graphicFrame>
        <p:nvGraphicFramePr>
          <p:cNvPr id="29705" name="Object 9"/>
          <p:cNvGraphicFramePr>
            <a:graphicFrameLocks noChangeAspect="1"/>
          </p:cNvGraphicFramePr>
          <p:nvPr/>
        </p:nvGraphicFramePr>
        <p:xfrm>
          <a:off x="6007894" y="2097088"/>
          <a:ext cx="635794" cy="248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4" name="公式" r:id="rId11" imgW="152334" imgH="444307" progId="Equation.3">
                  <p:embed/>
                </p:oleObj>
              </mc:Choice>
              <mc:Fallback>
                <p:oleObj name="公式" r:id="rId11" imgW="152334" imgH="44430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07894" y="2097088"/>
                        <a:ext cx="635794" cy="248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59190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Bluecoat</Template>
  <TotalTime>36</TotalTime>
  <Words>253</Words>
  <Application>Microsoft Office PowerPoint</Application>
  <PresentationFormat>On-screen Show (4:3)</PresentationFormat>
  <Paragraphs>65</Paragraphs>
  <Slides>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Bluecoat</vt:lpstr>
      <vt:lpstr>Microsoft 公式 3.0</vt:lpstr>
      <vt:lpstr>MathType 6.0 Equation</vt:lpstr>
      <vt:lpstr>PowerPoint Presentation</vt:lpstr>
      <vt:lpstr>PowerPoint Presentation</vt:lpstr>
      <vt:lpstr>Match the pairs</vt:lpstr>
      <vt:lpstr>In your pairs</vt:lpstr>
      <vt:lpstr>On your whiteboards</vt:lpstr>
      <vt:lpstr>True or False </vt:lpstr>
      <vt:lpstr>Reflection  </vt:lpstr>
      <vt:lpstr>Some other conclusions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Warden, M</dc:creator>
  <cp:lastModifiedBy>Warden, M</cp:lastModifiedBy>
  <cp:revision>5</cp:revision>
  <dcterms:created xsi:type="dcterms:W3CDTF">2017-03-19T11:40:09Z</dcterms:created>
  <dcterms:modified xsi:type="dcterms:W3CDTF">2017-03-19T12:16:12Z</dcterms:modified>
</cp:coreProperties>
</file>