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62" r:id="rId3"/>
    <p:sldId id="263" r:id="rId4"/>
    <p:sldId id="265" r:id="rId5"/>
    <p:sldId id="264" r:id="rId6"/>
    <p:sldId id="266" r:id="rId7"/>
    <p:sldId id="261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02877-2277-428B-A2D2-3EF507B0A57C}" type="datetimeFigureOut">
              <a:rPr lang="en-GB" smtClean="0"/>
              <a:t>30/03/2017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EE981-AF8A-4A8D-86F6-7991017E4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1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61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1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7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2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96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58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57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9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7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6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0"/>
          <a:stretch/>
        </p:blipFill>
        <p:spPr bwMode="auto">
          <a:xfrm>
            <a:off x="323528" y="274141"/>
            <a:ext cx="7899400" cy="635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924856" y="1341438"/>
            <a:ext cx="6696743" cy="38163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 sz="24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Before you begin…</a:t>
            </a:r>
          </a:p>
          <a:p>
            <a:pPr algn="ctr">
              <a:defRPr/>
            </a:pPr>
            <a:endParaRPr lang="en-GB" sz="2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tx1"/>
                </a:solidFill>
              </a:rPr>
              <a:t>Make sure the isometric paper is the right way round (landscape).</a:t>
            </a:r>
          </a:p>
          <a:p>
            <a:pPr>
              <a:defRPr/>
            </a:pPr>
            <a:endParaRPr lang="en-GB" sz="2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tx1"/>
                </a:solidFill>
              </a:rPr>
              <a:t>Check you have a ruler.</a:t>
            </a:r>
          </a:p>
          <a:p>
            <a:pPr>
              <a:defRPr/>
            </a:pPr>
            <a:endParaRPr lang="en-GB" sz="2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tx1"/>
                </a:solidFill>
              </a:rPr>
              <a:t>Sharpen your pencil.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en-GB" sz="24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chemeClr val="tx1"/>
                </a:solidFill>
              </a:rPr>
              <a:t>Choose three coloured pencils.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en-GB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611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9"/>
          <a:stretch/>
        </p:blipFill>
        <p:spPr bwMode="auto">
          <a:xfrm>
            <a:off x="107504" y="920104"/>
            <a:ext cx="7899400" cy="574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258888" y="188913"/>
            <a:ext cx="7273552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Draw this cube on your </a:t>
            </a:r>
            <a:r>
              <a:rPr lang="en-GB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plastic wallet</a:t>
            </a:r>
            <a:endParaRPr lang="en-GB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4034805" y="3029546"/>
            <a:ext cx="0" cy="5762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4466605" y="3240683"/>
            <a:ext cx="0" cy="5762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auto">
          <a:xfrm>
            <a:off x="4926980" y="3015258"/>
            <a:ext cx="0" cy="5762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 bwMode="auto">
          <a:xfrm flipV="1">
            <a:off x="4034805" y="2799358"/>
            <a:ext cx="431800" cy="230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auto">
          <a:xfrm flipV="1">
            <a:off x="4480893" y="3045421"/>
            <a:ext cx="431800" cy="2301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auto">
          <a:xfrm flipV="1">
            <a:off x="4480893" y="3578821"/>
            <a:ext cx="431800" cy="2301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 flipV="1">
            <a:off x="4049093" y="3591521"/>
            <a:ext cx="431800" cy="2301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 flipH="1" flipV="1">
            <a:off x="4049093" y="3073996"/>
            <a:ext cx="431800" cy="2301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auto">
          <a:xfrm flipH="1" flipV="1">
            <a:off x="4480893" y="2799358"/>
            <a:ext cx="431800" cy="230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635864" y="1281433"/>
            <a:ext cx="7258258" cy="109552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The word </a:t>
            </a:r>
            <a:r>
              <a:rPr lang="en-GB" sz="2400" dirty="0" smtClean="0">
                <a:solidFill>
                  <a:srgbClr val="FF0000"/>
                </a:solidFill>
              </a:rPr>
              <a:t>isometric</a:t>
            </a:r>
            <a:r>
              <a:rPr lang="en-GB" sz="2400" dirty="0" smtClean="0">
                <a:solidFill>
                  <a:schemeClr val="tx1"/>
                </a:solidFill>
              </a:rPr>
              <a:t> is derived from a Greek word meaning ‘same measure’.</a:t>
            </a:r>
          </a:p>
          <a:p>
            <a:pPr algn="ctr"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All dots are exactly 1cm apart in all directions.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616716" y="4365104"/>
            <a:ext cx="5699777" cy="101471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Notice there are no horizontal lines -</a:t>
            </a:r>
          </a:p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o</a:t>
            </a:r>
            <a:r>
              <a:rPr lang="en-GB" sz="2400" dirty="0" smtClean="0">
                <a:solidFill>
                  <a:schemeClr val="tx1"/>
                </a:solidFill>
              </a:rPr>
              <a:t>nly vertical and diagonal.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856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9"/>
          <a:stretch/>
        </p:blipFill>
        <p:spPr bwMode="auto">
          <a:xfrm>
            <a:off x="962993" y="908720"/>
            <a:ext cx="7899400" cy="574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258888" y="188913"/>
            <a:ext cx="6840537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Now draw it on the isometric paper</a:t>
            </a:r>
            <a:endParaRPr lang="en-GB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4034805" y="3029546"/>
            <a:ext cx="0" cy="5762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4466605" y="3240683"/>
            <a:ext cx="0" cy="5762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auto">
          <a:xfrm>
            <a:off x="4926980" y="3015258"/>
            <a:ext cx="0" cy="5762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 bwMode="auto">
          <a:xfrm flipV="1">
            <a:off x="4034805" y="2799358"/>
            <a:ext cx="431800" cy="230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auto">
          <a:xfrm flipV="1">
            <a:off x="4480893" y="3045421"/>
            <a:ext cx="431800" cy="2301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auto">
          <a:xfrm flipV="1">
            <a:off x="4480893" y="3578821"/>
            <a:ext cx="431800" cy="2301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 flipH="1" flipV="1">
            <a:off x="4049093" y="3591521"/>
            <a:ext cx="431800" cy="2301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 flipH="1" flipV="1">
            <a:off x="4049093" y="3073996"/>
            <a:ext cx="431800" cy="2301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auto">
          <a:xfrm flipH="1" flipV="1">
            <a:off x="4480893" y="2799358"/>
            <a:ext cx="431800" cy="230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696793" y="3477221"/>
            <a:ext cx="561975" cy="315912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480893" y="2453283"/>
            <a:ext cx="0" cy="576263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3617293" y="3497858"/>
            <a:ext cx="647700" cy="417513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5255592" y="3674070"/>
            <a:ext cx="3492872" cy="18431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Colour this face one </a:t>
            </a:r>
            <a:r>
              <a:rPr lang="en-GB" sz="2400" dirty="0" smtClean="0">
                <a:solidFill>
                  <a:schemeClr val="tx1"/>
                </a:solidFill>
              </a:rPr>
              <a:t>colour.</a:t>
            </a:r>
          </a:p>
          <a:p>
            <a:pPr algn="ctr"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This is the </a:t>
            </a:r>
            <a:r>
              <a:rPr lang="en-GB" sz="2400" dirty="0" smtClean="0">
                <a:solidFill>
                  <a:srgbClr val="FF0000"/>
                </a:solidFill>
              </a:rPr>
              <a:t>front elevation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730599" y="3531196"/>
            <a:ext cx="2991469" cy="16259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Colour this face a different </a:t>
            </a:r>
            <a:r>
              <a:rPr lang="en-GB" sz="2400" dirty="0" smtClean="0">
                <a:solidFill>
                  <a:schemeClr val="tx1"/>
                </a:solidFill>
              </a:rPr>
              <a:t>colour. This is </a:t>
            </a:r>
            <a:r>
              <a:rPr lang="en-GB" sz="2400" dirty="0" smtClean="0">
                <a:solidFill>
                  <a:srgbClr val="FF0000"/>
                </a:solidFill>
              </a:rPr>
              <a:t>the side elevation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763688" y="1700807"/>
            <a:ext cx="5760640" cy="78690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Colour this face in your third </a:t>
            </a:r>
            <a:r>
              <a:rPr lang="en-GB" sz="2400" dirty="0" smtClean="0">
                <a:solidFill>
                  <a:schemeClr val="tx1"/>
                </a:solidFill>
              </a:rPr>
              <a:t>colour.</a:t>
            </a:r>
          </a:p>
          <a:p>
            <a:pPr algn="ctr"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This is called the </a:t>
            </a:r>
            <a:r>
              <a:rPr lang="en-GB" sz="2400" dirty="0" smtClean="0">
                <a:solidFill>
                  <a:srgbClr val="FF0000"/>
                </a:solidFill>
              </a:rPr>
              <a:t>plan view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959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9" grpId="0" animBg="1"/>
      <p:bldP spid="49" grpId="1" animBg="1"/>
      <p:bldP spid="50" grpId="0" animBg="1"/>
      <p:bldP spid="5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82"/>
            <a:ext cx="7899400" cy="661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25" name="Group 36"/>
          <p:cNvGrpSpPr>
            <a:grpSpLocks/>
          </p:cNvGrpSpPr>
          <p:nvPr/>
        </p:nvGrpSpPr>
        <p:grpSpPr bwMode="auto">
          <a:xfrm>
            <a:off x="5399212" y="1525588"/>
            <a:ext cx="1335087" cy="2417762"/>
            <a:chOff x="6228184" y="1526350"/>
            <a:chExt cx="1334617" cy="2416937"/>
          </a:xfrm>
        </p:grpSpPr>
        <p:cxnSp>
          <p:nvCxnSpPr>
            <p:cNvPr id="32" name="Straight Connector 31"/>
            <p:cNvCxnSpPr/>
            <p:nvPr/>
          </p:nvCxnSpPr>
          <p:spPr>
            <a:xfrm flipH="1" flipV="1">
              <a:off x="6228184" y="1786611"/>
              <a:ext cx="891861" cy="5046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 flipV="1">
              <a:off x="6670940" y="1548567"/>
              <a:ext cx="891861" cy="5030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6245640" y="1526350"/>
              <a:ext cx="431648" cy="23010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7131153" y="2077024"/>
              <a:ext cx="431648" cy="23010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251988" y="1815176"/>
              <a:ext cx="0" cy="16091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7131153" y="2335699"/>
              <a:ext cx="0" cy="1607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7562801" y="2050046"/>
              <a:ext cx="0" cy="1607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 flipV="1">
              <a:off x="6228184" y="3367222"/>
              <a:ext cx="891861" cy="5046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131153" y="3657635"/>
              <a:ext cx="431648" cy="23010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30" name="Group 25"/>
          <p:cNvGrpSpPr>
            <a:grpSpLocks/>
          </p:cNvGrpSpPr>
          <p:nvPr/>
        </p:nvGrpSpPr>
        <p:grpSpPr bwMode="auto">
          <a:xfrm>
            <a:off x="1079624" y="1268413"/>
            <a:ext cx="1800225" cy="3686175"/>
            <a:chOff x="3635896" y="1268760"/>
            <a:chExt cx="1799133" cy="3686263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3635896" y="1773597"/>
              <a:ext cx="0" cy="26638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4527530" y="2291134"/>
              <a:ext cx="0" cy="26638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398539" y="1773597"/>
              <a:ext cx="0" cy="26638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3635896" y="1268760"/>
              <a:ext cx="891634" cy="5048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4478348" y="1786297"/>
              <a:ext cx="891634" cy="5032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4543395" y="4437486"/>
              <a:ext cx="891634" cy="5032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 flipV="1">
              <a:off x="3635896" y="4437486"/>
              <a:ext cx="891634" cy="5032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 flipV="1">
              <a:off x="3662868" y="1786297"/>
              <a:ext cx="891634" cy="5048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4514838" y="1268760"/>
              <a:ext cx="891634" cy="5048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179512" y="206297"/>
            <a:ext cx="8280921" cy="830997"/>
          </a:xfrm>
          <a:prstGeom prst="rect">
            <a:avLst/>
          </a:prstGeom>
          <a:solidFill>
            <a:schemeClr val="bg1">
              <a:alpha val="6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dirty="0" smtClean="0">
                <a:latin typeface="+mn-lt"/>
              </a:rPr>
              <a:t>Practice drawing </a:t>
            </a:r>
            <a:r>
              <a:rPr lang="en-GB" altLang="en-US" sz="2400" dirty="0">
                <a:latin typeface="+mn-lt"/>
              </a:rPr>
              <a:t>these shapes on your isometric </a:t>
            </a:r>
            <a:r>
              <a:rPr lang="en-GB" altLang="en-US" sz="2400" dirty="0" smtClean="0">
                <a:latin typeface="+mn-lt"/>
              </a:rPr>
              <a:t>grids on your  plastic wallets.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331640" y="5167196"/>
            <a:ext cx="6518339" cy="73177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Now draw them accurately on your paper.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404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82"/>
            <a:ext cx="7899400" cy="661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25" name="Group 36"/>
          <p:cNvGrpSpPr>
            <a:grpSpLocks/>
          </p:cNvGrpSpPr>
          <p:nvPr/>
        </p:nvGrpSpPr>
        <p:grpSpPr bwMode="auto">
          <a:xfrm>
            <a:off x="5399212" y="1525588"/>
            <a:ext cx="1335087" cy="2417762"/>
            <a:chOff x="6228184" y="1526350"/>
            <a:chExt cx="1334617" cy="2416937"/>
          </a:xfrm>
        </p:grpSpPr>
        <p:cxnSp>
          <p:nvCxnSpPr>
            <p:cNvPr id="32" name="Straight Connector 31"/>
            <p:cNvCxnSpPr/>
            <p:nvPr/>
          </p:nvCxnSpPr>
          <p:spPr>
            <a:xfrm flipH="1" flipV="1">
              <a:off x="6228184" y="1786611"/>
              <a:ext cx="891861" cy="5046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 flipV="1">
              <a:off x="6670940" y="1548567"/>
              <a:ext cx="891861" cy="5030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6245640" y="1526350"/>
              <a:ext cx="431648" cy="23010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7131153" y="2077024"/>
              <a:ext cx="431648" cy="23010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251988" y="1815176"/>
              <a:ext cx="0" cy="16091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7131153" y="2335699"/>
              <a:ext cx="0" cy="1607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7562801" y="2050046"/>
              <a:ext cx="0" cy="1607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 flipV="1">
              <a:off x="6228184" y="3367222"/>
              <a:ext cx="891861" cy="5046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131153" y="3657635"/>
              <a:ext cx="431648" cy="23010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30" name="Group 25"/>
          <p:cNvGrpSpPr>
            <a:grpSpLocks/>
          </p:cNvGrpSpPr>
          <p:nvPr/>
        </p:nvGrpSpPr>
        <p:grpSpPr bwMode="auto">
          <a:xfrm>
            <a:off x="1079624" y="1268413"/>
            <a:ext cx="1800225" cy="3686175"/>
            <a:chOff x="3635896" y="1268760"/>
            <a:chExt cx="1799133" cy="3686263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3635896" y="1773597"/>
              <a:ext cx="0" cy="26638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4527530" y="2291134"/>
              <a:ext cx="0" cy="26638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398539" y="1773597"/>
              <a:ext cx="0" cy="26638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3635896" y="1268760"/>
              <a:ext cx="891634" cy="5048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4478348" y="1786297"/>
              <a:ext cx="891634" cy="5032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4543395" y="4437486"/>
              <a:ext cx="891634" cy="5032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 flipV="1">
              <a:off x="3635896" y="4437486"/>
              <a:ext cx="891634" cy="5032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 flipV="1">
              <a:off x="3662868" y="1786297"/>
              <a:ext cx="891634" cy="5048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4514838" y="1268760"/>
              <a:ext cx="891634" cy="5048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179512" y="206297"/>
            <a:ext cx="8280921" cy="830997"/>
          </a:xfrm>
          <a:prstGeom prst="rect">
            <a:avLst/>
          </a:prstGeom>
          <a:solidFill>
            <a:schemeClr val="bg1">
              <a:alpha val="6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dirty="0" smtClean="0">
                <a:latin typeface="+mn-lt"/>
              </a:rPr>
              <a:t>Practice drawing </a:t>
            </a:r>
            <a:r>
              <a:rPr lang="en-GB" altLang="en-US" sz="2400" dirty="0">
                <a:latin typeface="+mn-lt"/>
              </a:rPr>
              <a:t>these shapes on your isometric </a:t>
            </a:r>
            <a:r>
              <a:rPr lang="en-GB" altLang="en-US" sz="2400" dirty="0" smtClean="0">
                <a:latin typeface="+mn-lt"/>
              </a:rPr>
              <a:t>grids on your  plastic wallets.</a:t>
            </a:r>
            <a:endParaRPr lang="en-US" altLang="en-US" sz="2400" dirty="0">
              <a:latin typeface="+mn-lt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97021" y="5142960"/>
            <a:ext cx="7245902" cy="12861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Colour the faces using the same three colours as your cube. </a:t>
            </a:r>
            <a:r>
              <a:rPr lang="en-GB" sz="2400" dirty="0" smtClean="0">
                <a:solidFill>
                  <a:schemeClr val="tx1"/>
                </a:solidFill>
              </a:rPr>
              <a:t> Make </a:t>
            </a:r>
            <a:r>
              <a:rPr lang="en-GB" sz="2400" dirty="0">
                <a:solidFill>
                  <a:schemeClr val="tx1"/>
                </a:solidFill>
              </a:rPr>
              <a:t>sure the same </a:t>
            </a:r>
            <a:r>
              <a:rPr lang="en-GB" sz="2400" dirty="0">
                <a:solidFill>
                  <a:srgbClr val="FF0000"/>
                </a:solidFill>
              </a:rPr>
              <a:t>elevations</a:t>
            </a:r>
            <a:r>
              <a:rPr lang="en-GB" sz="2400" dirty="0">
                <a:solidFill>
                  <a:schemeClr val="tx1"/>
                </a:solidFill>
              </a:rPr>
              <a:t> are coloured in the same colour.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593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337" y="693738"/>
            <a:ext cx="6912768" cy="4317531"/>
          </a:xfrm>
          <a:prstGeom prst="rect">
            <a:avLst/>
          </a:prstGeom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1258888" y="188913"/>
            <a:ext cx="6840537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Draw these shapes on your isometric grids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7021" y="5142960"/>
            <a:ext cx="7245902" cy="12861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Colour the faces using the same three colours </a:t>
            </a:r>
            <a:r>
              <a:rPr lang="en-GB" sz="2400" dirty="0" smtClean="0">
                <a:solidFill>
                  <a:schemeClr val="tx1"/>
                </a:solidFill>
              </a:rPr>
              <a:t>again.  Make </a:t>
            </a:r>
            <a:r>
              <a:rPr lang="en-GB" sz="2400" dirty="0">
                <a:solidFill>
                  <a:schemeClr val="tx1"/>
                </a:solidFill>
              </a:rPr>
              <a:t>sure the same </a:t>
            </a:r>
            <a:r>
              <a:rPr lang="en-GB" sz="2400" dirty="0">
                <a:solidFill>
                  <a:srgbClr val="FF0000"/>
                </a:solidFill>
              </a:rPr>
              <a:t>elevations</a:t>
            </a:r>
            <a:r>
              <a:rPr lang="en-GB" sz="2400" dirty="0">
                <a:solidFill>
                  <a:schemeClr val="tx1"/>
                </a:solidFill>
              </a:rPr>
              <a:t> are coloured in the same colour.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729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34896" y="237609"/>
            <a:ext cx="8403456" cy="590465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000" b="1" dirty="0" smtClean="0">
                <a:solidFill>
                  <a:schemeClr val="tx1"/>
                </a:solidFill>
              </a:rPr>
              <a:t>For all of the isometric drawings, you should use </a:t>
            </a:r>
            <a:r>
              <a:rPr lang="en-GB" sz="2000" b="1" dirty="0">
                <a:solidFill>
                  <a:schemeClr val="tx1"/>
                </a:solidFill>
              </a:rPr>
              <a:t>three colours to colour the three different elevations.  </a:t>
            </a:r>
            <a:endParaRPr lang="en-GB" sz="2000" b="1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en-GB" sz="2000" dirty="0">
              <a:solidFill>
                <a:schemeClr val="tx1"/>
              </a:solidFill>
            </a:endParaRPr>
          </a:p>
          <a:p>
            <a:pPr>
              <a:defRPr/>
            </a:pPr>
            <a:endParaRPr lang="en-GB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The sheet shows different shapes made from four cubes. </a:t>
            </a:r>
          </a:p>
          <a:p>
            <a:pPr>
              <a:defRPr/>
            </a:pPr>
            <a:endParaRPr lang="en-GB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Each shape has been </a:t>
            </a:r>
            <a:r>
              <a:rPr lang="en-GB" sz="2000" dirty="0">
                <a:solidFill>
                  <a:schemeClr val="tx1"/>
                </a:solidFill>
              </a:rPr>
              <a:t>d</a:t>
            </a:r>
            <a:r>
              <a:rPr lang="en-GB" sz="2000" dirty="0" smtClean="0">
                <a:solidFill>
                  <a:schemeClr val="tx1"/>
                </a:solidFill>
              </a:rPr>
              <a:t>rawn twice, but in a different direction.</a:t>
            </a:r>
          </a:p>
          <a:p>
            <a:pPr>
              <a:defRPr/>
            </a:pPr>
            <a:endParaRPr lang="en-GB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Draw each shape next to its partner. Use multilink cubes if you are struggling to visualise the different shapes</a:t>
            </a:r>
          </a:p>
          <a:p>
            <a:pPr>
              <a:defRPr/>
            </a:pPr>
            <a:endParaRPr lang="en-GB" sz="2000" dirty="0">
              <a:solidFill>
                <a:schemeClr val="tx1"/>
              </a:solidFill>
            </a:endParaRPr>
          </a:p>
          <a:p>
            <a:pPr>
              <a:defRPr/>
            </a:pPr>
            <a:endParaRPr lang="en-GB" sz="20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sz="2000" b="1" dirty="0" smtClean="0">
                <a:solidFill>
                  <a:schemeClr val="tx1"/>
                </a:solidFill>
              </a:rPr>
              <a:t>Challenge:</a:t>
            </a:r>
          </a:p>
          <a:p>
            <a:pPr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Work through the rest of the booklet. The problems get increasingly more difficult.</a:t>
            </a:r>
          </a:p>
          <a:p>
            <a:pPr>
              <a:defRPr/>
            </a:pPr>
            <a:endParaRPr lang="en-GB" sz="2000" dirty="0">
              <a:solidFill>
                <a:schemeClr val="tx1"/>
              </a:solidFill>
            </a:endParaRPr>
          </a:p>
          <a:p>
            <a:pPr>
              <a:defRPr/>
            </a:pPr>
            <a:endParaRPr lang="en-GB" sz="200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34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285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1_Default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11</cp:revision>
  <dcterms:created xsi:type="dcterms:W3CDTF">2014-03-18T18:03:30Z</dcterms:created>
  <dcterms:modified xsi:type="dcterms:W3CDTF">2017-03-30T18:35:10Z</dcterms:modified>
</cp:coreProperties>
</file>