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  <p:sldMasterId id="2147483684" r:id="rId6"/>
  </p:sldMasterIdLst>
  <p:notesMasterIdLst>
    <p:notesMasterId r:id="rId16"/>
  </p:notesMasterIdLst>
  <p:sldIdLst>
    <p:sldId id="272" r:id="rId7"/>
    <p:sldId id="283" r:id="rId8"/>
    <p:sldId id="287" r:id="rId9"/>
    <p:sldId id="284" r:id="rId10"/>
    <p:sldId id="289" r:id="rId11"/>
    <p:sldId id="292" r:id="rId12"/>
    <p:sldId id="291" r:id="rId13"/>
    <p:sldId id="286" r:id="rId14"/>
    <p:sldId id="29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75" d="100"/>
          <a:sy n="75" d="100"/>
        </p:scale>
        <p:origin x="-59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FEBC0EC-B78A-47BB-AB69-65A8D284543E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3BEF02-8610-4300-851F-718D809E78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5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06349-F995-45C9-9328-3EC47CB448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71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C5DB1-053D-4F23-A1C6-96FAAE8626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34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C85EE-BD9C-4A9D-9C1F-E2527ABB86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68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DF501-B633-4715-904B-38B5CE7E11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02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2F46A-73BC-4762-B1F6-4E67950319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16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1BCCC-ECD5-40A9-9CBB-F045D7A8EB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10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3F4F2-705E-4F3F-B30D-F73D55C972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47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F3E70-7310-44CF-8615-CF6D91ABD7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50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5FEDF-713C-4EFE-92B6-BA031CFB98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83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91244-0F81-4733-8297-610B64101A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16B7A-8EC4-4043-81F3-B2EEF3D5A6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626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2FC5-6DD4-4021-B87B-C641F3F5EE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060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12231-7ECA-4AC7-B308-8FF905082E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9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2534D-78FE-424B-8426-9B9A8C5FF4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425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13466-870D-4BA4-85F5-21208C27C2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82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DF513-5314-41EB-A862-CB70E131B4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839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D5139-09B5-480F-A4E7-03D1BD73F1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962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0C41A-4D39-4757-A33E-6AD5480E40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223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A25EC-6922-4F30-B9F5-F2FB64C5F0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771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C9746-059D-494F-81A2-A02D029027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98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18137-2B55-49CD-BCF0-07A93AEB0D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464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A8BD2-6542-4CCA-8174-0C933EFBB3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26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E51A68-BAA5-40E2-8C2E-7C59E44EF7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CCBC0C-01C9-418D-8309-5028BAA124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056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8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575531" y="1956048"/>
                <a:ext cx="8208962" cy="4581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altLang="en-US" sz="2800" dirty="0" smtClean="0"/>
                  <a:t>Think about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6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altLang="en-US" sz="2800" dirty="0" smtClean="0"/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Which </a:t>
                </a:r>
                <a:r>
                  <a:rPr lang="en-GB" altLang="en-US" sz="2800" dirty="0"/>
                  <a:t>number is the </a:t>
                </a:r>
                <a:r>
                  <a:rPr lang="en-GB" altLang="en-US" sz="2800" dirty="0">
                    <a:solidFill>
                      <a:srgbClr val="FF0000"/>
                    </a:solidFill>
                  </a:rPr>
                  <a:t>multiplicand</a:t>
                </a:r>
                <a:r>
                  <a:rPr lang="en-GB" altLang="en-US" sz="2800" dirty="0"/>
                  <a:t>?</a:t>
                </a:r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/>
                  <a:t>Which number is the </a:t>
                </a:r>
                <a:r>
                  <a:rPr lang="en-GB" altLang="en-US" sz="2800" dirty="0">
                    <a:solidFill>
                      <a:srgbClr val="FF0000"/>
                    </a:solidFill>
                  </a:rPr>
                  <a:t>multiplier</a:t>
                </a:r>
                <a:r>
                  <a:rPr lang="en-GB" altLang="en-US" sz="2800" dirty="0" smtClean="0"/>
                  <a:t>?</a:t>
                </a:r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How is this different from the questions we answered last lesson?</a:t>
                </a:r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How is it the same?</a:t>
                </a:r>
                <a:endParaRPr lang="en-GB" altLang="en-US" sz="2800" dirty="0"/>
              </a:p>
            </p:txBody>
          </p:sp>
        </mc:Choice>
        <mc:Fallback xmlns=""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531" y="1956048"/>
                <a:ext cx="8208962" cy="4581767"/>
              </a:xfrm>
              <a:prstGeom prst="rect">
                <a:avLst/>
              </a:prstGeom>
              <a:blipFill rotWithShape="1">
                <a:blip r:embed="rId2"/>
                <a:stretch>
                  <a:fillRect l="-1485" b="-27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/>
                  <a:t>Multiplying with Fractions</a:t>
                </a:r>
              </a:p>
              <a:p>
                <a:pPr algn="ctr"/>
                <a:r>
                  <a:rPr lang="en-GB" sz="3200" dirty="0" smtClean="0"/>
                  <a:t>Integer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3200" dirty="0" smtClean="0"/>
                  <a:t> Fraction</a:t>
                </a:r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blipFill rotWithShape="1">
                <a:blip r:embed="rId3"/>
                <a:stretch>
                  <a:fillRect l="-1880" t="-7345" r="-1754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575531" y="1956048"/>
                <a:ext cx="8208962" cy="19266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altLang="en-US" sz="2800" dirty="0" smtClean="0"/>
                  <a:t>What does 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6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 mean?</a:t>
                </a:r>
              </a:p>
              <a:p>
                <a:pPr eaLnBrk="1" hangingPunct="1"/>
                <a:r>
                  <a:rPr lang="en-GB" altLang="en-US" sz="2800" dirty="0" smtClean="0"/>
                  <a:t>The </a:t>
                </a:r>
                <a:r>
                  <a:rPr lang="en-GB" altLang="en-US" sz="2800" dirty="0" smtClean="0">
                    <a:solidFill>
                      <a:srgbClr val="FF0000"/>
                    </a:solidFill>
                  </a:rPr>
                  <a:t>multiplier </a:t>
                </a:r>
                <a:r>
                  <a:rPr lang="en-GB" altLang="en-US" sz="2800" dirty="0" smtClean="0"/>
                  <a:t>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altLang="en-US" sz="2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altLang="en-US" sz="2800" dirty="0" smtClean="0"/>
                  <a:t>which means that the product will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>
                    <a:solidFill>
                      <a:srgbClr val="FF0000"/>
                    </a:solidFill>
                  </a:rPr>
                  <a:t> as much </a:t>
                </a:r>
                <a:r>
                  <a:rPr lang="en-GB" altLang="en-US" sz="2800" dirty="0" smtClean="0"/>
                  <a:t>as the multiplicand</a:t>
                </a:r>
                <a:endParaRPr lang="en-GB" altLang="en-US" sz="2800" dirty="0"/>
              </a:p>
            </p:txBody>
          </p:sp>
        </mc:Choice>
        <mc:Fallback xmlns=""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531" y="1956048"/>
                <a:ext cx="8208962" cy="1926681"/>
              </a:xfrm>
              <a:prstGeom prst="rect">
                <a:avLst/>
              </a:prstGeom>
              <a:blipFill rotWithShape="1">
                <a:blip r:embed="rId2"/>
                <a:stretch>
                  <a:fillRect l="-1485" b="-25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411760" y="4149082"/>
            <a:ext cx="1440160" cy="67507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851920" y="4149081"/>
            <a:ext cx="1440160" cy="67507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92080" y="4149080"/>
            <a:ext cx="1440160" cy="675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421807" y="4149082"/>
            <a:ext cx="4300385" cy="675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556820" y="4959172"/>
            <a:ext cx="35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 dirty="0" smtClean="0"/>
              <a:t>6</a:t>
            </a:r>
            <a:endParaRPr lang="en-GB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6057" y="5500562"/>
                <a:ext cx="773188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altLang="en-US" sz="2800" dirty="0" smtClean="0">
                    <a:solidFill>
                      <a:srgbClr val="000000"/>
                    </a:solidFill>
                  </a:rPr>
                  <a:t>The size of each part is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6</m:t>
                    </m:r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÷3=2</m:t>
                    </m:r>
                  </m:oMath>
                </a14:m>
                <a:r>
                  <a:rPr lang="en-GB" altLang="en-US" sz="2800" dirty="0" smtClean="0">
                    <a:solidFill>
                      <a:srgbClr val="000000"/>
                    </a:solidFill>
                  </a:rPr>
                  <a:t> </a:t>
                </a:r>
                <a:endParaRPr lang="en-GB" altLang="en-US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57" y="5500562"/>
                <a:ext cx="7731884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656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27997" y="6040464"/>
                <a:ext cx="773188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altLang="en-US" sz="2800" dirty="0" smtClean="0">
                    <a:solidFill>
                      <a:srgbClr val="000000"/>
                    </a:solidFill>
                  </a:rPr>
                  <a:t>So two parts is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</a:rPr>
                      <m:t>4</m:t>
                    </m:r>
                  </m:oMath>
                </a14:m>
                <a:endParaRPr lang="en-GB" altLang="en-US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997" y="6040464"/>
                <a:ext cx="7731884" cy="523220"/>
              </a:xfrm>
              <a:prstGeom prst="rect">
                <a:avLst/>
              </a:prstGeom>
              <a:blipFill rotWithShape="1">
                <a:blip r:embed="rId4"/>
                <a:stretch>
                  <a:fillRect l="-1576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/>
                  <a:t>Multiplying with Fractions</a:t>
                </a:r>
              </a:p>
              <a:p>
                <a:pPr algn="ctr"/>
                <a:r>
                  <a:rPr lang="en-GB" sz="3200" dirty="0" smtClean="0"/>
                  <a:t>Integer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3200" dirty="0" smtClean="0"/>
                  <a:t> Fraction</a:t>
                </a:r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blipFill rotWithShape="1">
                <a:blip r:embed="rId5"/>
                <a:stretch>
                  <a:fillRect l="-1880" t="-7345" r="-1754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6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7" grpId="1" animBg="1"/>
      <p:bldP spid="8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0" y="0"/>
            <a:ext cx="0" cy="50491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81690" y="323655"/>
                <a:ext cx="1097608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altLang="en-US" sz="28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altLang="en-US" sz="2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altLang="en-US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690" y="323655"/>
                <a:ext cx="1097608" cy="90178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237185" y="323655"/>
                <a:ext cx="1097608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alt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altLang="en-US" sz="2800" b="0" i="1" smtClean="0">
                          <a:latin typeface="Cambria Math"/>
                          <a:ea typeface="Cambria Math"/>
                        </a:rPr>
                        <m:t>×6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185" y="323655"/>
                <a:ext cx="1097608" cy="901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841430" y="1988840"/>
            <a:ext cx="2978128" cy="1485165"/>
            <a:chOff x="153712" y="2033845"/>
            <a:chExt cx="4330784" cy="2084572"/>
          </a:xfrm>
        </p:grpSpPr>
        <p:sp>
          <p:nvSpPr>
            <p:cNvPr id="6" name="Rectangle 5"/>
            <p:cNvSpPr/>
            <p:nvPr/>
          </p:nvSpPr>
          <p:spPr>
            <a:xfrm>
              <a:off x="153712" y="2033845"/>
              <a:ext cx="4300385" cy="6750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3712" y="3418967"/>
              <a:ext cx="1436368" cy="69945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00920" y="3418967"/>
              <a:ext cx="1436368" cy="69945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048128" y="3418967"/>
              <a:ext cx="1436368" cy="6994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5314745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472790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5630835" y="2933119"/>
            <a:ext cx="163670" cy="493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41430" y="1225440"/>
                <a:ext cx="3505545" cy="484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Make six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times as big</a:t>
                </a:r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30" y="1225440"/>
                <a:ext cx="3505545" cy="484043"/>
              </a:xfrm>
              <a:prstGeom prst="rect">
                <a:avLst/>
              </a:prstGeom>
              <a:blipFill rotWithShape="1">
                <a:blip r:embed="rId4"/>
                <a:stretch>
                  <a:fillRect l="-1391" b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14745" y="1257080"/>
                <a:ext cx="3505545" cy="484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Make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6 times as big</a:t>
                </a:r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745" y="1257080"/>
                <a:ext cx="3505545" cy="484043"/>
              </a:xfrm>
              <a:prstGeom prst="rect">
                <a:avLst/>
              </a:prstGeom>
              <a:blipFill rotWithShape="1">
                <a:blip r:embed="rId5"/>
                <a:stretch>
                  <a:fillRect l="-1565"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Rectangle 84"/>
          <p:cNvSpPr/>
          <p:nvPr/>
        </p:nvSpPr>
        <p:spPr>
          <a:xfrm>
            <a:off x="5794515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5952560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/>
          <p:cNvSpPr/>
          <p:nvPr/>
        </p:nvSpPr>
        <p:spPr>
          <a:xfrm>
            <a:off x="6110605" y="2933119"/>
            <a:ext cx="163670" cy="493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6274285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/>
          <p:cNvSpPr/>
          <p:nvPr/>
        </p:nvSpPr>
        <p:spPr>
          <a:xfrm>
            <a:off x="6432330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/>
          <p:cNvSpPr/>
          <p:nvPr/>
        </p:nvSpPr>
        <p:spPr>
          <a:xfrm>
            <a:off x="6590375" y="2933119"/>
            <a:ext cx="163670" cy="493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6754055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6912100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7070145" y="2933119"/>
            <a:ext cx="163670" cy="493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7233825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7391870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7549915" y="2933119"/>
            <a:ext cx="163670" cy="493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7713595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7871640" y="2930673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8029685" y="2933119"/>
            <a:ext cx="163670" cy="493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5243280" y="1973920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/>
          <p:cNvSpPr/>
          <p:nvPr/>
        </p:nvSpPr>
        <p:spPr>
          <a:xfrm>
            <a:off x="5401325" y="1973920"/>
            <a:ext cx="158035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/>
          <p:cNvSpPr/>
          <p:nvPr/>
        </p:nvSpPr>
        <p:spPr>
          <a:xfrm>
            <a:off x="5559360" y="1973920"/>
            <a:ext cx="158035" cy="4983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/>
          <p:cNvSpPr txBox="1">
            <a:spLocks noChangeArrowheads="1"/>
          </p:cNvSpPr>
          <p:nvPr/>
        </p:nvSpPr>
        <p:spPr bwMode="auto">
          <a:xfrm>
            <a:off x="3626895" y="2429598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6</a:t>
            </a:r>
            <a:endParaRPr lang="en-GB" altLang="en-US" dirty="0"/>
          </a:p>
        </p:txBody>
      </p:sp>
      <p:sp>
        <p:nvSpPr>
          <p:cNvPr id="146" name="TextBox 145"/>
          <p:cNvSpPr txBox="1">
            <a:spLocks noChangeArrowheads="1"/>
          </p:cNvSpPr>
          <p:nvPr/>
        </p:nvSpPr>
        <p:spPr bwMode="auto">
          <a:xfrm>
            <a:off x="5546161" y="2472247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1</a:t>
            </a:r>
            <a:endParaRPr lang="en-GB" altLang="en-US" dirty="0"/>
          </a:p>
        </p:txBody>
      </p:sp>
      <p:sp>
        <p:nvSpPr>
          <p:cNvPr id="147" name="TextBox 146"/>
          <p:cNvSpPr txBox="1">
            <a:spLocks noChangeArrowheads="1"/>
          </p:cNvSpPr>
          <p:nvPr/>
        </p:nvSpPr>
        <p:spPr bwMode="auto">
          <a:xfrm>
            <a:off x="1159881" y="3046459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2</a:t>
            </a:r>
            <a:endParaRPr lang="en-GB" altLang="en-US" dirty="0"/>
          </a:p>
        </p:txBody>
      </p:sp>
      <p:sp>
        <p:nvSpPr>
          <p:cNvPr id="149" name="TextBox 148"/>
          <p:cNvSpPr txBox="1">
            <a:spLocks noChangeArrowheads="1"/>
          </p:cNvSpPr>
          <p:nvPr/>
        </p:nvSpPr>
        <p:spPr bwMode="auto">
          <a:xfrm>
            <a:off x="3662085" y="3464972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6</a:t>
            </a:r>
            <a:endParaRPr lang="en-GB" altLang="en-US" dirty="0"/>
          </a:p>
        </p:txBody>
      </p:sp>
      <p:sp>
        <p:nvSpPr>
          <p:cNvPr id="150" name="TextBox 149"/>
          <p:cNvSpPr txBox="1">
            <a:spLocks noChangeArrowheads="1"/>
          </p:cNvSpPr>
          <p:nvPr/>
        </p:nvSpPr>
        <p:spPr bwMode="auto">
          <a:xfrm>
            <a:off x="5616318" y="3436823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1</a:t>
            </a:r>
            <a:endParaRPr lang="en-GB" altLang="en-US" dirty="0"/>
          </a:p>
        </p:txBody>
      </p:sp>
      <p:sp>
        <p:nvSpPr>
          <p:cNvPr id="151" name="TextBox 150"/>
          <p:cNvSpPr txBox="1">
            <a:spLocks noChangeArrowheads="1"/>
          </p:cNvSpPr>
          <p:nvPr/>
        </p:nvSpPr>
        <p:spPr bwMode="auto">
          <a:xfrm>
            <a:off x="6091476" y="3436823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2</a:t>
            </a:r>
            <a:endParaRPr lang="en-GB" altLang="en-US" dirty="0"/>
          </a:p>
        </p:txBody>
      </p:sp>
      <p:sp>
        <p:nvSpPr>
          <p:cNvPr id="152" name="TextBox 151"/>
          <p:cNvSpPr txBox="1">
            <a:spLocks noChangeArrowheads="1"/>
          </p:cNvSpPr>
          <p:nvPr/>
        </p:nvSpPr>
        <p:spPr bwMode="auto">
          <a:xfrm>
            <a:off x="6566634" y="3436823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3</a:t>
            </a:r>
            <a:endParaRPr lang="en-GB" altLang="en-US" dirty="0"/>
          </a:p>
        </p:txBody>
      </p:sp>
      <p:sp>
        <p:nvSpPr>
          <p:cNvPr id="153" name="TextBox 152"/>
          <p:cNvSpPr txBox="1">
            <a:spLocks noChangeArrowheads="1"/>
          </p:cNvSpPr>
          <p:nvPr/>
        </p:nvSpPr>
        <p:spPr bwMode="auto">
          <a:xfrm>
            <a:off x="7041792" y="3436823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4</a:t>
            </a:r>
            <a:endParaRPr lang="en-GB" altLang="en-US" dirty="0"/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7516950" y="3436823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5</a:t>
            </a:r>
            <a:endParaRPr lang="en-GB" altLang="en-US" dirty="0"/>
          </a:p>
        </p:txBody>
      </p: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7992108" y="3436823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6</a:t>
            </a:r>
            <a:endParaRPr lang="en-GB" altLang="en-US" dirty="0"/>
          </a:p>
        </p:txBody>
      </p:sp>
      <p:sp>
        <p:nvSpPr>
          <p:cNvPr id="156" name="TextBox 155"/>
          <p:cNvSpPr txBox="1">
            <a:spLocks noChangeArrowheads="1"/>
          </p:cNvSpPr>
          <p:nvPr/>
        </p:nvSpPr>
        <p:spPr bwMode="auto">
          <a:xfrm>
            <a:off x="5616318" y="4509120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1</a:t>
            </a:r>
            <a:endParaRPr lang="en-GB" altLang="en-US" dirty="0"/>
          </a:p>
        </p:txBody>
      </p:sp>
      <p:sp>
        <p:nvSpPr>
          <p:cNvPr id="157" name="TextBox 156"/>
          <p:cNvSpPr txBox="1">
            <a:spLocks noChangeArrowheads="1"/>
          </p:cNvSpPr>
          <p:nvPr/>
        </p:nvSpPr>
        <p:spPr bwMode="auto">
          <a:xfrm>
            <a:off x="6091476" y="4509120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2</a:t>
            </a:r>
            <a:endParaRPr lang="en-GB" altLang="en-US" dirty="0"/>
          </a:p>
        </p:txBody>
      </p:sp>
      <p:sp>
        <p:nvSpPr>
          <p:cNvPr id="158" name="TextBox 157"/>
          <p:cNvSpPr txBox="1">
            <a:spLocks noChangeArrowheads="1"/>
          </p:cNvSpPr>
          <p:nvPr/>
        </p:nvSpPr>
        <p:spPr bwMode="auto">
          <a:xfrm>
            <a:off x="6566634" y="4509120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3</a:t>
            </a:r>
            <a:endParaRPr lang="en-GB" altLang="en-US" dirty="0"/>
          </a:p>
        </p:txBody>
      </p:sp>
      <p:sp>
        <p:nvSpPr>
          <p:cNvPr id="159" name="TextBox 158"/>
          <p:cNvSpPr txBox="1">
            <a:spLocks noChangeArrowheads="1"/>
          </p:cNvSpPr>
          <p:nvPr/>
        </p:nvSpPr>
        <p:spPr bwMode="auto">
          <a:xfrm>
            <a:off x="7041792" y="4509120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4</a:t>
            </a:r>
            <a:endParaRPr lang="en-GB" altLang="en-US" dirty="0"/>
          </a:p>
        </p:txBody>
      </p:sp>
      <p:sp>
        <p:nvSpPr>
          <p:cNvPr id="160" name="TextBox 159"/>
          <p:cNvSpPr txBox="1">
            <a:spLocks noChangeArrowheads="1"/>
          </p:cNvSpPr>
          <p:nvPr/>
        </p:nvSpPr>
        <p:spPr bwMode="auto">
          <a:xfrm>
            <a:off x="7516950" y="4509120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5</a:t>
            </a:r>
            <a:endParaRPr lang="en-GB" altLang="en-US" dirty="0"/>
          </a:p>
        </p:txBody>
      </p: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7992108" y="4509120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6</a:t>
            </a:r>
            <a:endParaRPr lang="en-GB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Rectangle 162"/>
              <p:cNvSpPr/>
              <p:nvPr/>
            </p:nvSpPr>
            <p:spPr>
              <a:xfrm>
                <a:off x="3231879" y="5007512"/>
                <a:ext cx="1727678" cy="9017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  <m:r>
                        <a:rPr lang="en-GB" altLang="en-US" sz="28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altLang="en-US" sz="2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altLang="en-US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alt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3" name="Rectangle 1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879" y="5007512"/>
                <a:ext cx="1727678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>
              <a:xfrm>
                <a:off x="4734532" y="5004175"/>
                <a:ext cx="1097608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alt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altLang="en-US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altLang="en-US" sz="2800" b="0" i="1" smtClean="0">
                          <a:latin typeface="Cambria Math"/>
                          <a:ea typeface="Cambria Math"/>
                        </a:rPr>
                        <m:t>×6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532" y="5004175"/>
                <a:ext cx="1097608" cy="90178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Rectangle 188"/>
          <p:cNvSpPr/>
          <p:nvPr/>
        </p:nvSpPr>
        <p:spPr>
          <a:xfrm>
            <a:off x="5311691" y="4010793"/>
            <a:ext cx="987740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Rectangle 189"/>
          <p:cNvSpPr/>
          <p:nvPr/>
        </p:nvSpPr>
        <p:spPr>
          <a:xfrm>
            <a:off x="6294185" y="4010793"/>
            <a:ext cx="987740" cy="49832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Rectangle 190"/>
          <p:cNvSpPr/>
          <p:nvPr/>
        </p:nvSpPr>
        <p:spPr>
          <a:xfrm>
            <a:off x="7276679" y="4010793"/>
            <a:ext cx="987740" cy="4983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3" name="Straight Connector 192"/>
          <p:cNvCxnSpPr>
            <a:stCxn id="189" idx="0"/>
            <a:endCxn id="189" idx="2"/>
          </p:cNvCxnSpPr>
          <p:nvPr/>
        </p:nvCxnSpPr>
        <p:spPr>
          <a:xfrm>
            <a:off x="5805561" y="4010793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>
            <a:off x="6785989" y="4010793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>
            <a:off x="7770549" y="4010793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/>
          <p:cNvCxnSpPr/>
          <p:nvPr/>
        </p:nvCxnSpPr>
        <p:spPr>
          <a:xfrm>
            <a:off x="5472790" y="4010792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>
            <a:off x="5638377" y="4010791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>
            <a:off x="5967155" y="4010793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>
            <a:off x="6132742" y="4010792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/>
          <p:nvPr/>
        </p:nvCxnSpPr>
        <p:spPr>
          <a:xfrm>
            <a:off x="6461520" y="4010794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>
            <a:off x="6627107" y="4010793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>
          <a:xfrm>
            <a:off x="6955885" y="4010795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/>
          <p:nvPr/>
        </p:nvCxnSpPr>
        <p:spPr>
          <a:xfrm>
            <a:off x="7121472" y="4010794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/>
          <p:cNvCxnSpPr/>
          <p:nvPr/>
        </p:nvCxnSpPr>
        <p:spPr>
          <a:xfrm>
            <a:off x="7450250" y="4010796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/>
          <p:cNvCxnSpPr/>
          <p:nvPr/>
        </p:nvCxnSpPr>
        <p:spPr>
          <a:xfrm>
            <a:off x="7615837" y="4010795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/>
        </p:nvCxnSpPr>
        <p:spPr>
          <a:xfrm>
            <a:off x="7944615" y="4010797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>
            <a:off x="8110202" y="4010796"/>
            <a:ext cx="0" cy="4983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/>
          <p:cNvSpPr txBox="1"/>
          <p:nvPr/>
        </p:nvSpPr>
        <p:spPr>
          <a:xfrm>
            <a:off x="431540" y="6039290"/>
            <a:ext cx="8145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Answer is the same, but the situation is different</a:t>
            </a:r>
            <a:r>
              <a:rPr lang="en-GB" sz="2800" dirty="0" smtClean="0"/>
              <a:t>.</a:t>
            </a:r>
            <a:endParaRPr lang="en-GB" sz="2800" dirty="0" smtClean="0"/>
          </a:p>
        </p:txBody>
      </p:sp>
      <p:sp>
        <p:nvSpPr>
          <p:cNvPr id="229" name="TextBox 228"/>
          <p:cNvSpPr txBox="1">
            <a:spLocks noChangeArrowheads="1"/>
          </p:cNvSpPr>
          <p:nvPr/>
        </p:nvSpPr>
        <p:spPr bwMode="auto">
          <a:xfrm>
            <a:off x="2179283" y="3054791"/>
            <a:ext cx="350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dirty="0" smtClean="0"/>
              <a:t>2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59940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2" grpId="0" animBg="1"/>
      <p:bldP spid="23" grpId="0" animBg="1"/>
      <p:bldP spid="25" grpId="0"/>
      <p:bldP spid="85" grpId="0" animBg="1"/>
      <p:bldP spid="86" grpId="0" animBg="1"/>
      <p:bldP spid="87" grpId="0" animBg="1"/>
      <p:bldP spid="89" grpId="0" animBg="1"/>
      <p:bldP spid="90" grpId="0" animBg="1"/>
      <p:bldP spid="91" grpId="0" animBg="1"/>
      <p:bldP spid="93" grpId="0" animBg="1"/>
      <p:bldP spid="94" grpId="0" animBg="1"/>
      <p:bldP spid="95" grpId="0" animBg="1"/>
      <p:bldP spid="97" grpId="0" animBg="1"/>
      <p:bldP spid="98" grpId="0" animBg="1"/>
      <p:bldP spid="99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8" grpId="0" animBg="1"/>
      <p:bldP spid="146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3" grpId="0"/>
      <p:bldP spid="164" grpId="0"/>
      <p:bldP spid="189" grpId="0" animBg="1"/>
      <p:bldP spid="190" grpId="0" animBg="1"/>
      <p:bldP spid="1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575531" y="1628800"/>
                <a:ext cx="8208962" cy="19969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altLang="en-US" sz="2800" dirty="0" smtClean="0"/>
                  <a:t>Fill the gaps:</a:t>
                </a:r>
              </a:p>
              <a:p>
                <a:pPr eaLnBrk="1" hangingPunct="1"/>
                <a:r>
                  <a:rPr lang="en-GB" altLang="en-US" sz="2800" dirty="0" smtClean="0"/>
                  <a:t>What does 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 mean?</a:t>
                </a:r>
              </a:p>
              <a:p>
                <a:pPr eaLnBrk="1" hangingPunct="1"/>
                <a:r>
                  <a:rPr lang="en-GB" altLang="en-US" sz="2800" dirty="0" smtClean="0"/>
                  <a:t>The </a:t>
                </a:r>
                <a:r>
                  <a:rPr lang="en-GB" altLang="en-US" sz="2800" dirty="0" smtClean="0">
                    <a:solidFill>
                      <a:srgbClr val="FF0000"/>
                    </a:solidFill>
                  </a:rPr>
                  <a:t>multiplier </a:t>
                </a:r>
                <a:r>
                  <a:rPr lang="en-GB" altLang="en-US" sz="2800" dirty="0" smtClean="0"/>
                  <a:t>is        which means that the product will be        </a:t>
                </a:r>
                <a:r>
                  <a:rPr lang="en-GB" altLang="en-US" sz="2800" dirty="0" smtClean="0">
                    <a:solidFill>
                      <a:srgbClr val="FF0000"/>
                    </a:solidFill>
                  </a:rPr>
                  <a:t>as much </a:t>
                </a:r>
                <a:r>
                  <a:rPr lang="en-GB" altLang="en-US" sz="2800" dirty="0" smtClean="0"/>
                  <a:t>as the multiplicand</a:t>
                </a:r>
                <a:endParaRPr lang="en-GB" altLang="en-US" sz="2800" dirty="0"/>
              </a:p>
            </p:txBody>
          </p:sp>
        </mc:Choice>
        <mc:Fallback xmlns=""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531" y="1628800"/>
                <a:ext cx="8208962" cy="1996957"/>
              </a:xfrm>
              <a:prstGeom prst="rect">
                <a:avLst/>
              </a:prstGeom>
              <a:blipFill rotWithShape="1">
                <a:blip r:embed="rId2"/>
                <a:stretch>
                  <a:fillRect l="-1485" t="-3049" r="-1633" b="-731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256435" y="4095491"/>
            <a:ext cx="4300385" cy="675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6057" y="5500562"/>
                <a:ext cx="773188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altLang="en-US" sz="2800" dirty="0" smtClean="0">
                    <a:solidFill>
                      <a:srgbClr val="000000"/>
                    </a:solidFill>
                  </a:rPr>
                  <a:t>The size of each part is </a:t>
                </a:r>
                <a14:m>
                  <m:oMath xmlns:m="http://schemas.openxmlformats.org/officeDocument/2006/math">
                    <m:r>
                      <a:rPr lang="en-GB" altLang="en-US" sz="2800" b="0" i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         </m:t>
                    </m:r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         =</m:t>
                    </m:r>
                  </m:oMath>
                </a14:m>
                <a:r>
                  <a:rPr lang="en-GB" altLang="en-US" sz="2800" dirty="0" smtClean="0">
                    <a:solidFill>
                      <a:srgbClr val="000000"/>
                    </a:solidFill>
                  </a:rPr>
                  <a:t> </a:t>
                </a:r>
                <a:endParaRPr lang="en-GB" altLang="en-US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57" y="5500562"/>
                <a:ext cx="7731884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656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727997" y="6040464"/>
            <a:ext cx="7731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altLang="en-US" sz="2800" dirty="0" smtClean="0">
                <a:solidFill>
                  <a:srgbClr val="000000"/>
                </a:solidFill>
              </a:rPr>
              <a:t>So       parts is 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/>
                  <a:t>Multiplying with Fractions</a:t>
                </a:r>
              </a:p>
              <a:p>
                <a:pPr algn="ctr"/>
                <a:r>
                  <a:rPr lang="en-GB" sz="3200" dirty="0" smtClean="0"/>
                  <a:t>Integer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3200" dirty="0" smtClean="0"/>
                  <a:t> Fraction</a:t>
                </a:r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blipFill rotWithShape="1">
                <a:blip r:embed="rId4"/>
                <a:stretch>
                  <a:fillRect l="-1880" t="-7345" r="-1754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311860" y="2753925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871700" y="3175708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417205" y="4869160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797025" y="5569374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697125" y="5569374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687364" y="5569374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376645" y="6077049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283692" y="6077048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95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2" grpId="0"/>
      <p:bldP spid="4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161510" y="1956048"/>
                <a:ext cx="9091010" cy="4692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altLang="en-US" sz="2800" dirty="0" smtClean="0"/>
                  <a:t>Draw bar diagrams to find the answers to the questions:</a:t>
                </a:r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				</a:t>
                </a:r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2800" dirty="0" smtClean="0"/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				</a:t>
                </a:r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2800" dirty="0" smtClean="0"/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2800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	  			</a:t>
                </a:r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num>
                      <m:den>
                        <m:r>
                          <a:rPr lang="en-GB" altLang="en-US" sz="2800" i="1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2800" dirty="0" smtClean="0"/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num>
                      <m:den>
                        <m:r>
                          <a:rPr lang="en-GB" altLang="en-US" sz="2800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/>
                  <a:t>				 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1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2800" i="1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2800" dirty="0" smtClean="0"/>
              </a:p>
            </p:txBody>
          </p:sp>
        </mc:Choice>
        <mc:Fallback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510" y="1956048"/>
                <a:ext cx="9091010" cy="4692182"/>
              </a:xfrm>
              <a:prstGeom prst="rect">
                <a:avLst/>
              </a:prstGeom>
              <a:blipFill rotWithShape="1">
                <a:blip r:embed="rId2"/>
                <a:stretch>
                  <a:fillRect l="-1340" t="-1299" r="-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/>
                  <a:t>Multiplying with Fractions</a:t>
                </a:r>
              </a:p>
              <a:p>
                <a:pPr algn="ctr"/>
                <a:r>
                  <a:rPr lang="en-GB" sz="3200" dirty="0" smtClean="0"/>
                  <a:t>Integer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3200" dirty="0" smtClean="0"/>
                  <a:t> Fraction</a:t>
                </a:r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blipFill rotWithShape="1">
                <a:blip r:embed="rId5"/>
                <a:stretch>
                  <a:fillRect l="-1880" t="-7345" r="-1754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87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161510" y="1458413"/>
                <a:ext cx="9091010" cy="4512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altLang="en-US" sz="2800" dirty="0" smtClean="0"/>
                  <a:t>Fill in the empty boxes:</a:t>
                </a:r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18 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GB" altLang="en-US" sz="2800" dirty="0" smtClean="0"/>
                  <a:t>		                  Fill these boxes with	                                    </a:t>
                </a:r>
              </a:p>
              <a:p>
                <a:pPr eaLnBrk="1" hangingPunct="1"/>
                <a:r>
                  <a:rPr lang="en-GB" altLang="en-US" sz="2800" dirty="0" smtClean="0"/>
                  <a:t>                                              Integer </a:t>
                </a:r>
                <a14:m>
                  <m:oMath xmlns:m="http://schemas.openxmlformats.org/officeDocument/2006/math">
                    <m:r>
                      <a:rPr lang="en-GB" altLang="en-US" sz="28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altLang="en-US" sz="2800" dirty="0" smtClean="0"/>
                  <a:t> fraction in           </a:t>
                </a:r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GB" altLang="en-US" sz="2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GB" altLang="en-US" sz="2800" b="0" i="0" smtClean="0">
                        <a:latin typeface="Cambria Math"/>
                        <a:ea typeface="Cambria Math"/>
                      </a:rPr>
                      <m:t>=10</m:t>
                    </m:r>
                  </m:oMath>
                </a14:m>
                <a:r>
                  <a:rPr lang="en-GB" altLang="en-US" sz="2800" dirty="0" smtClean="0"/>
                  <a:t>		         as may ways as you can</a:t>
                </a:r>
              </a:p>
              <a:p>
                <a:pPr eaLnBrk="1" hangingPunct="1"/>
                <a:r>
                  <a:rPr lang="en-GB" altLang="en-US" sz="2800" dirty="0" smtClean="0"/>
                  <a:t>						</a:t>
                </a:r>
                <a:r>
                  <a:rPr lang="en-GB" altLang="en-US" sz="28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altLang="en-US" sz="2800" b="0" i="0" smtClean="0">
                        <a:latin typeface="Cambria Math"/>
                        <a:ea typeface="Cambria Math"/>
                      </a:rPr>
                      <m:t>          </m:t>
                    </m:r>
                    <m:r>
                      <a:rPr lang="en-GB" altLang="en-US" sz="280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12</m:t>
                    </m:r>
                  </m:oMath>
                </a14:m>
                <a:endParaRPr lang="en-GB" altLang="en-US" sz="2800" b="0" dirty="0" smtClean="0">
                  <a:ea typeface="Cambria Math"/>
                </a:endParaRPr>
              </a:p>
              <a:p>
                <a:pPr eaLnBrk="1" hangingPunct="1"/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GB" altLang="en-US" sz="2800" dirty="0" smtClean="0"/>
                  <a:t>	  			</a:t>
                </a:r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15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        =12</m:t>
                    </m:r>
                  </m:oMath>
                </a14:m>
                <a:r>
                  <a:rPr lang="en-GB" altLang="en-US" sz="2800" dirty="0"/>
                  <a:t>			</a:t>
                </a:r>
                <a:endParaRPr lang="en-GB" altLang="en-US" sz="2800" dirty="0" smtClean="0"/>
              </a:p>
            </p:txBody>
          </p:sp>
        </mc:Choice>
        <mc:Fallback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510" y="1458413"/>
                <a:ext cx="9091010" cy="4512517"/>
              </a:xfrm>
              <a:prstGeom prst="rect">
                <a:avLst/>
              </a:prstGeom>
              <a:blipFill rotWithShape="1">
                <a:blip r:embed="rId2"/>
                <a:stretch>
                  <a:fillRect l="-1340" t="-13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141730" y="413665"/>
            <a:ext cx="4860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Challenge:</a:t>
            </a:r>
            <a:endParaRPr lang="en-GB" sz="3200" dirty="0"/>
          </a:p>
        </p:txBody>
      </p:sp>
      <p:sp>
        <p:nvSpPr>
          <p:cNvPr id="4" name="Rectangle 3"/>
          <p:cNvSpPr/>
          <p:nvPr/>
        </p:nvSpPr>
        <p:spPr>
          <a:xfrm>
            <a:off x="1871700" y="2438890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41530" y="3441700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826695" y="4476816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125470" y="5443570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231232" y="3971545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192180" y="3971545"/>
            <a:ext cx="495055" cy="4500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92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161510" y="278650"/>
                <a:ext cx="8730970" cy="6527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altLang="en-US" sz="2400" dirty="0" smtClean="0"/>
                  <a:t>Write each of these questions as multiplicand </a:t>
                </a:r>
                <a14:m>
                  <m:oMath xmlns:m="http://schemas.openxmlformats.org/officeDocument/2006/math">
                    <m:r>
                      <a:rPr lang="en-GB" altLang="en-US" sz="24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altLang="en-US" sz="2400" dirty="0" smtClean="0"/>
                  <a:t> multiplier </a:t>
                </a:r>
              </a:p>
              <a:p>
                <a:pPr eaLnBrk="1" hangingPunct="1"/>
                <a:r>
                  <a:rPr lang="en-GB" altLang="en-US" sz="2400" dirty="0" smtClean="0"/>
                  <a:t>then answer to find the product.  Draw a diagram for each.</a:t>
                </a:r>
              </a:p>
              <a:p>
                <a:pPr eaLnBrk="1" hangingPunct="1"/>
                <a:endParaRPr lang="en-GB" altLang="en-US" sz="2400" dirty="0" smtClean="0"/>
              </a:p>
              <a:p>
                <a:pPr eaLnBrk="1" hangingPunct="1"/>
                <a:endParaRPr lang="en-GB" altLang="en-US" sz="2400" dirty="0"/>
              </a:p>
              <a:p>
                <a:pPr marL="901700" indent="-901700" eaLnBrk="1" hangingPunct="1"/>
                <a:r>
                  <a:rPr lang="en-GB" altLang="en-US" sz="2400" dirty="0" smtClean="0"/>
                  <a:t> 1. 	A bucket that holds 2400ml of water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400" dirty="0" smtClean="0"/>
                  <a:t> full. </a:t>
                </a:r>
              </a:p>
              <a:p>
                <a:pPr marL="901700" eaLnBrk="1" hangingPunct="1"/>
                <a:r>
                  <a:rPr lang="en-GB" altLang="en-US" sz="2400" dirty="0" smtClean="0"/>
                  <a:t>How much water is in the bucket?</a:t>
                </a:r>
              </a:p>
              <a:p>
                <a:pPr marL="901700" eaLnBrk="1" hangingPunct="1"/>
                <a:endParaRPr lang="en-GB" altLang="en-US" sz="2400" dirty="0"/>
              </a:p>
              <a:p>
                <a:pPr marL="901700" indent="-812800" eaLnBrk="1" hangingPunct="1">
                  <a:buAutoNum type="arabicPeriod" startAt="2"/>
                </a:pPr>
                <a:r>
                  <a:rPr lang="en-GB" altLang="en-US" sz="2400" dirty="0" smtClean="0"/>
                  <a:t>A table is made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altLang="en-US" sz="2400" dirty="0" smtClean="0"/>
                  <a:t> metal. If the table is 24kg, how much metal has been used?</a:t>
                </a:r>
              </a:p>
              <a:p>
                <a:pPr marL="901700" indent="-812800" eaLnBrk="1" hangingPunct="1">
                  <a:buAutoNum type="arabicPeriod" startAt="2"/>
                </a:pPr>
                <a:endParaRPr lang="en-GB" altLang="en-US" sz="2400" dirty="0"/>
              </a:p>
              <a:p>
                <a:pPr marL="901700" indent="-812800" eaLnBrk="1" hangingPunct="1">
                  <a:buAutoNum type="arabicPeriod" startAt="2"/>
                </a:pPr>
                <a:r>
                  <a:rPr lang="en-GB" altLang="en-US" sz="2400" dirty="0" smtClean="0"/>
                  <a:t>A boy scores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altLang="en-US" sz="2400" dirty="0" smtClean="0"/>
                  <a:t> of the marks on a test that had a possible 80 marks on it. How many marks did he score?</a:t>
                </a:r>
              </a:p>
              <a:p>
                <a:pPr marL="901700" indent="-812800" eaLnBrk="1" hangingPunct="1">
                  <a:buAutoNum type="arabicPeriod" startAt="2"/>
                </a:pPr>
                <a:endParaRPr lang="en-GB" altLang="en-US" sz="2400" dirty="0"/>
              </a:p>
              <a:p>
                <a:pPr marL="901700" indent="-812800" eaLnBrk="1" hangingPunct="1">
                  <a:buAutoNum type="arabicPeriod" startAt="2"/>
                </a:pPr>
                <a:r>
                  <a:rPr lang="en-GB" altLang="en-US" sz="2400" dirty="0" smtClean="0"/>
                  <a:t>Can you make some of your own worded questions?</a:t>
                </a:r>
              </a:p>
              <a:p>
                <a:pPr eaLnBrk="1" hangingPunct="1"/>
                <a:endParaRPr lang="en-GB" altLang="en-US" sz="2400" dirty="0"/>
              </a:p>
              <a:p>
                <a:pPr eaLnBrk="1" hangingPunct="1"/>
                <a:endParaRPr lang="en-GB" altLang="en-US" sz="2800" dirty="0" smtClean="0"/>
              </a:p>
            </p:txBody>
          </p:sp>
        </mc:Choice>
        <mc:Fallback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510" y="278650"/>
                <a:ext cx="8730970" cy="6527300"/>
              </a:xfrm>
              <a:prstGeom prst="rect">
                <a:avLst/>
              </a:prstGeom>
              <a:blipFill rotWithShape="1">
                <a:blip r:embed="rId2"/>
                <a:stretch>
                  <a:fillRect l="-1047" t="-654" r="-16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24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575531" y="1628800"/>
                <a:ext cx="8208962" cy="2357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GB" altLang="en-US" sz="2800" dirty="0" smtClean="0"/>
              </a:p>
              <a:p>
                <a:pPr eaLnBrk="1" hangingPunct="1"/>
                <a:r>
                  <a:rPr lang="en-GB" altLang="en-US" sz="2800" dirty="0" smtClean="0"/>
                  <a:t>What about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5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 </a:t>
                </a:r>
                <a:r>
                  <a:rPr lang="en-GB" altLang="en-US" sz="2800" dirty="0" smtClean="0"/>
                  <a:t>? How is this different?</a:t>
                </a:r>
              </a:p>
              <a:p>
                <a:pPr eaLnBrk="1" hangingPunct="1"/>
                <a:r>
                  <a:rPr lang="en-GB" altLang="en-US" sz="2800" dirty="0" smtClean="0"/>
                  <a:t>The </a:t>
                </a:r>
                <a:r>
                  <a:rPr lang="en-GB" altLang="en-US" sz="2800" dirty="0" smtClean="0">
                    <a:solidFill>
                      <a:srgbClr val="FF0000"/>
                    </a:solidFill>
                  </a:rPr>
                  <a:t>multiplier </a:t>
                </a:r>
                <a:r>
                  <a:rPr lang="en-GB" altLang="en-US" sz="2800" dirty="0" smtClean="0"/>
                  <a:t>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   which means that the product will be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  </a:t>
                </a:r>
                <a:r>
                  <a:rPr lang="en-GB" altLang="en-US" sz="2800" dirty="0" smtClean="0">
                    <a:solidFill>
                      <a:srgbClr val="FF0000"/>
                    </a:solidFill>
                  </a:rPr>
                  <a:t>as much </a:t>
                </a:r>
                <a:r>
                  <a:rPr lang="en-GB" altLang="en-US" sz="2800" dirty="0" smtClean="0"/>
                  <a:t>as the multiplicand</a:t>
                </a:r>
                <a:endParaRPr lang="en-GB" altLang="en-US" sz="2800" dirty="0"/>
              </a:p>
            </p:txBody>
          </p:sp>
        </mc:Choice>
        <mc:Fallback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531" y="1628800"/>
                <a:ext cx="8208962" cy="2357568"/>
              </a:xfrm>
              <a:prstGeom prst="rect">
                <a:avLst/>
              </a:prstGeom>
              <a:blipFill rotWithShape="1">
                <a:blip r:embed="rId2"/>
                <a:stretch>
                  <a:fillRect l="-1485" b="-18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256435" y="4095491"/>
            <a:ext cx="4300385" cy="675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6057" y="5500562"/>
                <a:ext cx="7731884" cy="707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altLang="en-US" sz="2800" dirty="0" smtClean="0">
                    <a:solidFill>
                      <a:srgbClr val="000000"/>
                    </a:solidFill>
                  </a:rPr>
                  <a:t>The size of each part is </a:t>
                </a:r>
                <a14:m>
                  <m:oMath xmlns:m="http://schemas.openxmlformats.org/officeDocument/2006/math">
                    <m:r>
                      <a:rPr lang="en-GB" altLang="en-US" sz="2800" b="0" i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5÷3=</m:t>
                    </m:r>
                    <m:f>
                      <m:fPr>
                        <m:ctrlPr>
                          <a:rPr lang="en-GB" altLang="en-US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r>
                          <a:rPr lang="en-GB" altLang="en-US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altLang="en-US" sz="2800" dirty="0" smtClean="0">
                    <a:solidFill>
                      <a:srgbClr val="000000"/>
                    </a:solidFill>
                  </a:rPr>
                  <a:t> </a:t>
                </a:r>
                <a:endParaRPr lang="en-GB" altLang="en-US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57" y="5500562"/>
                <a:ext cx="7731884" cy="707758"/>
              </a:xfrm>
              <a:prstGeom prst="rect">
                <a:avLst/>
              </a:prstGeom>
              <a:blipFill rotWithShape="1">
                <a:blip r:embed="rId3"/>
                <a:stretch>
                  <a:fillRect l="-1656" b="-94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27997" y="6040464"/>
                <a:ext cx="7731884" cy="7099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altLang="en-US" sz="2800" dirty="0" smtClean="0">
                    <a:solidFill>
                      <a:srgbClr val="000000"/>
                    </a:solidFill>
                  </a:rPr>
                  <a:t>So two parts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num>
                      <m:den>
                        <m:r>
                          <a:rPr lang="en-GB" altLang="en-US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GB" altLang="en-US" sz="28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2=</m:t>
                    </m:r>
                    <m:f>
                      <m:fPr>
                        <m:ctrlPr>
                          <a:rPr lang="en-GB" altLang="en-US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num>
                      <m:den>
                        <m:r>
                          <a:rPr lang="en-GB" altLang="en-US" sz="2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GB" altLang="en-US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=3</m:t>
                    </m:r>
                    <m:f>
                      <m:fPr>
                        <m:ctrlPr>
                          <a:rPr lang="en-GB" altLang="en-US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altLang="en-US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997" y="6040464"/>
                <a:ext cx="7731884" cy="709938"/>
              </a:xfrm>
              <a:prstGeom prst="rect">
                <a:avLst/>
              </a:prstGeom>
              <a:blipFill rotWithShape="1">
                <a:blip r:embed="rId4"/>
                <a:stretch>
                  <a:fillRect l="-1576" b="-94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/>
                  <a:t>Multiplying with Fractions</a:t>
                </a:r>
              </a:p>
              <a:p>
                <a:pPr algn="ctr"/>
                <a:r>
                  <a:rPr lang="en-GB" sz="3200" dirty="0" smtClean="0"/>
                  <a:t>Integer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3200" dirty="0" smtClean="0"/>
                  <a:t> Fraction</a:t>
                </a:r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blipFill rotWithShape="1">
                <a:blip r:embed="rId5"/>
                <a:stretch>
                  <a:fillRect l="-1880" t="-7345" r="-1754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372200" y="4824155"/>
            <a:ext cx="35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n-US" sz="2800" dirty="0" smtClean="0"/>
              <a:t>5</a:t>
            </a:r>
            <a:endParaRPr lang="en-GB" altLang="en-US" sz="2800" dirty="0"/>
          </a:p>
        </p:txBody>
      </p:sp>
      <p:sp>
        <p:nvSpPr>
          <p:cNvPr id="2" name="Oval Callout 1"/>
          <p:cNvSpPr/>
          <p:nvPr/>
        </p:nvSpPr>
        <p:spPr>
          <a:xfrm>
            <a:off x="6898886" y="3654025"/>
            <a:ext cx="1885607" cy="1846537"/>
          </a:xfrm>
          <a:prstGeom prst="wedgeEllipseCallout">
            <a:avLst>
              <a:gd name="adj1" fmla="val -47774"/>
              <a:gd name="adj2" fmla="val 62309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Remember from previous lesson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692620" y="4095491"/>
            <a:ext cx="0" cy="675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20119" y="4095491"/>
            <a:ext cx="0" cy="675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771800" y="4123872"/>
                <a:ext cx="377026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altLang="en-US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altLang="en-US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4123872"/>
                <a:ext cx="377026" cy="6183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194973" y="4126855"/>
                <a:ext cx="377026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altLang="en-US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altLang="en-US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altLang="en-US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973" y="4126855"/>
                <a:ext cx="377026" cy="61831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422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8" grpId="0"/>
      <p:bldP spid="2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076" name="TextBox 3"/>
              <p:cNvSpPr txBox="1">
                <a:spLocks noChangeArrowheads="1"/>
              </p:cNvSpPr>
              <p:nvPr/>
            </p:nvSpPr>
            <p:spPr bwMode="auto">
              <a:xfrm>
                <a:off x="161510" y="1956048"/>
                <a:ext cx="9091010" cy="4692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GB" altLang="en-US" sz="2800" dirty="0" smtClean="0"/>
                  <a:t>Draw bar diagrams to find the answers to the questions:</a:t>
                </a:r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8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					</a:t>
                </a:r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16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GB" altLang="en-US" sz="2800" dirty="0" smtClean="0"/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8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					</a:t>
                </a:r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16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GB" altLang="en-US" sz="2800" dirty="0" smtClean="0"/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8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 smtClean="0"/>
                  <a:t>	  				</a:t>
                </a:r>
                <a:r>
                  <a:rPr lang="en-GB" altLang="en-US" sz="28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16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en-GB" altLang="en-US" sz="2800" dirty="0" smtClean="0"/>
              </a:p>
              <a:p>
                <a:pPr eaLnBrk="1" hangingPunct="1"/>
                <a:endParaRPr lang="en-GB" altLang="en-US" sz="2800" dirty="0"/>
              </a:p>
              <a:p>
                <a:pPr eaLnBrk="1" hangingPunct="1"/>
                <a:r>
                  <a:rPr lang="en-GB" alt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latin typeface="Cambria Math"/>
                      </a:rPr>
                      <m:t>8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2800" dirty="0"/>
                  <a:t>		</a:t>
                </a:r>
                <a:r>
                  <a:rPr lang="en-GB" altLang="en-US" sz="2800" dirty="0" smtClean="0"/>
                  <a:t>	</a:t>
                </a:r>
                <a:r>
                  <a:rPr lang="en-GB" altLang="en-US" sz="2800" dirty="0"/>
                  <a:t>		 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/>
                      </a:rPr>
                      <m:t>1</m:t>
                    </m:r>
                    <m:r>
                      <a:rPr lang="en-GB" altLang="en-US" sz="2800" b="0" i="1" smtClean="0">
                        <a:latin typeface="Cambria Math"/>
                      </a:rPr>
                      <m:t>6</m:t>
                    </m:r>
                    <m:r>
                      <a:rPr lang="en-GB" altLang="en-US" sz="28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altLang="en-US" sz="2800" b="0" i="1" smtClean="0">
                        <a:latin typeface="Cambria Math"/>
                        <a:ea typeface="Cambria Math"/>
                      </a:rPr>
                      <m:t>1</m:t>
                    </m:r>
                    <m:f>
                      <m:fPr>
                        <m:ctrlPr>
                          <a:rPr lang="en-GB" altLang="en-US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altLang="en-US" sz="2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den>
                    </m:f>
                  </m:oMath>
                </a14:m>
                <a:endParaRPr lang="en-GB" altLang="en-US" sz="2800" dirty="0" smtClean="0"/>
              </a:p>
            </p:txBody>
          </p:sp>
        </mc:Choice>
        <mc:Fallback>
          <p:sp>
            <p:nvSpPr>
              <p:cNvPr id="307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510" y="1956048"/>
                <a:ext cx="9091010" cy="4692182"/>
              </a:xfrm>
              <a:prstGeom prst="rect">
                <a:avLst/>
              </a:prstGeom>
              <a:blipFill rotWithShape="1">
                <a:blip r:embed="rId2"/>
                <a:stretch>
                  <a:fillRect l="-1340" t="-1299" r="-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/>
                  <a:t>Multiplying with Fractions</a:t>
                </a:r>
              </a:p>
              <a:p>
                <a:pPr algn="ctr"/>
                <a:r>
                  <a:rPr lang="en-GB" sz="3200" dirty="0" smtClean="0"/>
                  <a:t>Integer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3200" dirty="0" smtClean="0"/>
                  <a:t> Fraction</a:t>
                </a:r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730" y="413665"/>
                <a:ext cx="4860540" cy="1077218"/>
              </a:xfrm>
              <a:prstGeom prst="rect">
                <a:avLst/>
              </a:prstGeom>
              <a:blipFill rotWithShape="1">
                <a:blip r:embed="rId5"/>
                <a:stretch>
                  <a:fillRect l="-1880" t="-7345" r="-1754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8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All about Fibonacci;#16</OldUnits>
    <Description0 xmlns="e2e12665-0a52-44fa-93fc-755654ed6771" xsi:nil="true"/>
    <InUnits xmlns="e2e12665-0a52-44fa-93fc-755654ed6771">
      <Value>14</Value>
    </InUnits>
    <OID xmlns="e2e12665-0a52-44fa-93fc-755654ed6771">782</OID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75AEBD44-CEF8-4155-9D54-E79A28977E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286640-12C3-4D69-BAF1-4F6D1EA53F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F9DE027-4DD9-4574-8780-E64BA288EE03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F825E589-9759-4395-AA6C-2084C151D015}">
  <ds:schemaRefs>
    <ds:schemaRef ds:uri="e2e12665-0a52-44fa-93fc-755654ed6771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397</Words>
  <Application>Microsoft Office PowerPoint</Application>
  <PresentationFormat>On-screen Show (4:3)</PresentationFormat>
  <Paragraphs>104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Leonardo's Leaps</dc:title>
  <dc:creator>MWARDEN</dc:creator>
  <cp:lastModifiedBy>Warden, M</cp:lastModifiedBy>
  <cp:revision>49</cp:revision>
  <dcterms:created xsi:type="dcterms:W3CDTF">2009-01-29T14:12:53Z</dcterms:created>
  <dcterms:modified xsi:type="dcterms:W3CDTF">2017-03-17T14:41:35Z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16;#All about Fibonacci</vt:lpwstr>
  </property>
  <property fmtid="{D5CDD505-2E9C-101B-9397-08002B2CF9AE}" pid="3" name="ContentType">
    <vt:lpwstr>Document</vt:lpwstr>
  </property>
  <property fmtid="{D5CDD505-2E9C-101B-9397-08002B2CF9AE}" pid="4" name="FavouriteOf">
    <vt:lpwstr/>
  </property>
  <property fmtid="{D5CDD505-2E9C-101B-9397-08002B2CF9AE}" pid="5" name="Subject">
    <vt:lpwstr/>
  </property>
  <property fmtid="{D5CDD505-2E9C-101B-9397-08002B2CF9AE}" pid="6" name="Keywords">
    <vt:lpwstr/>
  </property>
  <property fmtid="{D5CDD505-2E9C-101B-9397-08002B2CF9AE}" pid="7" name="_Author">
    <vt:lpwstr>MWARDEN</vt:lpwstr>
  </property>
  <property fmtid="{D5CDD505-2E9C-101B-9397-08002B2CF9AE}" pid="8" name="_Category">
    <vt:lpwstr/>
  </property>
  <property fmtid="{D5CDD505-2E9C-101B-9397-08002B2CF9AE}" pid="9" name="Slides">
    <vt:lpwstr>7</vt:lpwstr>
  </property>
  <property fmtid="{D5CDD505-2E9C-101B-9397-08002B2CF9AE}" pid="10" name="Categories">
    <vt:lpwstr/>
  </property>
  <property fmtid="{D5CDD505-2E9C-101B-9397-08002B2CF9AE}" pid="11" name="Approval Level">
    <vt:lpwstr/>
  </property>
  <property fmtid="{D5CDD505-2E9C-101B-9397-08002B2CF9AE}" pid="12" name="_Comments">
    <vt:lpwstr/>
  </property>
  <property fmtid="{D5CDD505-2E9C-101B-9397-08002B2CF9AE}" pid="13" name="Assigned To">
    <vt:lpwstr/>
  </property>
  <property fmtid="{D5CDD505-2E9C-101B-9397-08002B2CF9AE}" pid="14" name="Order">
    <vt:lpwstr>78200.0000000000</vt:lpwstr>
  </property>
  <property fmtid="{D5CDD505-2E9C-101B-9397-08002B2CF9AE}" pid="15" name="Objectives">
    <vt:lpwstr/>
  </property>
</Properties>
</file>