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B6045E8-F3D4-4ADB-BFD1-F33CCBA5D006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8523F6A-D034-407E-A67D-B2FD5BB8812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395536" y="1412776"/>
                <a:ext cx="8229600" cy="168478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ker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i="1" ker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i="1" ker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en-GB" sz="4800" i="1" ker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ker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i="1" ker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i="1" ker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sz="4800" i="1" kern="0" dirty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800" i="1" kern="0" dirty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i="1" kern="0" dirty="0">
                              <a:latin typeface="Cambria Math"/>
                              <a:ea typeface="Cambria Math"/>
                            </a:rPr>
                            <m:t>6</m:t>
                          </m:r>
                        </m:num>
                        <m:den>
                          <m:r>
                            <a:rPr lang="en-GB" sz="4800" i="1" kern="0" dirty="0">
                              <a:latin typeface="Cambria Math"/>
                              <a:ea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kern="0" dirty="0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412776"/>
                <a:ext cx="8229600" cy="168478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 txBox="1">
            <a:spLocks/>
          </p:cNvSpPr>
          <p:nvPr/>
        </p:nvSpPr>
        <p:spPr bwMode="auto">
          <a:xfrm>
            <a:off x="421195" y="11663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/>
              <a:t>From last lesson we saw that:</a:t>
            </a:r>
            <a:endParaRPr lang="en-GB" sz="3600" kern="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39552" y="321297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/>
              <a:t>One student noticed that</a:t>
            </a:r>
            <a:endParaRPr lang="en-GB" sz="36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 txBox="1">
                <a:spLocks/>
              </p:cNvSpPr>
              <p:nvPr/>
            </p:nvSpPr>
            <p:spPr>
              <a:xfrm>
                <a:off x="421195" y="4394601"/>
                <a:ext cx="8229600" cy="168478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kern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i="1" ker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i="1" ker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en-GB" sz="4800" i="1" kern="0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4800" i="1" ker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sz="4800" i="1" kern="0" dirty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800" i="1" kern="0" dirty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i="1" kern="0" dirty="0">
                              <a:latin typeface="Cambria Math"/>
                              <a:ea typeface="Cambria Math"/>
                            </a:rPr>
                            <m:t>6</m:t>
                          </m:r>
                        </m:num>
                        <m:den>
                          <m:r>
                            <a:rPr lang="en-GB" sz="4800" i="1" kern="0" dirty="0">
                              <a:latin typeface="Cambria Math"/>
                              <a:ea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kern="0" dirty="0"/>
              </a:p>
            </p:txBody>
          </p:sp>
        </mc:Choice>
        <mc:Fallback xmlns=""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5" y="4394601"/>
                <a:ext cx="8229600" cy="168478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87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2"/>
              <p:cNvSpPr txBox="1">
                <a:spLocks/>
              </p:cNvSpPr>
              <p:nvPr/>
            </p:nvSpPr>
            <p:spPr>
              <a:xfrm>
                <a:off x="513198" y="570384"/>
                <a:ext cx="2520280" cy="168478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800" b="0" i="1" kern="0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GB" sz="4800" i="1" ker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ker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i="1" ker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sz="4800" i="1" kern="0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4800" i="1" kern="0" dirty="0" smtClean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kern="0" dirty="0"/>
              </a:p>
            </p:txBody>
          </p:sp>
        </mc:Choice>
        <mc:Fallback xmlns="">
          <p:sp>
            <p:nvSpPr>
              <p:cNvPr id="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98" y="570384"/>
                <a:ext cx="2520280" cy="168478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 txBox="1">
                <a:spLocks/>
              </p:cNvSpPr>
              <p:nvPr/>
            </p:nvSpPr>
            <p:spPr>
              <a:xfrm>
                <a:off x="485395" y="2636912"/>
                <a:ext cx="2520280" cy="168478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800" b="0" i="1" kern="0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GB" sz="4800" i="1" ker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ker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i="1" ker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sz="4800" i="1" kern="0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4800" i="1" kern="0" dirty="0" smtClean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kern="0" dirty="0"/>
              </a:p>
            </p:txBody>
          </p:sp>
        </mc:Choice>
        <mc:Fallback xmlns="">
          <p:sp>
            <p:nvSpPr>
              <p:cNvPr id="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95" y="2636912"/>
                <a:ext cx="2520280" cy="168478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486272" y="4725144"/>
                <a:ext cx="2520280" cy="168478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sz="4800" i="1" ker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4800" i="1" ker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sz="4800" i="1" kern="0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4800" i="1" kern="0" dirty="0" smtClean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kern="0" dirty="0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272" y="4725144"/>
                <a:ext cx="2520280" cy="168478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4572000" y="332656"/>
            <a:ext cx="0" cy="6221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 txBox="1">
                <a:spLocks/>
              </p:cNvSpPr>
              <p:nvPr/>
            </p:nvSpPr>
            <p:spPr>
              <a:xfrm>
                <a:off x="5436096" y="788930"/>
                <a:ext cx="2520280" cy="124769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800" b="0" i="1" kern="0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GB" sz="4800" i="1" kern="0" smtClean="0">
                          <a:latin typeface="Cambria Math"/>
                          <a:ea typeface="Cambria Math"/>
                        </a:rPr>
                        <m:t>×3</m:t>
                      </m:r>
                      <m:r>
                        <a:rPr lang="en-GB" sz="4800" i="1" kern="0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kern="0" dirty="0"/>
              </a:p>
            </p:txBody>
          </p:sp>
        </mc:Choice>
        <mc:Fallback xmlns=""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788930"/>
                <a:ext cx="2520280" cy="124769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>
              <a:xfrm>
                <a:off x="5364088" y="2492896"/>
                <a:ext cx="2520280" cy="168478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800" b="0" i="1" kern="0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GB" sz="4800" i="1" ker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4800" i="1" ker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sz="4800" i="1" kern="0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4800" i="1" kern="0" dirty="0" smtClean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kern="0" dirty="0"/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2492896"/>
                <a:ext cx="2520280" cy="168478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/>
              <p:cNvSpPr txBox="1">
                <a:spLocks/>
              </p:cNvSpPr>
              <p:nvPr/>
            </p:nvSpPr>
            <p:spPr>
              <a:xfrm>
                <a:off x="5409170" y="4751892"/>
                <a:ext cx="2520280" cy="168478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800" b="0" i="1" kern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sz="4800" i="1" ker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4800" i="1" kern="0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GB" sz="4800" i="1" kern="0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4800" i="1" kern="0" dirty="0" smtClean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sz="4800" i="1" kern="0" dirty="0">
                  <a:latin typeface="Cambria Math"/>
                  <a:ea typeface="Cambria Math"/>
                </a:endParaRPr>
              </a:p>
              <a:p>
                <a:pPr marL="0" indent="0">
                  <a:buFontTx/>
                  <a:buNone/>
                </a:pPr>
                <a:endParaRPr lang="en-GB" kern="0" dirty="0"/>
              </a:p>
            </p:txBody>
          </p:sp>
        </mc:Choice>
        <mc:Fallback xmlns="">
          <p:sp>
            <p:nvSpPr>
              <p:cNvPr id="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9170" y="4751892"/>
                <a:ext cx="2520280" cy="168478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769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7544" y="404664"/>
                <a:ext cx="8064896" cy="2534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To divide by a fraction, we can multiply the </a:t>
                </a:r>
                <a:r>
                  <a:rPr lang="en-GB" sz="3200" dirty="0" smtClean="0">
                    <a:solidFill>
                      <a:srgbClr val="FF0000"/>
                    </a:solidFill>
                  </a:rPr>
                  <a:t>dividend</a:t>
                </a:r>
                <a:r>
                  <a:rPr lang="en-GB" sz="3200" dirty="0" smtClean="0"/>
                  <a:t> by the </a:t>
                </a:r>
                <a:r>
                  <a:rPr lang="en-GB" sz="3200" dirty="0" smtClean="0">
                    <a:solidFill>
                      <a:srgbClr val="FF0000"/>
                    </a:solidFill>
                  </a:rPr>
                  <a:t>reciprocal</a:t>
                </a:r>
                <a:r>
                  <a:rPr lang="en-GB" sz="3200" dirty="0" smtClean="0"/>
                  <a:t> of the </a:t>
                </a:r>
                <a:r>
                  <a:rPr lang="en-GB" sz="3200" dirty="0" smtClean="0">
                    <a:solidFill>
                      <a:srgbClr val="FF0000"/>
                    </a:solidFill>
                  </a:rPr>
                  <a:t>divisor</a:t>
                </a:r>
                <a:r>
                  <a:rPr lang="en-GB" sz="3200" dirty="0" smtClean="0"/>
                  <a:t>.</a:t>
                </a:r>
              </a:p>
              <a:p>
                <a:endParaRPr lang="en-GB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en-GB" sz="32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2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04664"/>
                <a:ext cx="8064896" cy="2534092"/>
              </a:xfrm>
              <a:prstGeom prst="rect">
                <a:avLst/>
              </a:prstGeom>
              <a:blipFill rotWithShape="1">
                <a:blip r:embed="rId2"/>
                <a:stretch>
                  <a:fillRect l="-1965" t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7837102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63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63" y="4077072"/>
            <a:ext cx="8446539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7544" y="404664"/>
                <a:ext cx="8064896" cy="788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Think about how to answer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en-GB" sz="3200" b="0" i="1" smtClean="0">
                            <a:latin typeface="Cambria Math"/>
                          </a:rPr>
                          <m:t>14</m:t>
                        </m:r>
                      </m:den>
                    </m:f>
                    <m:r>
                      <a:rPr lang="en-GB" sz="3200" i="1" smtClean="0">
                        <a:latin typeface="Cambria Math"/>
                        <a:ea typeface="Cambria Math"/>
                      </a:rPr>
                      <m:t>÷</m:t>
                    </m:r>
                    <m:f>
                      <m:fPr>
                        <m:ctrlPr>
                          <a:rPr lang="en-GB" sz="320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num>
                      <m:den>
                        <m:r>
                          <a:rPr lang="en-GB" sz="32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04664"/>
                <a:ext cx="8064896" cy="788742"/>
              </a:xfrm>
              <a:prstGeom prst="rect">
                <a:avLst/>
              </a:prstGeom>
              <a:blipFill rotWithShape="1">
                <a:blip r:embed="rId3"/>
                <a:stretch>
                  <a:fillRect l="-1965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331640" y="2132856"/>
                <a:ext cx="3185295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</a:rPr>
                            <m:t>14</m:t>
                          </m:r>
                        </m:den>
                      </m:f>
                      <m:r>
                        <a:rPr lang="en-GB" sz="3200" i="1" smtClean="0">
                          <a:latin typeface="Cambria Math"/>
                          <a:ea typeface="Cambria Math"/>
                        </a:rPr>
                        <m:t>÷</m:t>
                      </m:r>
                      <m:f>
                        <m:fPr>
                          <m:ctrlPr>
                            <a:rPr lang="en-GB" sz="32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14</m:t>
                          </m:r>
                        </m:den>
                      </m:f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132856"/>
                <a:ext cx="3185295" cy="101752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V="1">
            <a:off x="3203848" y="2125298"/>
            <a:ext cx="492502" cy="4791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402886" y="1879740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886" y="1879740"/>
                <a:ext cx="377026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V="1">
            <a:off x="4007490" y="2697733"/>
            <a:ext cx="492502" cy="4791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122966" y="3121514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2966" y="3121514"/>
                <a:ext cx="37702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V="1">
            <a:off x="4007490" y="2124318"/>
            <a:ext cx="492502" cy="4791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122966" y="1878760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2966" y="1878760"/>
                <a:ext cx="3770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 flipV="1">
            <a:off x="3128053" y="2699952"/>
            <a:ext cx="492502" cy="4791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179398" y="3131676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398" y="3131676"/>
                <a:ext cx="37702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687928" y="2161597"/>
                <a:ext cx="946285" cy="10157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928" y="2161597"/>
                <a:ext cx="946285" cy="101572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803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620688"/>
            <a:ext cx="8132103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060848"/>
            <a:ext cx="6336704" cy="97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9040"/>
            <a:ext cx="703878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07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37</TotalTime>
  <Words>148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4</cp:revision>
  <dcterms:created xsi:type="dcterms:W3CDTF">2017-03-19T12:26:01Z</dcterms:created>
  <dcterms:modified xsi:type="dcterms:W3CDTF">2017-03-19T14:29:56Z</dcterms:modified>
</cp:coreProperties>
</file>