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49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19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35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03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258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99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80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40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8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84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6015F-7CEE-49D5-B544-65DA70C9CC90}" type="datetimeFigureOut">
              <a:rPr lang="en-GB" smtClean="0"/>
              <a:t>05/03/2017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70453-67D0-4D72-9152-0DC65DB21622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6200"/>
            <a:ext cx="9297988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68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1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3.png"/><Relationship Id="rId5" Type="http://schemas.openxmlformats.org/officeDocument/2006/relationships/image" Target="../media/image100.png"/><Relationship Id="rId10" Type="http://schemas.openxmlformats.org/officeDocument/2006/relationships/image" Target="../media/image7.png"/><Relationship Id="rId4" Type="http://schemas.openxmlformats.org/officeDocument/2006/relationships/image" Target="../media/image120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30.png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9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30.png"/><Relationship Id="rId4" Type="http://schemas.openxmlformats.org/officeDocument/2006/relationships/image" Target="../media/image10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ctivity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r="1964"/>
          <a:stretch/>
        </p:blipFill>
        <p:spPr bwMode="auto">
          <a:xfrm>
            <a:off x="115257" y="1196752"/>
            <a:ext cx="8849032" cy="277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07504" y="333958"/>
            <a:ext cx="878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your books…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3568" y="4725144"/>
            <a:ext cx="878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makes them ‘bogus’?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0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79512" y="260648"/>
            <a:ext cx="878497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Recap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buFont typeface="Arial" charset="0"/>
              <a:buNone/>
            </a:pPr>
            <a:endParaRPr lang="en-GB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Here are two strategies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sharing 3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baguettes equally between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 people: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/>
          <a:stretch/>
        </p:blipFill>
        <p:spPr bwMode="auto">
          <a:xfrm>
            <a:off x="179512" y="1899425"/>
            <a:ext cx="4191292" cy="383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384614"/>
            <a:ext cx="5621256" cy="146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/>
              <p:cNvSpPr>
                <a:spLocks noChangeArrowheads="1"/>
              </p:cNvSpPr>
              <p:nvPr/>
            </p:nvSpPr>
            <p:spPr bwMode="auto">
              <a:xfrm>
                <a:off x="359024" y="5421671"/>
                <a:ext cx="8784976" cy="10540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628C"/>
                  </a:buClr>
                  <a:buFont typeface="Arial" charset="0"/>
                  <a:buChar char="●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628C"/>
                  </a:buClr>
                  <a:buFont typeface="Arial" charset="0"/>
                  <a:buChar char="●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628C"/>
                  </a:buClr>
                  <a:buFont typeface="Arial" charset="0"/>
                  <a:buChar char="●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628C"/>
                  </a:buClr>
                  <a:buFont typeface="Arial" charset="0"/>
                  <a:buChar char="●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buFont typeface="Arial" charset="0"/>
                  <a:buNone/>
                </a:pPr>
                <a:r>
                  <a:rPr lang="en-GB" altLang="en-US" sz="24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4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4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altLang="en-US" sz="4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altLang="en-US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4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4400" b="0" i="1" smtClean="0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en-GB" altLang="en-US" sz="4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altLang="en-US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altLang="en-US" sz="44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altLang="en-US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024" y="5421671"/>
                <a:ext cx="8784976" cy="105407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480078" y="5863211"/>
            <a:ext cx="1296144" cy="52322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 smtClean="0"/>
              <a:t>Why?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545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2151062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73238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205038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636838" y="2205038"/>
            <a:ext cx="433387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070225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502025" y="2205038"/>
            <a:ext cx="431800" cy="50323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917950" y="2205038"/>
            <a:ext cx="431800" cy="50323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95536" y="3158329"/>
            <a:ext cx="8496299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find the exact total, it is necessary to split the pieces into the same size</a:t>
            </a: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Why?</a:t>
            </a:r>
            <a:endParaRPr lang="en-GB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In this case, we could split them into </a:t>
            </a:r>
            <a:r>
              <a:rPr lang="en-GB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tenths.</a:t>
            </a:r>
          </a:p>
          <a:p>
            <a:pPr eaLnBrk="1" hangingPunct="1">
              <a:buFont typeface="Arial" charset="0"/>
              <a:buNone/>
            </a:pPr>
            <a:endParaRPr lang="en-GB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Why tenths?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01577" y="260648"/>
                <a:ext cx="1256498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77" y="260648"/>
                <a:ext cx="1256498" cy="9017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457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9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loud Callout 25"/>
          <p:cNvSpPr/>
          <p:nvPr/>
        </p:nvSpPr>
        <p:spPr>
          <a:xfrm>
            <a:off x="4932040" y="2564903"/>
            <a:ext cx="3312368" cy="2488057"/>
          </a:xfrm>
          <a:prstGeom prst="cloudCallout">
            <a:avLst>
              <a:gd name="adj1" fmla="val 83026"/>
              <a:gd name="adj2" fmla="val 5869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endParaRPr lang="en-GB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409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1773238" y="2205038"/>
            <a:ext cx="2151062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1773238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2" name="Rectangle 18"/>
          <p:cNvSpPr>
            <a:spLocks noChangeArrowheads="1"/>
          </p:cNvSpPr>
          <p:nvPr/>
        </p:nvSpPr>
        <p:spPr bwMode="auto">
          <a:xfrm>
            <a:off x="2205038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3" name="Rectangle 19"/>
          <p:cNvSpPr>
            <a:spLocks noChangeArrowheads="1"/>
          </p:cNvSpPr>
          <p:nvPr/>
        </p:nvSpPr>
        <p:spPr bwMode="auto">
          <a:xfrm>
            <a:off x="2636838" y="2205038"/>
            <a:ext cx="433387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4" name="Rectangle 20"/>
          <p:cNvSpPr>
            <a:spLocks noChangeArrowheads="1"/>
          </p:cNvSpPr>
          <p:nvPr/>
        </p:nvSpPr>
        <p:spPr bwMode="auto">
          <a:xfrm>
            <a:off x="3070225" y="2205038"/>
            <a:ext cx="4318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5" name="Rectangle 22"/>
          <p:cNvSpPr>
            <a:spLocks noChangeArrowheads="1"/>
          </p:cNvSpPr>
          <p:nvPr/>
        </p:nvSpPr>
        <p:spPr bwMode="auto">
          <a:xfrm>
            <a:off x="3502025" y="2205038"/>
            <a:ext cx="431800" cy="50323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6" name="Rectangle 24"/>
          <p:cNvSpPr>
            <a:spLocks noChangeArrowheads="1"/>
          </p:cNvSpPr>
          <p:nvPr/>
        </p:nvSpPr>
        <p:spPr bwMode="auto">
          <a:xfrm>
            <a:off x="3917950" y="2205038"/>
            <a:ext cx="431800" cy="50323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" name="Arc 31"/>
          <p:cNvSpPr/>
          <p:nvPr/>
        </p:nvSpPr>
        <p:spPr>
          <a:xfrm>
            <a:off x="3717925" y="417969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3767137" y="530120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22699" y="3336346"/>
                <a:ext cx="1256498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699" y="3336346"/>
                <a:ext cx="1256498" cy="9017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860032" y="3212976"/>
                <a:ext cx="3600400" cy="1180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212976"/>
                <a:ext cx="3600400" cy="118083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6335882" y="2644445"/>
            <a:ext cx="609313" cy="2408516"/>
            <a:chOff x="84" y="231"/>
            <a:chExt cx="97" cy="1293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84" y="23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×5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34" name="Text Box 15"/>
            <p:cNvSpPr txBox="1">
              <a:spLocks noChangeArrowheads="1"/>
            </p:cNvSpPr>
            <p:nvPr/>
          </p:nvSpPr>
          <p:spPr bwMode="auto">
            <a:xfrm>
              <a:off x="90" y="1243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×5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39" name="Arc 8"/>
          <p:cNvSpPr>
            <a:spLocks/>
          </p:cNvSpPr>
          <p:nvPr/>
        </p:nvSpPr>
        <p:spPr bwMode="auto">
          <a:xfrm rot="7217758">
            <a:off x="6227622" y="3806375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40" name="Arc 9"/>
          <p:cNvSpPr>
            <a:spLocks/>
          </p:cNvSpPr>
          <p:nvPr/>
        </p:nvSpPr>
        <p:spPr bwMode="auto">
          <a:xfrm rot="18404736">
            <a:off x="6060071" y="2985996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6834663" y="3212976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 5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528834" y="4514172"/>
                <a:ext cx="1455270" cy="910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834" y="4514172"/>
                <a:ext cx="1455270" cy="9105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619268" y="5805264"/>
                <a:ext cx="1352422" cy="9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268" y="5805264"/>
                <a:ext cx="1352422" cy="91929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8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 animBg="1"/>
      <p:bldP spid="35" grpId="0" animBg="1"/>
      <p:bldP spid="29" grpId="0"/>
      <p:bldP spid="39" grpId="0" animBg="1"/>
      <p:bldP spid="40" grpId="0" animBg="1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825625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129" name="Straight Connector 4"/>
          <p:cNvCxnSpPr>
            <a:cxnSpLocks noChangeShapeType="1"/>
            <a:stCxn id="6" idx="0"/>
            <a:endCxn id="6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825625" y="31702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094560" y="3678238"/>
                <a:ext cx="325730" cy="456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560" y="3678238"/>
                <a:ext cx="325730" cy="456151"/>
              </a:xfrm>
              <a:prstGeom prst="rect">
                <a:avLst/>
              </a:prstGeom>
              <a:blipFill rotWithShape="1">
                <a:blip r:embed="rId5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769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5" grpId="0" animBg="1"/>
      <p:bldP spid="37" grpId="0" animBg="1"/>
      <p:bldP spid="38" grpId="0" animBg="1"/>
      <p:bldP spid="39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984750" y="2203450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6153" name="Straight Connector 4"/>
          <p:cNvCxnSpPr>
            <a:cxnSpLocks noChangeShapeType="1"/>
            <a:stCxn id="6148" idx="0"/>
            <a:endCxn id="6148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54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5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825625" y="31702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825625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253685" y="2717262"/>
                <a:ext cx="325730" cy="456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685" y="2717262"/>
                <a:ext cx="325730" cy="456151"/>
              </a:xfrm>
              <a:prstGeom prst="rect">
                <a:avLst/>
              </a:prstGeom>
              <a:blipFill rotWithShape="1"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94560" y="3678238"/>
                <a:ext cx="325730" cy="456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560" y="3678238"/>
                <a:ext cx="325730" cy="456151"/>
              </a:xfrm>
              <a:prstGeom prst="rect">
                <a:avLst/>
              </a:prstGeom>
              <a:blipFill rotWithShape="1">
                <a:blip r:embed="rId6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23305" y="4293096"/>
            <a:ext cx="81115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fraction of a whole baguette is there?</a:t>
            </a:r>
          </a:p>
          <a:p>
            <a:pPr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can’t add quarters to fifths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lang="en-GB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denominator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could we use instead? Why?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83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9" grpId="0" animBg="1"/>
      <p:bldP spid="13" grpId="0" animBg="1"/>
      <p:bldP spid="15" grpId="0"/>
      <p:bldP spid="17" grpId="0"/>
      <p:bldP spid="20" grpId="0" build="p"/>
      <p:bldP spid="20" grpI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3" name="Rectangle 24"/>
          <p:cNvSpPr>
            <a:spLocks noChangeArrowheads="1"/>
          </p:cNvSpPr>
          <p:nvPr/>
        </p:nvSpPr>
        <p:spPr bwMode="auto">
          <a:xfrm>
            <a:off x="4984750" y="2203450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7176" name="Straight Connector 4"/>
          <p:cNvCxnSpPr>
            <a:cxnSpLocks noChangeShapeType="1"/>
            <a:stCxn id="7172" idx="0"/>
            <a:endCxn id="7172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7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200275" y="2203450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416175" y="2203450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843213" y="2203450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054350" y="2205038"/>
            <a:ext cx="217488" cy="50323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273425" y="2205038"/>
            <a:ext cx="215900" cy="50323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481388" y="2201863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3913188" y="2201863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4346575" y="2201863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778375" y="2201863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994275" y="2203450"/>
            <a:ext cx="2159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5210175" y="2205038"/>
            <a:ext cx="2159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1995488" y="2203450"/>
            <a:ext cx="215900" cy="50482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5435600" y="2205038"/>
            <a:ext cx="215900" cy="50323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4572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253685" y="2717262"/>
                <a:ext cx="325730" cy="4561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685" y="2717262"/>
                <a:ext cx="325730" cy="456151"/>
              </a:xfrm>
              <a:prstGeom prst="rect">
                <a:avLst/>
              </a:prstGeom>
              <a:blipFill rotWithShape="1"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loud Callout 26"/>
          <p:cNvSpPr/>
          <p:nvPr/>
        </p:nvSpPr>
        <p:spPr>
          <a:xfrm>
            <a:off x="4932040" y="2765145"/>
            <a:ext cx="3312368" cy="2287815"/>
          </a:xfrm>
          <a:prstGeom prst="cloudCallout">
            <a:avLst>
              <a:gd name="adj1" fmla="val 71489"/>
              <a:gd name="adj2" fmla="val 5705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endParaRPr lang="en-GB" altLang="en-US" sz="1600" b="1" dirty="0">
              <a:solidFill>
                <a:srgbClr val="FF0000"/>
              </a:solidFill>
            </a:endParaRPr>
          </a:p>
        </p:txBody>
      </p:sp>
      <p:sp>
        <p:nvSpPr>
          <p:cNvPr id="37" name="Arc 36"/>
          <p:cNvSpPr/>
          <p:nvPr/>
        </p:nvSpPr>
        <p:spPr>
          <a:xfrm>
            <a:off x="1872659" y="417969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1921871" y="530120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77433" y="3336346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33" y="3336346"/>
                <a:ext cx="1057725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4860032" y="3417759"/>
                <a:ext cx="3600400" cy="93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417759"/>
                <a:ext cx="3600400" cy="9389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13"/>
          <p:cNvGrpSpPr>
            <a:grpSpLocks/>
          </p:cNvGrpSpPr>
          <p:nvPr/>
        </p:nvGrpSpPr>
        <p:grpSpPr bwMode="auto">
          <a:xfrm>
            <a:off x="6228184" y="2769220"/>
            <a:ext cx="609313" cy="2047144"/>
            <a:chOff x="84" y="231"/>
            <a:chExt cx="97" cy="1099"/>
          </a:xfrm>
        </p:grpSpPr>
        <p:sp>
          <p:nvSpPr>
            <p:cNvPr id="47" name="Text Box 14"/>
            <p:cNvSpPr txBox="1">
              <a:spLocks noChangeArrowheads="1"/>
            </p:cNvSpPr>
            <p:nvPr/>
          </p:nvSpPr>
          <p:spPr bwMode="auto">
            <a:xfrm>
              <a:off x="84" y="23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×5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48" name="Text Box 15"/>
            <p:cNvSpPr txBox="1">
              <a:spLocks noChangeArrowheads="1"/>
            </p:cNvSpPr>
            <p:nvPr/>
          </p:nvSpPr>
          <p:spPr bwMode="auto">
            <a:xfrm>
              <a:off x="90" y="1049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×5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49" name="Arc 8"/>
          <p:cNvSpPr>
            <a:spLocks/>
          </p:cNvSpPr>
          <p:nvPr/>
        </p:nvSpPr>
        <p:spPr bwMode="auto">
          <a:xfrm rot="7217758">
            <a:off x="6306627" y="3703228"/>
            <a:ext cx="783302" cy="621786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545712" y="3388142"/>
            <a:ext cx="1068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4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 15</a:t>
            </a:r>
            <a:endParaRPr lang="en-GB" sz="24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83568" y="4514172"/>
                <a:ext cx="1455270" cy="910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514172"/>
                <a:ext cx="1455270" cy="91057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140566" y="5737086"/>
                <a:ext cx="684803" cy="9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566" y="5737086"/>
                <a:ext cx="684803" cy="91929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9"/>
          <p:cNvSpPr>
            <a:spLocks/>
          </p:cNvSpPr>
          <p:nvPr/>
        </p:nvSpPr>
        <p:spPr bwMode="auto">
          <a:xfrm rot="18404736">
            <a:off x="6104286" y="3174644"/>
            <a:ext cx="783302" cy="621786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GB"/>
          </a:p>
        </p:txBody>
      </p:sp>
      <p:sp>
        <p:nvSpPr>
          <p:cNvPr id="54" name="Cloud Callout 53"/>
          <p:cNvSpPr/>
          <p:nvPr/>
        </p:nvSpPr>
        <p:spPr>
          <a:xfrm>
            <a:off x="2596133" y="4404887"/>
            <a:ext cx="3312368" cy="2488057"/>
          </a:xfrm>
          <a:prstGeom prst="cloudCallout">
            <a:avLst>
              <a:gd name="adj1" fmla="val 71489"/>
              <a:gd name="adj2" fmla="val 5705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endParaRPr lang="en-GB" altLang="en-US" sz="1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/>
              <p:cNvSpPr txBox="1"/>
              <p:nvPr/>
            </p:nvSpPr>
            <p:spPr>
              <a:xfrm>
                <a:off x="2524125" y="5169223"/>
                <a:ext cx="3600400" cy="93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25" y="5169223"/>
                <a:ext cx="3600400" cy="9389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13"/>
          <p:cNvGrpSpPr>
            <a:grpSpLocks/>
          </p:cNvGrpSpPr>
          <p:nvPr/>
        </p:nvGrpSpPr>
        <p:grpSpPr bwMode="auto">
          <a:xfrm>
            <a:off x="3999975" y="4484429"/>
            <a:ext cx="609313" cy="2171948"/>
            <a:chOff x="84" y="231"/>
            <a:chExt cx="97" cy="1166"/>
          </a:xfrm>
        </p:grpSpPr>
        <p:sp>
          <p:nvSpPr>
            <p:cNvPr id="57" name="Text Box 14"/>
            <p:cNvSpPr txBox="1">
              <a:spLocks noChangeArrowheads="1"/>
            </p:cNvSpPr>
            <p:nvPr/>
          </p:nvSpPr>
          <p:spPr bwMode="auto">
            <a:xfrm>
              <a:off x="84" y="23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×4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58" name="Text Box 15"/>
            <p:cNvSpPr txBox="1">
              <a:spLocks noChangeArrowheads="1"/>
            </p:cNvSpPr>
            <p:nvPr/>
          </p:nvSpPr>
          <p:spPr bwMode="auto">
            <a:xfrm>
              <a:off x="90" y="1116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×4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59" name="Arc 8"/>
          <p:cNvSpPr>
            <a:spLocks/>
          </p:cNvSpPr>
          <p:nvPr/>
        </p:nvSpPr>
        <p:spPr bwMode="auto">
          <a:xfrm rot="7507766">
            <a:off x="4037388" y="5495491"/>
            <a:ext cx="745857" cy="574974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4295311" y="5057431"/>
            <a:ext cx="106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8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 4</a:t>
            </a:r>
            <a:endParaRPr lang="en-GB" sz="28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61" name="Arc 9"/>
          <p:cNvSpPr>
            <a:spLocks/>
          </p:cNvSpPr>
          <p:nvPr/>
        </p:nvSpPr>
        <p:spPr bwMode="auto">
          <a:xfrm rot="18802362">
            <a:off x="3911936" y="4887303"/>
            <a:ext cx="699787" cy="588523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77" y="260648"/>
                <a:ext cx="1057725" cy="90178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997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7" grpId="0" animBg="1"/>
      <p:bldP spid="38" grpId="0" animBg="1"/>
      <p:bldP spid="39" grpId="0"/>
      <p:bldP spid="42" grpId="0"/>
      <p:bldP spid="49" grpId="0" animBg="1"/>
      <p:bldP spid="50" grpId="0"/>
      <p:bldP spid="51" grpId="0"/>
      <p:bldP spid="52" grpId="0"/>
      <p:bldP spid="53" grpId="0" animBg="1"/>
      <p:bldP spid="54" grpId="0" animBg="1"/>
      <p:bldP spid="55" grpId="0"/>
      <p:bldP spid="59" grpId="0" animBg="1"/>
      <p:bldP spid="60" grpId="0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825625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129" name="Straight Connector 4"/>
          <p:cNvCxnSpPr>
            <a:cxnSpLocks noChangeShapeType="1"/>
            <a:stCxn id="6" idx="0"/>
            <a:endCxn id="6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825625" y="31702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22245" y="3678238"/>
                <a:ext cx="325730" cy="442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245" y="3678238"/>
                <a:ext cx="325730" cy="44275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691130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01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5" grpId="0" animBg="1"/>
      <p:bldP spid="37" grpId="0" animBg="1"/>
      <p:bldP spid="38" grpId="0" animBg="1"/>
      <p:bldP spid="39" grpId="0" animBg="1"/>
      <p:bldP spid="13" grpId="0"/>
      <p:bldP spid="14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825625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129" name="Straight Connector 4"/>
          <p:cNvCxnSpPr>
            <a:cxnSpLocks noChangeShapeType="1"/>
            <a:stCxn id="6" idx="0"/>
            <a:endCxn id="6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825625" y="31702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127" y="2719058"/>
                <a:ext cx="325730" cy="450893"/>
              </a:xfrm>
              <a:prstGeom prst="rect">
                <a:avLst/>
              </a:prstGeom>
              <a:blipFill rotWithShape="1"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22245" y="3678238"/>
                <a:ext cx="325730" cy="442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245" y="3678238"/>
                <a:ext cx="325730" cy="44275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691130" y="317341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0" eaLnBrk="1" hangingPunct="1">
              <a:buNone/>
            </a:pPr>
            <a:endParaRPr lang="en-US" alt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992078" y="220407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853773" y="2203450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0" eaLnBrk="1" hangingPunct="1">
              <a:buNone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76608" y="2723129"/>
                <a:ext cx="325730" cy="454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latin typeface="Comic Sans MS" panose="030F0702030302020204" pitchFamily="66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608" y="2723129"/>
                <a:ext cx="325730" cy="454420"/>
              </a:xfrm>
              <a:prstGeom prst="rect">
                <a:avLst/>
              </a:prstGeom>
              <a:blipFill rotWithShape="1">
                <a:blip r:embed="rId7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691680" y="4146884"/>
            <a:ext cx="4398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What can you say about the answer?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7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9" grpId="0" animBg="1"/>
      <p:bldP spid="14" grpId="0"/>
      <p:bldP spid="16" grpId="0" animBg="1"/>
      <p:bldP spid="17" grpId="0" animBg="1"/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2" b="35536"/>
          <a:stretch>
            <a:fillRect/>
          </a:stretch>
        </p:blipFill>
        <p:spPr bwMode="auto">
          <a:xfrm>
            <a:off x="971550" y="1268413"/>
            <a:ext cx="6048375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35150" y="2205038"/>
            <a:ext cx="4176713" cy="503237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73238" y="2205038"/>
            <a:ext cx="1074737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129" name="Straight Connector 4"/>
          <p:cNvCxnSpPr>
            <a:cxnSpLocks noChangeShapeType="1"/>
            <a:stCxn id="6" idx="0"/>
            <a:endCxn id="6" idx="2"/>
          </p:cNvCxnSpPr>
          <p:nvPr/>
        </p:nvCxnSpPr>
        <p:spPr bwMode="auto">
          <a:xfrm>
            <a:off x="2311400" y="2205038"/>
            <a:ext cx="0" cy="50323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843213" y="2205038"/>
            <a:ext cx="1076325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14775" y="2205038"/>
            <a:ext cx="1074738" cy="50323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399" y="116632"/>
                <a:ext cx="1057725" cy="9017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992078" y="2204073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853773" y="2203450"/>
            <a:ext cx="863600" cy="50482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0" eaLnBrk="1" hangingPunct="1">
              <a:buNone/>
            </a:pPr>
            <a:endParaRPr lang="en-US" altLang="en-US" dirty="0"/>
          </a:p>
        </p:txBody>
      </p:sp>
      <p:sp>
        <p:nvSpPr>
          <p:cNvPr id="21" name="Arc 20"/>
          <p:cNvSpPr/>
          <p:nvPr/>
        </p:nvSpPr>
        <p:spPr>
          <a:xfrm>
            <a:off x="2741613" y="3471863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257550" y="3493626"/>
            <a:ext cx="46988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 already know that the </a:t>
            </a:r>
            <a:r>
              <a:rPr lang="en-GB" alt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lowest common multiple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of 4 and 5 is 20.</a:t>
            </a:r>
            <a:endParaRPr lang="en-GB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Arc 22"/>
          <p:cNvSpPr/>
          <p:nvPr/>
        </p:nvSpPr>
        <p:spPr>
          <a:xfrm>
            <a:off x="2778125" y="4241800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2778125" y="501012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294063" y="4990525"/>
            <a:ext cx="43735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is now possible to add the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fractions</a:t>
            </a:r>
            <a:endParaRPr lang="en-GB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295650" y="5792213"/>
            <a:ext cx="49487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How many whole baguettes is this, and how much is left over?</a:t>
            </a:r>
            <a:endParaRPr lang="en-GB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989138" y="3151054"/>
                <a:ext cx="810415" cy="67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GB" sz="2000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138" y="3151054"/>
                <a:ext cx="810415" cy="6705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07871" y="3911233"/>
                <a:ext cx="1131014" cy="68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GB" sz="2000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871" y="3911233"/>
                <a:ext cx="1131014" cy="6854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038087" y="4648016"/>
                <a:ext cx="1131014" cy="6830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GB" sz="2000" b="0" i="0" smtClean="0">
                          <a:latin typeface="Cambria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087" y="4648016"/>
                <a:ext cx="1131014" cy="68307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437337" y="5376816"/>
                <a:ext cx="540533" cy="6830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b="0" i="0" smtClean="0">
                              <a:latin typeface="Cambria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337" y="5376816"/>
                <a:ext cx="540533" cy="68307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2808605" y="5767388"/>
            <a:ext cx="457200" cy="609600"/>
          </a:xfrm>
          <a:prstGeom prst="arc">
            <a:avLst>
              <a:gd name="adj1" fmla="val 16200000"/>
              <a:gd name="adj2" fmla="val 547472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445910" y="6060587"/>
                <a:ext cx="66877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GB" sz="3200" dirty="0" smtClean="0">
                    <a:latin typeface="Cambria" panose="02040503050406030204" pitchFamily="18" charset="0"/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800" b="0" i="0" smtClean="0">
                            <a:latin typeface="Cambria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800" b="0" i="0" smtClean="0">
                            <a:latin typeface="Cambria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en-GB" sz="32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910" y="6060587"/>
                <a:ext cx="668773" cy="584775"/>
              </a:xfrm>
              <a:prstGeom prst="rect">
                <a:avLst/>
              </a:prstGeom>
              <a:blipFill rotWithShape="1">
                <a:blip r:embed="rId8"/>
                <a:stretch>
                  <a:fillRect l="-22727" t="-16667" b="-30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802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28" grpId="0"/>
      <p:bldP spid="30" grpId="0"/>
      <p:bldP spid="31" grpId="0"/>
      <p:bldP spid="32" grpId="0"/>
      <p:bldP spid="33" grpId="0" animBg="1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330241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In your books: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4" name="TextBox 5"/>
          <p:cNvSpPr>
            <a:spLocks noChangeArrowheads="1"/>
          </p:cNvSpPr>
          <p:nvPr/>
        </p:nvSpPr>
        <p:spPr bwMode="auto">
          <a:xfrm>
            <a:off x="266267" y="118454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Section 1: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645024"/>
            <a:ext cx="8247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>
            <a:spLocks noChangeArrowheads="1"/>
          </p:cNvSpPr>
          <p:nvPr/>
        </p:nvSpPr>
        <p:spPr bwMode="auto">
          <a:xfrm>
            <a:off x="377331" y="3284984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Section 2: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5364088" y="188641"/>
            <a:ext cx="3096344" cy="1656184"/>
          </a:xfrm>
          <a:prstGeom prst="cloudCallout">
            <a:avLst>
              <a:gd name="adj1" fmla="val -42200"/>
              <a:gd name="adj2" fmla="val 6253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altLang="en-US" sz="1800" dirty="0" smtClean="0">
                <a:solidFill>
                  <a:schemeClr val="tx1"/>
                </a:solidFill>
                <a:latin typeface="Cambria" panose="02040503050406030204" pitchFamily="18" charset="0"/>
              </a:rPr>
              <a:t>Changing to a </a:t>
            </a:r>
            <a:r>
              <a:rPr lang="en-GB" altLang="en-US" sz="18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mixed number </a:t>
            </a:r>
            <a:r>
              <a:rPr lang="en-GB" altLang="en-US" sz="1800" dirty="0" smtClean="0">
                <a:solidFill>
                  <a:schemeClr val="tx1"/>
                </a:solidFill>
                <a:latin typeface="Cambria" panose="02040503050406030204" pitchFamily="18" charset="0"/>
              </a:rPr>
              <a:t>here would give a better idea of size</a:t>
            </a:r>
            <a:endParaRPr lang="en-GB" altLang="en-US" sz="1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359859" y="5066020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Section 3: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5"/>
          <a:stretch/>
        </p:blipFill>
        <p:spPr bwMode="auto">
          <a:xfrm>
            <a:off x="469064" y="5805264"/>
            <a:ext cx="8457571" cy="885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62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76672"/>
            <a:ext cx="6833005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6" y="1340768"/>
            <a:ext cx="812482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32336" y="148478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62408" y="1495082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348864"/>
            <a:ext cx="73628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>
            <a:spLocks noChangeArrowheads="1"/>
          </p:cNvSpPr>
          <p:nvPr/>
        </p:nvSpPr>
        <p:spPr bwMode="auto">
          <a:xfrm>
            <a:off x="269685" y="479715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In your books: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282173" y="6104202"/>
            <a:ext cx="86046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000" b="0" dirty="0" smtClean="0">
                <a:solidFill>
                  <a:srgbClr val="FF0000"/>
                </a:solidFill>
                <a:latin typeface="Cambria" panose="02040503050406030204" pitchFamily="18" charset="0"/>
              </a:rPr>
              <a:t>Extra questions: section A</a:t>
            </a:r>
            <a:endParaRPr lang="zh-CN" altLang="en-US" sz="2000" b="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84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824536" cy="55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340768"/>
            <a:ext cx="77914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31640" y="148478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64088" y="1495082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69160"/>
            <a:ext cx="8658562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>
            <a:spLocks noChangeArrowheads="1"/>
          </p:cNvSpPr>
          <p:nvPr/>
        </p:nvSpPr>
        <p:spPr bwMode="auto">
          <a:xfrm>
            <a:off x="269685" y="443711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In your books: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282173" y="6104202"/>
            <a:ext cx="86046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000" b="0" dirty="0" smtClean="0">
                <a:solidFill>
                  <a:srgbClr val="FF0000"/>
                </a:solidFill>
                <a:latin typeface="Cambria" panose="02040503050406030204" pitchFamily="18" charset="0"/>
              </a:rPr>
              <a:t>Extra questions: section </a:t>
            </a:r>
            <a:r>
              <a:rPr lang="en-GB" altLang="zh-CN" sz="2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B</a:t>
            </a:r>
            <a:endParaRPr lang="zh-CN" altLang="en-US" sz="2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0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04664"/>
            <a:ext cx="5544616" cy="60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5"/>
          <a:stretch/>
        </p:blipFill>
        <p:spPr bwMode="auto">
          <a:xfrm>
            <a:off x="300643" y="1556792"/>
            <a:ext cx="8159789" cy="24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43608" y="1690510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80112" y="1700808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49" y="4714477"/>
            <a:ext cx="834485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>
            <a:spLocks noChangeArrowheads="1"/>
          </p:cNvSpPr>
          <p:nvPr/>
        </p:nvSpPr>
        <p:spPr bwMode="auto">
          <a:xfrm>
            <a:off x="269685" y="443711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In your books: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9" name="TextBox 5"/>
          <p:cNvSpPr>
            <a:spLocks noChangeArrowheads="1"/>
          </p:cNvSpPr>
          <p:nvPr/>
        </p:nvSpPr>
        <p:spPr bwMode="auto">
          <a:xfrm>
            <a:off x="282173" y="6104202"/>
            <a:ext cx="86046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000" b="0" dirty="0" smtClean="0">
                <a:solidFill>
                  <a:srgbClr val="FF0000"/>
                </a:solidFill>
                <a:latin typeface="Cambria" panose="02040503050406030204" pitchFamily="18" charset="0"/>
              </a:rPr>
              <a:t>Extra questions: section C</a:t>
            </a:r>
            <a:endParaRPr lang="zh-CN" altLang="en-US" sz="2000" b="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06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107"/>
            <a:ext cx="8733025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5"/>
          <p:cNvSpPr>
            <a:spLocks noChangeArrowheads="1"/>
          </p:cNvSpPr>
          <p:nvPr/>
        </p:nvSpPr>
        <p:spPr bwMode="auto">
          <a:xfrm>
            <a:off x="239925" y="620688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Cambria" panose="02040503050406030204" pitchFamily="18" charset="0"/>
              </a:rPr>
              <a:t>Extra questions:</a:t>
            </a:r>
            <a:endParaRPr lang="zh-CN" altLang="en-US" sz="2800" b="0" dirty="0">
              <a:latin typeface="Cambria" panose="0204050305040603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 rot="19699104">
            <a:off x="469444" y="1939929"/>
            <a:ext cx="341081" cy="307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800" dirty="0" smtClean="0">
                <a:solidFill>
                  <a:schemeClr val="tx1"/>
                </a:solidFill>
              </a:rPr>
              <a:t>A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9699104">
            <a:off x="462292" y="2689937"/>
            <a:ext cx="341081" cy="307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800" dirty="0" smtClean="0">
                <a:solidFill>
                  <a:schemeClr val="tx1"/>
                </a:solidFill>
              </a:rPr>
              <a:t>B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9699104">
            <a:off x="462292" y="3467241"/>
            <a:ext cx="341081" cy="307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800" dirty="0" smtClean="0">
                <a:solidFill>
                  <a:schemeClr val="tx1"/>
                </a:solidFill>
              </a:rPr>
              <a:t>C</a:t>
            </a:r>
            <a:endParaRPr lang="en-GB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480</Words>
  <Application>Microsoft Office PowerPoint</Application>
  <PresentationFormat>On-screen Show (4:3)</PresentationFormat>
  <Paragraphs>85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3</cp:revision>
  <dcterms:created xsi:type="dcterms:W3CDTF">2017-03-04T12:31:26Z</dcterms:created>
  <dcterms:modified xsi:type="dcterms:W3CDTF">2017-03-05T18:48:34Z</dcterms:modified>
</cp:coreProperties>
</file>