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sldIdLst>
    <p:sldId id="287" r:id="rId2"/>
    <p:sldId id="293" r:id="rId3"/>
    <p:sldId id="291" r:id="rId4"/>
    <p:sldId id="285" r:id="rId5"/>
    <p:sldId id="290" r:id="rId6"/>
    <p:sldId id="289" r:id="rId7"/>
    <p:sldId id="292" r:id="rId8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20000"/>
      </a:spcBef>
      <a:spcAft>
        <a:spcPct val="0"/>
      </a:spcAft>
      <a:buClr>
        <a:srgbClr val="00628C"/>
      </a:buClr>
      <a:buFont typeface="Arial" charset="0"/>
      <a:buChar char="●"/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rgbClr val="00628C"/>
      </a:buClr>
      <a:buFont typeface="Arial" charset="0"/>
      <a:buChar char="●"/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rgbClr val="00628C"/>
      </a:buClr>
      <a:buFont typeface="Arial" charset="0"/>
      <a:buChar char="●"/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rgbClr val="00628C"/>
      </a:buClr>
      <a:buFont typeface="Arial" charset="0"/>
      <a:buChar char="●"/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rgbClr val="00628C"/>
      </a:buClr>
      <a:buFont typeface="Arial" charset="0"/>
      <a:buChar char="●"/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E2E8"/>
    <a:srgbClr val="82CBDD"/>
    <a:srgbClr val="0062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33" autoAdjust="0"/>
    <p:restoredTop sz="66963" autoAdjust="0"/>
  </p:normalViewPr>
  <p:slideViewPr>
    <p:cSldViewPr>
      <p:cViewPr varScale="1">
        <p:scale>
          <a:sx n="68" d="100"/>
          <a:sy n="68" d="100"/>
        </p:scale>
        <p:origin x="-70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D0B1EA-3CF4-4808-BAB7-C591967E46A3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BE10C3-C29C-457C-916F-D8E6BF039BBB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95D0B2-CCEB-49DD-AFE3-172171050A6A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0CB59E-A8FA-4243-B927-2172C50A7CD8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D7060-32F1-42BD-92F6-D0A9B5067A52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6D17F4-3B70-45E3-A7E8-162D3E5F1479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DF277D-F95D-4DB6-9707-2EEA71980338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CFB417-2678-4D08-B091-54B6F9067A6D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9CC810-8284-471F-8A3C-DB0EB1EF3CFD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485206-097C-454B-9112-34E64D258C11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51216-8EC1-49E1-AD97-DB079C411D6C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88E648A-54EF-46DA-B9A8-27D76DB95F89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TextBox 5"/>
          <p:cNvSpPr>
            <a:spLocks noChangeArrowheads="1"/>
          </p:cNvSpPr>
          <p:nvPr/>
        </p:nvSpPr>
        <p:spPr bwMode="auto">
          <a:xfrm>
            <a:off x="266267" y="286677"/>
            <a:ext cx="86046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800" b="0" dirty="0" smtClean="0">
                <a:latin typeface="+mn-lt"/>
              </a:rPr>
              <a:t>On your whiteboards: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EAF6FD"/>
              </a:clrFrom>
              <a:clrTo>
                <a:srgbClr val="EAF6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161021" y="1700808"/>
            <a:ext cx="8815119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5"/>
          <p:cNvSpPr>
            <a:spLocks noChangeArrowheads="1"/>
          </p:cNvSpPr>
          <p:nvPr/>
        </p:nvSpPr>
        <p:spPr bwMode="auto">
          <a:xfrm>
            <a:off x="266267" y="1184542"/>
            <a:ext cx="86046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800" b="0" dirty="0" smtClean="0">
                <a:latin typeface="+mn-lt"/>
              </a:rPr>
              <a:t>Section 1: Write your answers as </a:t>
            </a:r>
            <a:r>
              <a:rPr lang="en-GB" altLang="zh-CN" sz="2800" b="0" dirty="0" smtClean="0">
                <a:solidFill>
                  <a:srgbClr val="FF0000"/>
                </a:solidFill>
                <a:latin typeface="+mn-lt"/>
              </a:rPr>
              <a:t>mixed numbers</a:t>
            </a:r>
            <a:endParaRPr lang="zh-CN" altLang="en-US" sz="2800" b="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D4ECF2"/>
              </a:clrFrom>
              <a:clrTo>
                <a:srgbClr val="D4EC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8509" y="4659699"/>
            <a:ext cx="2265420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5"/>
          <p:cNvSpPr>
            <a:spLocks noChangeArrowheads="1"/>
          </p:cNvSpPr>
          <p:nvPr/>
        </p:nvSpPr>
        <p:spPr bwMode="auto">
          <a:xfrm>
            <a:off x="250588" y="3540357"/>
            <a:ext cx="860462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800" b="0" dirty="0" smtClean="0">
                <a:latin typeface="+mn-lt"/>
              </a:rPr>
              <a:t>Describe the error in the calculation below, then find the correct answer.</a:t>
            </a:r>
            <a:endParaRPr lang="zh-CN" altLang="en-US" sz="2800" b="0" dirty="0">
              <a:latin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5948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TextBox 5"/>
          <p:cNvSpPr>
            <a:spLocks noChangeArrowheads="1"/>
          </p:cNvSpPr>
          <p:nvPr/>
        </p:nvSpPr>
        <p:spPr bwMode="auto">
          <a:xfrm>
            <a:off x="266267" y="286677"/>
            <a:ext cx="86046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800" b="0" dirty="0" smtClean="0">
                <a:latin typeface="+mn-lt"/>
              </a:rPr>
              <a:t>On your whiteboards:</a:t>
            </a:r>
          </a:p>
        </p:txBody>
      </p:sp>
      <p:sp>
        <p:nvSpPr>
          <p:cNvPr id="15" name="TextBox 5"/>
          <p:cNvSpPr>
            <a:spLocks noChangeArrowheads="1"/>
          </p:cNvSpPr>
          <p:nvPr/>
        </p:nvSpPr>
        <p:spPr bwMode="auto">
          <a:xfrm>
            <a:off x="266267" y="1184542"/>
            <a:ext cx="86046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800" b="0" dirty="0" smtClean="0">
                <a:latin typeface="+mn-lt"/>
              </a:rPr>
              <a:t>Section </a:t>
            </a:r>
            <a:r>
              <a:rPr lang="en-GB" altLang="zh-CN" sz="2800" b="0" dirty="0" smtClean="0">
                <a:latin typeface="+mn-lt"/>
              </a:rPr>
              <a:t>2: </a:t>
            </a:r>
            <a:r>
              <a:rPr lang="en-GB" altLang="zh-CN" sz="2800" b="0" dirty="0" smtClean="0">
                <a:latin typeface="+mn-lt"/>
              </a:rPr>
              <a:t>Write your answers as </a:t>
            </a:r>
            <a:r>
              <a:rPr lang="en-GB" altLang="zh-CN" sz="2800" b="0" dirty="0" smtClean="0">
                <a:solidFill>
                  <a:srgbClr val="FF0000"/>
                </a:solidFill>
                <a:latin typeface="+mn-lt"/>
              </a:rPr>
              <a:t>mixed numbers</a:t>
            </a:r>
            <a:endParaRPr lang="zh-CN" altLang="en-US" sz="2800" b="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EAF6FD"/>
              </a:clrFrom>
              <a:clrTo>
                <a:srgbClr val="EAF6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93" b="407"/>
          <a:stretch/>
        </p:blipFill>
        <p:spPr bwMode="auto">
          <a:xfrm>
            <a:off x="161021" y="1916832"/>
            <a:ext cx="8815119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5"/>
          <p:cNvSpPr>
            <a:spLocks noChangeArrowheads="1"/>
          </p:cNvSpPr>
          <p:nvPr/>
        </p:nvSpPr>
        <p:spPr bwMode="auto">
          <a:xfrm>
            <a:off x="287547" y="3861048"/>
            <a:ext cx="860462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800" b="0" dirty="0" smtClean="0">
                <a:latin typeface="+mn-lt"/>
              </a:rPr>
              <a:t>Describe the error in the calculation below, then find the correct answer.</a:t>
            </a:r>
            <a:endParaRPr lang="zh-CN" altLang="en-US" sz="2800" b="0" dirty="0">
              <a:latin typeface="+mn-lt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D4ECF2"/>
              </a:clrFrom>
              <a:clrTo>
                <a:srgbClr val="D4EC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2403" y="4928717"/>
            <a:ext cx="2363776" cy="1144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72465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620688"/>
            <a:ext cx="3024337" cy="1161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15793"/>
            <a:ext cx="3960440" cy="350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2600908"/>
            <a:ext cx="5391872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818" y="3789040"/>
            <a:ext cx="8237638" cy="2219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259632" y="3950054"/>
            <a:ext cx="122413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GB" sz="1600" b="1" dirty="0" smtClean="0">
                <a:solidFill>
                  <a:schemeClr val="tx1"/>
                </a:solidFill>
              </a:rPr>
              <a:t>Student 1</a:t>
            </a:r>
            <a:endParaRPr lang="en-GB" sz="16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508104" y="3933056"/>
            <a:ext cx="122413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GB" sz="1600" b="1" dirty="0" smtClean="0">
                <a:solidFill>
                  <a:schemeClr val="tx1"/>
                </a:solidFill>
              </a:rPr>
              <a:t>Student 2</a:t>
            </a:r>
            <a:endParaRPr lang="en-GB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362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TextBox 5"/>
          <p:cNvSpPr>
            <a:spLocks noChangeArrowheads="1"/>
          </p:cNvSpPr>
          <p:nvPr/>
        </p:nvSpPr>
        <p:spPr bwMode="auto">
          <a:xfrm>
            <a:off x="215843" y="286677"/>
            <a:ext cx="8604629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800" b="0" dirty="0" smtClean="0">
                <a:latin typeface="+mn-lt"/>
              </a:rPr>
              <a:t>In your </a:t>
            </a:r>
            <a:r>
              <a:rPr lang="en-GB" altLang="zh-CN" sz="2800" b="0" dirty="0" smtClean="0">
                <a:latin typeface="+mn-lt"/>
              </a:rPr>
              <a:t>books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zh-CN" sz="2800" b="0" dirty="0" smtClean="0">
              <a:latin typeface="+mn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800" dirty="0" smtClean="0">
                <a:latin typeface="+mn-lt"/>
              </a:rPr>
              <a:t>Title:  Adding Mixed numbers and proper fractions.</a:t>
            </a:r>
            <a:endParaRPr lang="zh-CN" altLang="en-US" sz="2800" b="0" dirty="0">
              <a:latin typeface="+mn-lt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EAF6FD"/>
              </a:clrFrom>
              <a:clrTo>
                <a:srgbClr val="EAF6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57"/>
          <a:stretch/>
        </p:blipFill>
        <p:spPr bwMode="auto">
          <a:xfrm>
            <a:off x="222879" y="2996952"/>
            <a:ext cx="8618919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5"/>
          <p:cNvSpPr>
            <a:spLocks noChangeArrowheads="1"/>
          </p:cNvSpPr>
          <p:nvPr/>
        </p:nvSpPr>
        <p:spPr bwMode="auto">
          <a:xfrm>
            <a:off x="245052" y="2207199"/>
            <a:ext cx="86046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800" b="0" dirty="0" smtClean="0">
                <a:latin typeface="+mn-lt"/>
              </a:rPr>
              <a:t>Section 3:</a:t>
            </a:r>
            <a:endParaRPr lang="zh-CN" altLang="en-US" sz="2800" b="0" dirty="0">
              <a:latin typeface="+mn-lt"/>
            </a:endParaRPr>
          </a:p>
        </p:txBody>
      </p:sp>
      <p:sp>
        <p:nvSpPr>
          <p:cNvPr id="19" name="TextBox 5"/>
          <p:cNvSpPr>
            <a:spLocks noChangeArrowheads="1"/>
          </p:cNvSpPr>
          <p:nvPr/>
        </p:nvSpPr>
        <p:spPr bwMode="auto">
          <a:xfrm>
            <a:off x="2087710" y="2209243"/>
            <a:ext cx="86046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800" dirty="0" smtClean="0">
                <a:latin typeface="+mn-lt"/>
              </a:rPr>
              <a:t>Write your answers as a mixed number</a:t>
            </a:r>
            <a:r>
              <a:rPr lang="en-GB" altLang="zh-CN" sz="2800" dirty="0" smtClean="0">
                <a:latin typeface="+mn-lt"/>
              </a:rPr>
              <a:t>.</a:t>
            </a:r>
            <a:endParaRPr lang="en-GB" altLang="zh-CN" sz="2800" dirty="0" smtClean="0">
              <a:latin typeface="+mn-lt"/>
            </a:endParaRPr>
          </a:p>
        </p:txBody>
      </p:sp>
      <p:sp>
        <p:nvSpPr>
          <p:cNvPr id="8" name="TextBox 5"/>
          <p:cNvSpPr>
            <a:spLocks noChangeArrowheads="1"/>
          </p:cNvSpPr>
          <p:nvPr/>
        </p:nvSpPr>
        <p:spPr bwMode="auto">
          <a:xfrm>
            <a:off x="391950" y="5111606"/>
            <a:ext cx="8604629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800" b="0" dirty="0" smtClean="0">
                <a:latin typeface="+mn-lt"/>
              </a:rPr>
              <a:t>Challenge: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800" b="0" dirty="0" smtClean="0">
                <a:latin typeface="+mn-lt"/>
              </a:rPr>
              <a:t>Write as many questions as you can that have the answer </a:t>
            </a:r>
            <a:endParaRPr lang="zh-CN" altLang="en-US" sz="2800" b="0" dirty="0">
              <a:latin typeface="+mn-lt"/>
            </a:endParaRP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1432" y="5949280"/>
            <a:ext cx="552556" cy="648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977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404664"/>
            <a:ext cx="3096344" cy="1117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1" y="380263"/>
            <a:ext cx="4393405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632429"/>
            <a:ext cx="1944216" cy="1575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41" r="4611"/>
          <a:stretch/>
        </p:blipFill>
        <p:spPr bwMode="auto">
          <a:xfrm>
            <a:off x="179513" y="4178712"/>
            <a:ext cx="8036439" cy="2299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115616" y="4293096"/>
            <a:ext cx="122413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GB" sz="1600" b="1" dirty="0" smtClean="0">
                <a:solidFill>
                  <a:schemeClr val="tx1"/>
                </a:solidFill>
              </a:rPr>
              <a:t>Student 1</a:t>
            </a:r>
            <a:endParaRPr lang="en-GB" sz="16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00280" y="4303394"/>
            <a:ext cx="122413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GB" sz="1600" b="1" dirty="0" smtClean="0">
                <a:solidFill>
                  <a:schemeClr val="tx1"/>
                </a:solidFill>
              </a:rPr>
              <a:t>Student 2</a:t>
            </a:r>
            <a:endParaRPr lang="en-GB" sz="1600" b="1" dirty="0">
              <a:solidFill>
                <a:schemeClr val="tx1"/>
              </a:solidFill>
            </a:endParaRP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626760"/>
            <a:ext cx="5281236" cy="522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6274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TextBox 5"/>
          <p:cNvSpPr>
            <a:spLocks noChangeArrowheads="1"/>
          </p:cNvSpPr>
          <p:nvPr/>
        </p:nvSpPr>
        <p:spPr bwMode="auto">
          <a:xfrm>
            <a:off x="266267" y="286677"/>
            <a:ext cx="8604629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800" b="0" dirty="0" smtClean="0">
                <a:latin typeface="+mn-lt"/>
              </a:rPr>
              <a:t>In your books</a:t>
            </a:r>
            <a:r>
              <a:rPr lang="en-GB" altLang="zh-CN" sz="2800" b="0" dirty="0" smtClean="0">
                <a:latin typeface="+mn-lt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zh-CN" sz="2800" dirty="0">
              <a:latin typeface="+mn-lt"/>
            </a:endParaRPr>
          </a:p>
          <a:p>
            <a:pPr>
              <a:spcBef>
                <a:spcPct val="0"/>
              </a:spcBef>
              <a:buNone/>
            </a:pPr>
            <a:r>
              <a:rPr lang="en-GB" altLang="zh-CN" sz="2800" dirty="0"/>
              <a:t>Title:  Adding Mixed numbers and proper fractions.</a:t>
            </a:r>
            <a:endParaRPr lang="zh-CN" altLang="en-US" sz="28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800" b="0" dirty="0">
              <a:latin typeface="+mn-lt"/>
            </a:endParaRPr>
          </a:p>
        </p:txBody>
      </p:sp>
      <p:sp>
        <p:nvSpPr>
          <p:cNvPr id="18" name="TextBox 5"/>
          <p:cNvSpPr>
            <a:spLocks noChangeArrowheads="1"/>
          </p:cNvSpPr>
          <p:nvPr/>
        </p:nvSpPr>
        <p:spPr bwMode="auto">
          <a:xfrm>
            <a:off x="222390" y="2113528"/>
            <a:ext cx="86046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800" b="0" dirty="0" smtClean="0">
                <a:latin typeface="+mn-lt"/>
              </a:rPr>
              <a:t>Section 4:</a:t>
            </a:r>
            <a:endParaRPr lang="zh-CN" altLang="en-US" sz="2800" b="0" dirty="0">
              <a:latin typeface="+mn-lt"/>
            </a:endParaRPr>
          </a:p>
        </p:txBody>
      </p:sp>
      <p:sp>
        <p:nvSpPr>
          <p:cNvPr id="19" name="TextBox 5"/>
          <p:cNvSpPr>
            <a:spLocks noChangeArrowheads="1"/>
          </p:cNvSpPr>
          <p:nvPr/>
        </p:nvSpPr>
        <p:spPr bwMode="auto">
          <a:xfrm>
            <a:off x="1955911" y="2118788"/>
            <a:ext cx="860462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800" dirty="0" smtClean="0">
                <a:latin typeface="+mn-lt"/>
              </a:rPr>
              <a:t>Write your answers as a mixed number.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zh-CN" sz="2800" b="0" dirty="0">
              <a:latin typeface="+mn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EAF6FD"/>
              </a:clrFrom>
              <a:clrTo>
                <a:srgbClr val="EAF6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29" y="3284984"/>
            <a:ext cx="8893267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88991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25" y="416262"/>
            <a:ext cx="8421953" cy="6325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 rot="19699104">
            <a:off x="773291" y="679460"/>
            <a:ext cx="341081" cy="307267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</a:t>
            </a:r>
          </a:p>
        </p:txBody>
      </p:sp>
      <p:sp>
        <p:nvSpPr>
          <p:cNvPr id="11" name="Rectangle 10"/>
          <p:cNvSpPr/>
          <p:nvPr/>
        </p:nvSpPr>
        <p:spPr>
          <a:xfrm rot="19699104">
            <a:off x="777620" y="2089027"/>
            <a:ext cx="341081" cy="307267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</a:t>
            </a:r>
          </a:p>
        </p:txBody>
      </p:sp>
      <p:sp>
        <p:nvSpPr>
          <p:cNvPr id="12" name="Rectangle 11"/>
          <p:cNvSpPr/>
          <p:nvPr/>
        </p:nvSpPr>
        <p:spPr>
          <a:xfrm rot="19699104">
            <a:off x="779787" y="3522970"/>
            <a:ext cx="341081" cy="307267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</a:t>
            </a:r>
          </a:p>
        </p:txBody>
      </p:sp>
      <p:sp>
        <p:nvSpPr>
          <p:cNvPr id="13" name="Rectangle 12"/>
          <p:cNvSpPr/>
          <p:nvPr/>
        </p:nvSpPr>
        <p:spPr>
          <a:xfrm rot="19699104">
            <a:off x="766139" y="5237513"/>
            <a:ext cx="341081" cy="307267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kern="0" dirty="0">
                <a:solidFill>
                  <a:prstClr val="black"/>
                </a:solidFill>
                <a:latin typeface="Calibri"/>
              </a:rPr>
              <a:t>D</a:t>
            </a: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66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1425</TotalTime>
  <Words>126</Words>
  <Application>Microsoft Office PowerPoint</Application>
  <PresentationFormat>On-screen Show (4:3)</PresentationFormat>
  <Paragraphs>26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Stephen Peto</dc:creator>
  <cp:lastModifiedBy>Warden, M</cp:lastModifiedBy>
  <cp:revision>56</cp:revision>
  <dcterms:created xsi:type="dcterms:W3CDTF">2008-01-11T09:41:35Z</dcterms:created>
  <dcterms:modified xsi:type="dcterms:W3CDTF">2017-03-04T16:35:30Z</dcterms:modified>
</cp:coreProperties>
</file>