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68" r:id="rId3"/>
    <p:sldId id="269" r:id="rId4"/>
    <p:sldId id="270" r:id="rId5"/>
    <p:sldId id="271" r:id="rId6"/>
    <p:sldId id="272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C84"/>
    <a:srgbClr val="FFF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>
        <p:scale>
          <a:sx n="80" d="100"/>
          <a:sy n="80" d="100"/>
        </p:scale>
        <p:origin x="-97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8669B-CC91-453E-9F16-EDF1033F847F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BDBF3-0E33-4078-954B-D1086623D9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527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BDBF3-0E33-4078-954B-D1086623D9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814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BDBF3-0E33-4078-954B-D1086623D9BF}" type="slidenum">
              <a:rPr lang="en-GB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339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BDBF3-0E33-4078-954B-D1086623D9BF}" type="slidenum">
              <a:rPr lang="en-GB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240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BDBF3-0E33-4078-954B-D1086623D9BF}" type="slidenum">
              <a:rPr lang="en-GB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549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BDBF3-0E33-4078-954B-D1086623D9BF}" type="slidenum">
              <a:rPr lang="en-GB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754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BDBF3-0E33-4078-954B-D1086623D9BF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523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5BA37E6-0044-4A4F-B9A0-1CCFE1C2A551}" type="datetimeFigureOut">
              <a:rPr lang="en-GB" smtClean="0"/>
              <a:t>25/02/2017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4D3C74E-C7E6-49BF-BF5A-ED214EEDDCC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  <a:ln w="57150">
            <a:solidFill>
              <a:schemeClr val="bg1"/>
            </a:solidFill>
          </a:ln>
        </p:spPr>
        <p:txBody>
          <a:bodyPr/>
          <a:lstStyle/>
          <a:p>
            <a:r>
              <a:rPr lang="en-GB" b="1" u="sng" dirty="0" smtClean="0">
                <a:latin typeface="Calibri" panose="020F0502020204030204" pitchFamily="34" charset="0"/>
              </a:rPr>
              <a:t>World Book Day</a:t>
            </a:r>
            <a:endParaRPr lang="en-GB" b="1" u="sng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538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3240360" cy="70788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>
                <a:latin typeface="Calibri" panose="020F0502020204030204" pitchFamily="34" charset="0"/>
              </a:rPr>
              <a:t>Introduction</a:t>
            </a:r>
            <a:endParaRPr lang="en-GB" sz="4000" b="1" u="sng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112" y="980728"/>
            <a:ext cx="8784976" cy="107721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The object of this investigation is to analyse one or more elements of books.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492896"/>
            <a:ext cx="8784976" cy="107721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You will be expected to analyse and compare two of three books provided.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3933056"/>
            <a:ext cx="8784976" cy="206210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Most of you will be expected to analyse both of the following: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Number of letters per word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alibri" panose="020F0502020204030204" pitchFamily="34" charset="0"/>
              </a:rPr>
              <a:t>Number of words per sentence</a:t>
            </a:r>
          </a:p>
        </p:txBody>
      </p:sp>
    </p:spTree>
    <p:extLst>
      <p:ext uri="{BB962C8B-B14F-4D97-AF65-F5344CB8AC3E}">
        <p14:creationId xmlns:p14="http://schemas.microsoft.com/office/powerpoint/2010/main" val="575597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1656184" cy="70788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>
                <a:latin typeface="Calibri" panose="020F0502020204030204" pitchFamily="34" charset="0"/>
              </a:rPr>
              <a:t>Books</a:t>
            </a:r>
            <a:endParaRPr lang="en-GB" sz="4000" b="1" u="sng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980728"/>
            <a:ext cx="8784976" cy="107721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Pick two of the following books and get the extracts from the front.</a:t>
            </a:r>
            <a:endParaRPr lang="en-GB" sz="3200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0394" t="20601" r="37006" b="43700"/>
          <a:stretch/>
        </p:blipFill>
        <p:spPr>
          <a:xfrm>
            <a:off x="611560" y="2564904"/>
            <a:ext cx="2304256" cy="3672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3863" t="45499" r="53537" b="18802"/>
          <a:stretch/>
        </p:blipFill>
        <p:spPr>
          <a:xfrm>
            <a:off x="3275856" y="2564904"/>
            <a:ext cx="2304256" cy="36724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6829" t="51098" r="19281" b="13203"/>
          <a:stretch/>
        </p:blipFill>
        <p:spPr>
          <a:xfrm>
            <a:off x="5920382" y="2564904"/>
            <a:ext cx="2540049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18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2016224" cy="70788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>
                <a:latin typeface="Calibri" panose="020F0502020204030204" pitchFamily="34" charset="0"/>
              </a:rPr>
              <a:t>Method</a:t>
            </a:r>
            <a:endParaRPr lang="en-GB" sz="4000" b="1" u="sng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005548"/>
            <a:ext cx="8784976" cy="156966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You will first need to state a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hypothesis</a:t>
            </a:r>
            <a:r>
              <a:rPr lang="en-GB" sz="2400" dirty="0" smtClean="0">
                <a:latin typeface="Calibri" panose="020F0502020204030204" pitchFamily="34" charset="0"/>
              </a:rPr>
              <a:t> </a:t>
            </a:r>
            <a:r>
              <a:rPr lang="en-GB" sz="2400" dirty="0" smtClean="0">
                <a:latin typeface="Calibri" panose="020F0502020204030204" pitchFamily="34" charset="0"/>
              </a:rPr>
              <a:t>about what you think you will find out about the data while analysing it, e.g. I think </a:t>
            </a:r>
            <a:r>
              <a:rPr lang="en-GB" sz="2400" dirty="0" smtClean="0">
                <a:latin typeface="Calibri" panose="020F0502020204030204" pitchFamily="34" charset="0"/>
              </a:rPr>
              <a:t>I </a:t>
            </a:r>
            <a:r>
              <a:rPr lang="en-GB" sz="2400" dirty="0" smtClean="0">
                <a:latin typeface="Calibri" panose="020F0502020204030204" pitchFamily="34" charset="0"/>
              </a:rPr>
              <a:t>will find that on average, the Harry Potter book will have longer sentence </a:t>
            </a:r>
            <a:r>
              <a:rPr lang="en-GB" sz="2400" dirty="0" smtClean="0">
                <a:latin typeface="Calibri" panose="020F0502020204030204" pitchFamily="34" charset="0"/>
              </a:rPr>
              <a:t>lengths than Diary of a Wimpy Kid.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3573016"/>
            <a:ext cx="8784976" cy="83099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You will then need to fill in the tally chart for the number of words per sentence or number of letters per word.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5013176"/>
            <a:ext cx="8784976" cy="83099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alibri" panose="020F0502020204030204" pitchFamily="34" charset="0"/>
              </a:rPr>
              <a:t>You will need to take a </a:t>
            </a:r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sample</a:t>
            </a:r>
            <a:r>
              <a:rPr lang="en-GB" sz="2400" dirty="0" smtClean="0">
                <a:latin typeface="Calibri" panose="020F0502020204030204" pitchFamily="34" charset="0"/>
              </a:rPr>
              <a:t>, let’s say 20 words or sentences. You can choose how you do this sample, e.g. every 10</a:t>
            </a:r>
            <a:r>
              <a:rPr lang="en-GB" sz="2400" baseline="30000" dirty="0" smtClean="0">
                <a:latin typeface="Calibri" panose="020F0502020204030204" pitchFamily="34" charset="0"/>
              </a:rPr>
              <a:t>th</a:t>
            </a:r>
            <a:r>
              <a:rPr lang="en-GB" sz="2400" dirty="0" smtClean="0">
                <a:latin typeface="Calibri" panose="020F0502020204030204" pitchFamily="34" charset="0"/>
              </a:rPr>
              <a:t> word.</a:t>
            </a:r>
          </a:p>
        </p:txBody>
      </p:sp>
    </p:spTree>
    <p:extLst>
      <p:ext uri="{BB962C8B-B14F-4D97-AF65-F5344CB8AC3E}">
        <p14:creationId xmlns:p14="http://schemas.microsoft.com/office/powerpoint/2010/main" val="3096865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4464496" cy="70788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dirty="0" smtClean="0">
                <a:latin typeface="Calibri" panose="020F0502020204030204" pitchFamily="34" charset="0"/>
              </a:rPr>
              <a:t>Analyse the data</a:t>
            </a:r>
            <a:endParaRPr lang="en-GB" sz="4000" b="1" u="sng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411029"/>
            <a:ext cx="4464496" cy="31700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u="sng" dirty="0" smtClean="0">
                <a:latin typeface="Calibri" panose="020F0502020204030204" pitchFamily="34" charset="0"/>
              </a:rPr>
              <a:t>Number of letters per word</a:t>
            </a:r>
          </a:p>
          <a:p>
            <a:endParaRPr lang="en-GB" sz="2000" b="1" u="sng" dirty="0" smtClean="0">
              <a:latin typeface="Calibri" panose="020F0502020204030204" pitchFamily="34" charset="0"/>
            </a:endParaRPr>
          </a:p>
          <a:p>
            <a:r>
              <a:rPr lang="en-GB" sz="2000" dirty="0" smtClean="0">
                <a:latin typeface="Calibri" panose="020F0502020204030204" pitchFamily="34" charset="0"/>
              </a:rPr>
              <a:t>Calculate </a:t>
            </a:r>
            <a:r>
              <a:rPr lang="en-GB" sz="2000" dirty="0" smtClean="0">
                <a:latin typeface="Calibri" panose="020F0502020204030204" pitchFamily="34" charset="0"/>
              </a:rPr>
              <a:t>the </a:t>
            </a:r>
            <a:r>
              <a:rPr lang="en-GB" sz="2000" dirty="0" smtClean="0">
                <a:latin typeface="Calibri" panose="020F0502020204030204" pitchFamily="34" charset="0"/>
              </a:rPr>
              <a:t>mean or mode number of letters per word to compare your extracts.</a:t>
            </a:r>
            <a:endParaRPr lang="en-GB" sz="2000" dirty="0" smtClean="0">
              <a:latin typeface="Calibri" panose="020F0502020204030204" pitchFamily="34" charset="0"/>
            </a:endParaRPr>
          </a:p>
          <a:p>
            <a:endParaRPr lang="en-GB" sz="2000" dirty="0" smtClean="0">
              <a:latin typeface="Calibri" panose="020F0502020204030204" pitchFamily="34" charset="0"/>
            </a:endParaRPr>
          </a:p>
          <a:p>
            <a:r>
              <a:rPr lang="en-GB" sz="2000" b="1" dirty="0" smtClean="0">
                <a:latin typeface="Calibri" panose="020F0502020204030204" pitchFamily="34" charset="0"/>
              </a:rPr>
              <a:t>or/and </a:t>
            </a:r>
            <a:endParaRPr lang="en-GB" sz="2000" dirty="0" smtClean="0">
              <a:latin typeface="Calibri" panose="020F0502020204030204" pitchFamily="34" charset="0"/>
            </a:endParaRPr>
          </a:p>
          <a:p>
            <a:r>
              <a:rPr lang="en-GB" sz="2000" dirty="0" smtClean="0">
                <a:latin typeface="Calibri" panose="020F0502020204030204" pitchFamily="34" charset="0"/>
              </a:rPr>
              <a:t>Draw a bar chart of your results</a:t>
            </a:r>
          </a:p>
          <a:p>
            <a:endParaRPr lang="en-GB" sz="2000" dirty="0" smtClean="0">
              <a:latin typeface="Calibri" panose="020F0502020204030204" pitchFamily="34" charset="0"/>
            </a:endParaRPr>
          </a:p>
          <a:p>
            <a:endParaRPr lang="en-GB" sz="2000" dirty="0" smtClean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397337"/>
            <a:ext cx="4464496" cy="31700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u="sng" dirty="0" smtClean="0">
                <a:latin typeface="Calibri" panose="020F0502020204030204" pitchFamily="34" charset="0"/>
              </a:rPr>
              <a:t>Number of words per sentence</a:t>
            </a:r>
          </a:p>
          <a:p>
            <a:endParaRPr lang="en-GB" sz="2000" b="1" u="sng" dirty="0" smtClean="0">
              <a:latin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</a:rPr>
              <a:t>Calculate the mean or mode number of </a:t>
            </a:r>
            <a:r>
              <a:rPr lang="en-GB" sz="2000" dirty="0" smtClean="0">
                <a:latin typeface="Calibri" panose="020F0502020204030204" pitchFamily="34" charset="0"/>
              </a:rPr>
              <a:t>words </a:t>
            </a:r>
            <a:r>
              <a:rPr lang="en-GB" sz="2000" dirty="0">
                <a:latin typeface="Calibri" panose="020F0502020204030204" pitchFamily="34" charset="0"/>
              </a:rPr>
              <a:t>per </a:t>
            </a:r>
            <a:r>
              <a:rPr lang="en-GB" sz="2000" dirty="0" smtClean="0">
                <a:latin typeface="Calibri" panose="020F0502020204030204" pitchFamily="34" charset="0"/>
              </a:rPr>
              <a:t>sentence </a:t>
            </a:r>
            <a:r>
              <a:rPr lang="en-GB" sz="2000" dirty="0">
                <a:latin typeface="Calibri" panose="020F0502020204030204" pitchFamily="34" charset="0"/>
              </a:rPr>
              <a:t>to compare your extracts.</a:t>
            </a:r>
          </a:p>
          <a:p>
            <a:endParaRPr lang="en-GB" sz="2000" dirty="0" smtClean="0">
              <a:latin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</a:rPr>
              <a:t>or/and </a:t>
            </a:r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</a:rPr>
              <a:t>Draw a </a:t>
            </a:r>
            <a:r>
              <a:rPr lang="en-GB" sz="2000" dirty="0" smtClean="0">
                <a:latin typeface="Calibri" panose="020F0502020204030204" pitchFamily="34" charset="0"/>
              </a:rPr>
              <a:t>frequency diagram for </a:t>
            </a:r>
            <a:r>
              <a:rPr lang="en-GB" sz="2000" dirty="0">
                <a:latin typeface="Calibri" panose="020F0502020204030204" pitchFamily="34" charset="0"/>
              </a:rPr>
              <a:t>your results</a:t>
            </a:r>
          </a:p>
          <a:p>
            <a:endParaRPr lang="en-GB" sz="20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833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2520280" cy="70788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u="sng" smtClean="0">
                <a:latin typeface="Calibri" panose="020F0502020204030204" pitchFamily="34" charset="0"/>
              </a:rPr>
              <a:t>Challenge</a:t>
            </a:r>
            <a:endParaRPr lang="en-GB" sz="4000" b="1" u="sng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79512" y="980728"/>
                <a:ext cx="8568952" cy="37383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When completed you can use the following formula to find the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reading age </a:t>
                </a:r>
                <a:r>
                  <a:rPr lang="en-GB" sz="24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of each text, which you can then use in your conclusion.</a:t>
                </a:r>
              </a:p>
              <a:p>
                <a:endParaRPr lang="en-GB" sz="24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r>
                  <a:rPr lang="en-GB" sz="24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Take a passage of 150 words.</a:t>
                </a:r>
              </a:p>
              <a:p>
                <a:r>
                  <a:rPr lang="en-GB" sz="24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 = reading age</a:t>
                </a:r>
              </a:p>
              <a:p>
                <a:r>
                  <a:rPr lang="en-GB" sz="24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N = number of 1 syllable words</a:t>
                </a:r>
              </a:p>
              <a:p>
                <a:endParaRPr lang="en-GB" sz="24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=25−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 smtClean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980728"/>
                <a:ext cx="8568952" cy="3738396"/>
              </a:xfrm>
              <a:prstGeom prst="rect">
                <a:avLst/>
              </a:prstGeom>
              <a:blipFill rotWithShape="1">
                <a:blip r:embed="rId3"/>
                <a:stretch>
                  <a:fillRect l="-994" t="-1138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2587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2952328" cy="70788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latin typeface="Calibri" panose="020F0502020204030204" pitchFamily="34" charset="0"/>
              </a:rPr>
              <a:t>Conclusion</a:t>
            </a:r>
            <a:endParaRPr lang="en-GB" sz="4000" b="1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052736"/>
            <a:ext cx="8640960" cy="9541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Draw conclusions and link them back to your original prediction.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2636912"/>
            <a:ext cx="8640960" cy="9541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As a group we need to discuss what we found and if we found different things, what could be the reasons for that.</a:t>
            </a:r>
          </a:p>
        </p:txBody>
      </p:sp>
    </p:spTree>
    <p:extLst>
      <p:ext uri="{BB962C8B-B14F-4D97-AF65-F5344CB8AC3E}">
        <p14:creationId xmlns:p14="http://schemas.microsoft.com/office/powerpoint/2010/main" val="1857734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332</Words>
  <Application>Microsoft Office PowerPoint</Application>
  <PresentationFormat>On-screen Show (4:3)</PresentationFormat>
  <Paragraphs>43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Bluecoat</vt:lpstr>
      <vt:lpstr>World Book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Stacy Brookes</dc:creator>
  <cp:lastModifiedBy>Warden, M</cp:lastModifiedBy>
  <cp:revision>20</cp:revision>
  <dcterms:created xsi:type="dcterms:W3CDTF">2015-01-27T07:47:26Z</dcterms:created>
  <dcterms:modified xsi:type="dcterms:W3CDTF">2017-02-25T10:01:12Z</dcterms:modified>
</cp:coreProperties>
</file>