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8"/>
  </p:notesMasterIdLst>
  <p:sldIdLst>
    <p:sldId id="331" r:id="rId6"/>
    <p:sldId id="332" r:id="rId7"/>
    <p:sldId id="333" r:id="rId8"/>
    <p:sldId id="328" r:id="rId9"/>
    <p:sldId id="329" r:id="rId10"/>
    <p:sldId id="334" r:id="rId11"/>
    <p:sldId id="330" r:id="rId12"/>
    <p:sldId id="336" r:id="rId13"/>
    <p:sldId id="335" r:id="rId14"/>
    <p:sldId id="337" r:id="rId15"/>
    <p:sldId id="338" r:id="rId16"/>
    <p:sldId id="339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00"/>
    <a:srgbClr val="FF6699"/>
    <a:srgbClr val="02941E"/>
    <a:srgbClr val="33CC33"/>
    <a:srgbClr val="E1FFE1"/>
    <a:srgbClr val="CCFFCC"/>
    <a:srgbClr val="00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184" cy="496095"/>
          </a:xfrm>
          <a:prstGeom prst="rect">
            <a:avLst/>
          </a:prstGeom>
        </p:spPr>
        <p:txBody>
          <a:bodyPr vert="horz" lIns="91266" tIns="45633" rIns="91266" bIns="45633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907" y="0"/>
            <a:ext cx="2945184" cy="496095"/>
          </a:xfrm>
          <a:prstGeom prst="rect">
            <a:avLst/>
          </a:prstGeom>
        </p:spPr>
        <p:txBody>
          <a:bodyPr vert="horz" lIns="91266" tIns="45633" rIns="91266" bIns="45633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4675316-6681-454A-9B0E-D5012EB2F439}" type="datetimeFigureOut">
              <a:rPr lang="en-US"/>
              <a:pPr>
                <a:defRPr/>
              </a:pPr>
              <a:t>2/4/2017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6" tIns="45633" rIns="91266" bIns="45633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3" y="4715273"/>
            <a:ext cx="5439089" cy="4466432"/>
          </a:xfrm>
          <a:prstGeom prst="rect">
            <a:avLst/>
          </a:prstGeom>
        </p:spPr>
        <p:txBody>
          <a:bodyPr vert="horz" lIns="91266" tIns="45633" rIns="91266" bIns="4563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960"/>
            <a:ext cx="2945184" cy="496094"/>
          </a:xfrm>
          <a:prstGeom prst="rect">
            <a:avLst/>
          </a:prstGeom>
        </p:spPr>
        <p:txBody>
          <a:bodyPr vert="horz" lIns="91266" tIns="45633" rIns="91266" bIns="45633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907" y="9428960"/>
            <a:ext cx="2945184" cy="496094"/>
          </a:xfrm>
          <a:prstGeom prst="rect">
            <a:avLst/>
          </a:prstGeom>
        </p:spPr>
        <p:txBody>
          <a:bodyPr vert="horz" lIns="91266" tIns="45633" rIns="91266" bIns="45633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492540E-5F3B-4968-BEBF-BD8C9B6DC4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1153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ogebra.org/m/BpZa7hy8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mage result for simple tessellatio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5"/>
          <a:stretch/>
        </p:blipFill>
        <p:spPr bwMode="auto">
          <a:xfrm>
            <a:off x="5652120" y="49980"/>
            <a:ext cx="3491880" cy="336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imple tessella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14642"/>
            <a:ext cx="4101852" cy="35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simple tessella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" y="3263866"/>
            <a:ext cx="5694978" cy="35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tessellati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" y="49980"/>
            <a:ext cx="5651429" cy="326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493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3" t="17205"/>
          <a:stretch/>
        </p:blipFill>
        <p:spPr bwMode="auto">
          <a:xfrm>
            <a:off x="80478" y="88868"/>
            <a:ext cx="4419514" cy="447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taj mahal til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8" y="3629958"/>
            <a:ext cx="4779272" cy="318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alhambra tessell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817" y="44624"/>
            <a:ext cx="4780444" cy="358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alhambra tessell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91" y="3629957"/>
            <a:ext cx="4772999" cy="318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441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escher tessellati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778" y="116632"/>
            <a:ext cx="3196726" cy="321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escher tessell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95875"/>
            <a:ext cx="3049967" cy="329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escher tessell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22" y="224674"/>
            <a:ext cx="2966394" cy="31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escher tessell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6313"/>
            <a:ext cx="2722089" cy="294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escher tessell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92" y="3601952"/>
            <a:ext cx="3312368" cy="280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699792" y="2639791"/>
            <a:ext cx="3816424" cy="151216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The artist M C Escher created these tessellations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36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548680"/>
            <a:ext cx="6400800" cy="1752600"/>
          </a:xfrm>
        </p:spPr>
        <p:txBody>
          <a:bodyPr/>
          <a:lstStyle/>
          <a:p>
            <a:r>
              <a:rPr lang="en-GB" sz="4000" dirty="0" smtClean="0"/>
              <a:t>All quadrilaterals tessellate</a:t>
            </a:r>
          </a:p>
          <a:p>
            <a:endParaRPr lang="en-GB" sz="4000" dirty="0"/>
          </a:p>
          <a:p>
            <a:r>
              <a:rPr lang="en-GB" sz="4000" dirty="0" smtClean="0"/>
              <a:t>Is this sometimes, always or never true?</a:t>
            </a:r>
            <a:endParaRPr lang="en-GB" sz="4000" dirty="0"/>
          </a:p>
          <a:p>
            <a:endParaRPr lang="en-GB" sz="3200" dirty="0" smtClean="0"/>
          </a:p>
          <a:p>
            <a:endParaRPr lang="en-GB" sz="3200" dirty="0"/>
          </a:p>
          <a:p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239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7624936" cy="1752600"/>
          </a:xfrm>
        </p:spPr>
        <p:txBody>
          <a:bodyPr/>
          <a:lstStyle/>
          <a:p>
            <a:r>
              <a:rPr lang="en-GB" sz="4000" dirty="0" smtClean="0"/>
              <a:t>How can you check?</a:t>
            </a:r>
          </a:p>
          <a:p>
            <a:endParaRPr lang="en-GB" sz="4000" dirty="0"/>
          </a:p>
          <a:p>
            <a:pPr algn="l"/>
            <a:r>
              <a:rPr lang="en-GB" sz="2800" dirty="0" smtClean="0"/>
              <a:t>You have:</a:t>
            </a:r>
          </a:p>
          <a:p>
            <a:pPr algn="l"/>
            <a:r>
              <a:rPr lang="en-GB" sz="2800" dirty="0" smtClean="0"/>
              <a:t>Square dotty paper</a:t>
            </a:r>
          </a:p>
          <a:p>
            <a:pPr algn="l"/>
            <a:r>
              <a:rPr lang="en-GB" sz="2800" dirty="0" smtClean="0"/>
              <a:t>Scissors</a:t>
            </a:r>
          </a:p>
          <a:p>
            <a:pPr algn="l"/>
            <a:r>
              <a:rPr lang="en-GB" sz="2800" dirty="0" smtClean="0"/>
              <a:t>Glue</a:t>
            </a:r>
          </a:p>
          <a:p>
            <a:endParaRPr lang="en-GB" sz="3200" dirty="0" smtClean="0"/>
          </a:p>
          <a:p>
            <a:endParaRPr lang="en-GB" sz="3200" dirty="0"/>
          </a:p>
          <a:p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122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51520" y="40466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kern="0" dirty="0" smtClean="0"/>
              <a:t>Which quadrilaterals tessellate</a:t>
            </a:r>
            <a:r>
              <a:rPr lang="en-GB" kern="0" dirty="0" smtClean="0"/>
              <a:t>?</a:t>
            </a:r>
          </a:p>
          <a:p>
            <a:pPr marL="0" indent="0">
              <a:buFontTx/>
              <a:buNone/>
            </a:pPr>
            <a:endParaRPr lang="en-GB" kern="0" dirty="0" smtClean="0"/>
          </a:p>
          <a:p>
            <a:pPr marL="0" indent="0">
              <a:buFontTx/>
              <a:buNone/>
            </a:pPr>
            <a:r>
              <a:rPr lang="en-GB" kern="0" dirty="0" smtClean="0"/>
              <a:t>Choose a quadrilateral to try. Draw 4 </a:t>
            </a:r>
            <a:r>
              <a:rPr lang="en-GB" kern="0" dirty="0" smtClean="0">
                <a:solidFill>
                  <a:srgbClr val="FF0000"/>
                </a:solidFill>
              </a:rPr>
              <a:t>congruent</a:t>
            </a:r>
            <a:r>
              <a:rPr lang="en-GB" kern="0" dirty="0" smtClean="0"/>
              <a:t> shapes and see if they tessellate.</a:t>
            </a:r>
            <a:endParaRPr lang="en-GB" kern="0" dirty="0" smtClean="0"/>
          </a:p>
          <a:p>
            <a:r>
              <a:rPr lang="en-GB" sz="2800" kern="0" dirty="0" smtClean="0"/>
              <a:t>Square</a:t>
            </a:r>
          </a:p>
          <a:p>
            <a:r>
              <a:rPr lang="en-GB" sz="2800" kern="0" dirty="0" smtClean="0"/>
              <a:t>Rectangle</a:t>
            </a:r>
          </a:p>
          <a:p>
            <a:r>
              <a:rPr lang="en-GB" sz="2800" kern="0" dirty="0" smtClean="0"/>
              <a:t>Parallelogram</a:t>
            </a:r>
          </a:p>
          <a:p>
            <a:r>
              <a:rPr lang="en-GB" sz="2800" kern="0" dirty="0" smtClean="0"/>
              <a:t>Rhombus</a:t>
            </a:r>
          </a:p>
          <a:p>
            <a:r>
              <a:rPr lang="en-GB" sz="2800" kern="0" dirty="0" smtClean="0"/>
              <a:t>Trapezium</a:t>
            </a:r>
          </a:p>
          <a:p>
            <a:r>
              <a:rPr lang="en-GB" sz="2800" kern="0" dirty="0" smtClean="0"/>
              <a:t>Kite</a:t>
            </a:r>
          </a:p>
          <a:p>
            <a:r>
              <a:rPr lang="en-GB" sz="2800" kern="0" dirty="0" smtClean="0"/>
              <a:t>‘Irregular’ quadrilateral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159303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/>
        </p:nvSpPr>
        <p:spPr>
          <a:xfrm>
            <a:off x="398998" y="476672"/>
            <a:ext cx="5507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https://www.geogebra.org/m/BpZa7hy8</a:t>
            </a:r>
          </a:p>
        </p:txBody>
      </p:sp>
    </p:spTree>
    <p:extLst>
      <p:ext uri="{BB962C8B-B14F-4D97-AF65-F5344CB8AC3E}">
        <p14:creationId xmlns:p14="http://schemas.microsoft.com/office/powerpoint/2010/main" val="135384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985"/>
            <a:ext cx="5472608" cy="682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32111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224039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6683" y="310863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75303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148064" y="237239"/>
            <a:ext cx="3816424" cy="475252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To show that quadrilaterals always tessellate, we can use letters to represent the angles.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Write a maths sentence using the letters in the diagram.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985"/>
            <a:ext cx="5472608" cy="682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32111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224039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6683" y="310863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75303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249628" y="188640"/>
            <a:ext cx="3816424" cy="338437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Imagine tracing the quadrilateral and rotating it to make the other tiles.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What would the missing letters be?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6208" y="1736341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?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483768" y="197869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?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159732" y="256490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7577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985"/>
            <a:ext cx="5472608" cy="682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32111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224039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6683" y="310863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75303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48064" y="188640"/>
            <a:ext cx="3816424" cy="2344144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What do angles around a point add up to?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3125" y="180802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68" y="191683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9752" y="242088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3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985"/>
            <a:ext cx="5472608" cy="682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32111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224039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6683" y="310863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75303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48064" y="164446"/>
            <a:ext cx="3816424" cy="3504771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We know that </a:t>
            </a:r>
          </a:p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a</a:t>
            </a:r>
            <a:r>
              <a:rPr lang="en-GB" sz="2800" dirty="0" smtClean="0">
                <a:solidFill>
                  <a:schemeClr val="tx1"/>
                </a:solidFill>
              </a:rPr>
              <a:t> + </a:t>
            </a:r>
            <a:r>
              <a:rPr lang="en-GB" sz="2800" dirty="0" smtClean="0">
                <a:solidFill>
                  <a:srgbClr val="00B0F0"/>
                </a:solidFill>
              </a:rPr>
              <a:t>b</a:t>
            </a:r>
            <a:r>
              <a:rPr lang="en-GB" sz="2800" dirty="0" smtClean="0">
                <a:solidFill>
                  <a:schemeClr val="tx1"/>
                </a:solidFill>
              </a:rPr>
              <a:t> + </a:t>
            </a:r>
            <a:r>
              <a:rPr lang="en-GB" sz="2800" dirty="0" smtClean="0">
                <a:solidFill>
                  <a:srgbClr val="92D050"/>
                </a:solidFill>
              </a:rPr>
              <a:t>c</a:t>
            </a:r>
            <a:r>
              <a:rPr lang="en-GB" sz="2800" dirty="0" smtClean="0">
                <a:solidFill>
                  <a:schemeClr val="tx1"/>
                </a:solidFill>
              </a:rPr>
              <a:t> + </a:t>
            </a:r>
            <a:r>
              <a:rPr lang="en-GB" sz="2800" dirty="0" smtClean="0">
                <a:solidFill>
                  <a:srgbClr val="FFC000"/>
                </a:solidFill>
              </a:rPr>
              <a:t>d</a:t>
            </a:r>
            <a:r>
              <a:rPr lang="en-GB" sz="2800" dirty="0" smtClean="0">
                <a:solidFill>
                  <a:schemeClr val="tx1"/>
                </a:solidFill>
              </a:rPr>
              <a:t> = 360°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Which means that quadrilaterals will always tessellate.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3125" y="180802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68" y="191683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9752" y="242088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0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985"/>
            <a:ext cx="5472608" cy="682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32111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224039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6683" y="310863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75303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49858" y="248266"/>
            <a:ext cx="3816424" cy="3504771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Write an explanation of why quadrilaterals tessellate in your books.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Use the tessellations of your tiles.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3125" y="180802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</a:rPr>
              <a:t>b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68" y="191683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92D050"/>
                </a:solidFill>
              </a:rPr>
              <a:t>c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9752" y="242088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C000"/>
                </a:solidFill>
              </a:rPr>
              <a:t>d</a:t>
            </a:r>
            <a:endParaRPr lang="en-GB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80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>
  <documentManagement>
    <Comments xmlns="e2e12665-0a52-44fa-93fc-755654ed6771" xsi:nil="true"/>
    <Description0 xmlns="e2e12665-0a52-44fa-93fc-755654ed6771" xsi:nil="true"/>
    <OID xmlns="e2e12665-0a52-44fa-93fc-755654ed6771">340</OID>
    <OldUnits xmlns="e2e12665-0a52-44fa-93fc-755654ed6771">Angles 2;#33;#Angles;#17;#Angles 3;#64;#Angles (M6);#104;#Unit B (F) Angles and properties of polygons;#370</OldUnits>
    <InUnits xmlns="e2e12665-0a52-44fa-93fc-755654ed6771">
      <Value>30</Value>
      <Value>15</Value>
      <Value>61</Value>
      <Value>97</Value>
      <Value>354</Value>
    </InUnits>
    <ForStudents xmlns="e2e12665-0a52-44fa-93fc-755654ed6771">false</ForStudents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5F0E339-664B-4365-8AB2-20D89CA7C0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B924EE-E0EF-404E-899F-851AA6F59CE1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58C666D0-6A15-4BB5-B506-404AB2231671}">
  <ds:schemaRefs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0CF6322F-E0FE-48EF-872E-5E5E6BFE3B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1381</TotalTime>
  <Words>194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triangles and quadrilaterals</dc:title>
  <dc:creator>L Moss</dc:creator>
  <cp:lastModifiedBy>Warden, M</cp:lastModifiedBy>
  <cp:revision>93</cp:revision>
  <cp:lastPrinted>2015-02-03T10:55:01Z</cp:lastPrinted>
  <dcterms:created xsi:type="dcterms:W3CDTF">2007-06-21T19:09:03Z</dcterms:created>
  <dcterms:modified xsi:type="dcterms:W3CDTF">2017-02-04T19:00:50Z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0x0101007AAC7BB6A3B34E4FBDC35DBC21560F23</vt:lpwstr>
  </property>
  <property fmtid="{D5CDD505-2E9C-101B-9397-08002B2CF9AE}" pid="4" name="FavouriteOf">
    <vt:lpwstr/>
  </property>
  <property fmtid="{D5CDD505-2E9C-101B-9397-08002B2CF9AE}" pid="5" name="Order">
    <vt:r8>34000</vt:r8>
  </property>
  <property fmtid="{D5CDD505-2E9C-101B-9397-08002B2CF9AE}" pid="6" name="Units">
    <vt:lpwstr>331764104370</vt:lpwstr>
  </property>
</Properties>
</file>