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28"/>
  </p:notesMasterIdLst>
  <p:sldIdLst>
    <p:sldId id="301" r:id="rId5"/>
    <p:sldId id="322" r:id="rId6"/>
    <p:sldId id="317" r:id="rId7"/>
    <p:sldId id="318" r:id="rId8"/>
    <p:sldId id="305" r:id="rId9"/>
    <p:sldId id="323" r:id="rId10"/>
    <p:sldId id="306" r:id="rId11"/>
    <p:sldId id="324" r:id="rId12"/>
    <p:sldId id="325" r:id="rId13"/>
    <p:sldId id="326" r:id="rId14"/>
    <p:sldId id="327" r:id="rId15"/>
    <p:sldId id="308" r:id="rId16"/>
    <p:sldId id="328" r:id="rId17"/>
    <p:sldId id="309" r:id="rId18"/>
    <p:sldId id="320" r:id="rId19"/>
    <p:sldId id="329" r:id="rId20"/>
    <p:sldId id="330" r:id="rId21"/>
    <p:sldId id="311" r:id="rId22"/>
    <p:sldId id="312" r:id="rId23"/>
    <p:sldId id="313" r:id="rId24"/>
    <p:sldId id="314" r:id="rId25"/>
    <p:sldId id="315" r:id="rId26"/>
    <p:sldId id="331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BE0C3"/>
    <a:srgbClr val="99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2" autoAdjust="0"/>
    <p:restoredTop sz="94660" autoAdjust="0"/>
  </p:normalViewPr>
  <p:slideViewPr>
    <p:cSldViewPr>
      <p:cViewPr varScale="1">
        <p:scale>
          <a:sx n="66" d="100"/>
          <a:sy n="66" d="100"/>
        </p:scale>
        <p:origin x="-96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70EDD89-9331-4355-A8CE-06D230CF8E0D}" type="datetimeFigureOut">
              <a:rPr lang="en-GB"/>
              <a:pPr>
                <a:defRPr/>
              </a:pPr>
              <a:t>26/02/2017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57D097-270A-4A09-A778-849B1FE086B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3564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F0FD09-2F57-490E-B4A1-D0F0F993AFE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1E510B-2C21-4294-A76C-3EE2C31BBAD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8F94F1-35FD-425D-B3D9-8E8374EC705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13CFF5-6FB6-48DF-9ED5-FCDA6E040E0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2E49B-D8D0-4F24-B2F6-298A82CDE0B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56ACE7-158E-4BE2-9B5D-828F3170A94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BE14B5-ECC0-4611-8DBA-512A309B350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E02B9-1C3F-472F-805D-1522A9A474B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143F43-4ED7-4F27-8B46-732519F01C0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2E38D-9512-48EA-84DB-F77D5D90B2F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537CB7-39F4-4D46-9ED9-9A87651B242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47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FF55B37-F516-41CB-9783-7BC268B6DD7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65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jpe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30.png"/><Relationship Id="rId4" Type="http://schemas.openxmlformats.org/officeDocument/2006/relationships/image" Target="../media/image2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5" Type="http://schemas.openxmlformats.org/officeDocument/2006/relationships/image" Target="../media/image41.jpeg"/><Relationship Id="rId10" Type="http://schemas.openxmlformats.org/officeDocument/2006/relationships/image" Target="../media/image46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9.jpe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openxmlformats.org/officeDocument/2006/relationships/image" Target="../media/image50.png"/><Relationship Id="rId4" Type="http://schemas.openxmlformats.org/officeDocument/2006/relationships/image" Target="../media/image40.jpeg"/><Relationship Id="rId9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51.png"/><Relationship Id="rId5" Type="http://schemas.openxmlformats.org/officeDocument/2006/relationships/image" Target="../media/image440.png"/><Relationship Id="rId4" Type="http://schemas.openxmlformats.org/officeDocument/2006/relationships/image" Target="../media/image4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+mn-lt"/>
              </a:rPr>
              <a:t>Would you rather </a:t>
            </a:r>
            <a:r>
              <a:rPr lang="en-GB" altLang="en-US" sz="2800" dirty="0" smtClean="0">
                <a:latin typeface="+mn-lt"/>
              </a:rPr>
              <a:t>have            </a:t>
            </a:r>
            <a:r>
              <a:rPr lang="en-GB" altLang="en-US" sz="2800" dirty="0">
                <a:latin typeface="+mn-lt"/>
              </a:rPr>
              <a:t> </a:t>
            </a:r>
            <a:r>
              <a:rPr lang="en-GB" altLang="en-US" sz="2800" dirty="0" smtClean="0">
                <a:latin typeface="+mn-lt"/>
              </a:rPr>
              <a:t>    </a:t>
            </a:r>
            <a:r>
              <a:rPr lang="en-GB" altLang="en-US" sz="2800" dirty="0" smtClean="0">
                <a:latin typeface="+mn-lt"/>
              </a:rPr>
              <a:t>of </a:t>
            </a:r>
            <a:r>
              <a:rPr lang="en-GB" altLang="en-US" sz="2800" dirty="0">
                <a:latin typeface="+mn-lt"/>
              </a:rPr>
              <a:t>a chocolate bar?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2" r="4782" b="22060"/>
          <a:stretch/>
        </p:blipFill>
        <p:spPr bwMode="auto">
          <a:xfrm>
            <a:off x="1707750" y="1772816"/>
            <a:ext cx="530924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187624" y="4797152"/>
            <a:ext cx="6696744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The denominators are the same so we can easily compare the numerators.</a:t>
            </a:r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067944" y="27501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75010"/>
                <a:ext cx="3600400" cy="102752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+mn-lt"/>
              </a:rPr>
              <a:t>Would you rather </a:t>
            </a:r>
            <a:r>
              <a:rPr lang="en-GB" altLang="en-US" sz="2800" dirty="0" smtClean="0">
                <a:latin typeface="+mn-lt"/>
              </a:rPr>
              <a:t>have            </a:t>
            </a:r>
            <a:r>
              <a:rPr lang="en-GB" altLang="en-US" sz="2800" dirty="0">
                <a:latin typeface="+mn-lt"/>
              </a:rPr>
              <a:t> </a:t>
            </a:r>
            <a:r>
              <a:rPr lang="en-GB" altLang="en-US" sz="2800" dirty="0" smtClean="0">
                <a:latin typeface="+mn-lt"/>
              </a:rPr>
              <a:t>    </a:t>
            </a:r>
            <a:r>
              <a:rPr lang="en-GB" altLang="en-US" sz="2800" dirty="0" smtClean="0">
                <a:latin typeface="+mn-lt"/>
              </a:rPr>
              <a:t>of </a:t>
            </a:r>
            <a:r>
              <a:rPr lang="en-GB" altLang="en-US" sz="2800" dirty="0">
                <a:latin typeface="+mn-lt"/>
              </a:rPr>
              <a:t>a chocolate bar?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067944" y="27501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75010"/>
                <a:ext cx="3600400" cy="10275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6" t="12820" r="16124" b="11862"/>
          <a:stretch>
            <a:fillRect/>
          </a:stretch>
        </p:blipFill>
        <p:spPr bwMode="auto">
          <a:xfrm>
            <a:off x="2483768" y="2564904"/>
            <a:ext cx="4136302" cy="396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1520" y="1361538"/>
            <a:ext cx="820891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How many pieces of chocolate are you imagining?</a:t>
            </a:r>
          </a:p>
          <a:p>
            <a:pPr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Why?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904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038" y="1428750"/>
            <a:ext cx="3744912" cy="3197225"/>
          </a:xfrm>
        </p:spPr>
      </p:pic>
      <p:pic>
        <p:nvPicPr>
          <p:cNvPr id="2355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863" y="1487488"/>
            <a:ext cx="3744912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938213" y="1698625"/>
            <a:ext cx="1741487" cy="2520950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611813" y="1833563"/>
            <a:ext cx="0" cy="2519362"/>
          </a:xfrm>
          <a:prstGeom prst="line">
            <a:avLst/>
          </a:prstGeom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67575" y="1833563"/>
            <a:ext cx="0" cy="158432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611813" y="4352925"/>
            <a:ext cx="2511425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11813" y="1835150"/>
            <a:ext cx="1655762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123238" y="3400425"/>
            <a:ext cx="0" cy="95091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67575" y="3400425"/>
            <a:ext cx="855663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28958" y="1574452"/>
            <a:ext cx="543739" cy="1017523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8" name="Rectangle 1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122769" y="1653634"/>
            <a:ext cx="543739" cy="1014317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5611813" y="1799812"/>
            <a:ext cx="3175" cy="2551526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954981" y="5246958"/>
                <a:ext cx="3600400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?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981" y="5246958"/>
                <a:ext cx="3600400" cy="101752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038" y="1428750"/>
            <a:ext cx="3744912" cy="3197225"/>
          </a:xfrm>
        </p:spPr>
      </p:pic>
      <p:pic>
        <p:nvPicPr>
          <p:cNvPr id="24580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863" y="1487488"/>
            <a:ext cx="3744912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938213" y="1698625"/>
            <a:ext cx="1741487" cy="2520950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611813" y="1833563"/>
            <a:ext cx="0" cy="2519362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67575" y="1833563"/>
            <a:ext cx="0" cy="158432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611813" y="4352925"/>
            <a:ext cx="2511425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11813" y="1835150"/>
            <a:ext cx="1655762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123238" y="3400425"/>
            <a:ext cx="0" cy="95091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67575" y="3400425"/>
            <a:ext cx="855663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28958" y="1574452"/>
            <a:ext cx="543739" cy="1017523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8" name="Rectangle 1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122769" y="1653634"/>
            <a:ext cx="543739" cy="1014317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611560" y="5246957"/>
                <a:ext cx="3600400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246957"/>
                <a:ext cx="3600400" cy="101752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4983039" y="5246957"/>
                <a:ext cx="3600400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3039" y="5246957"/>
                <a:ext cx="3600400" cy="101752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038" y="1428750"/>
            <a:ext cx="3744912" cy="3197225"/>
          </a:xfrm>
        </p:spPr>
      </p:pic>
      <p:pic>
        <p:nvPicPr>
          <p:cNvPr id="2560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863" y="1487488"/>
            <a:ext cx="3744912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938213" y="1698625"/>
            <a:ext cx="1741487" cy="2520950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611813" y="1833563"/>
            <a:ext cx="0" cy="2519362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67575" y="1833563"/>
            <a:ext cx="0" cy="158432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611813" y="4352925"/>
            <a:ext cx="2511425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11813" y="1835150"/>
            <a:ext cx="1655762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123238" y="3400425"/>
            <a:ext cx="0" cy="95091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67575" y="3400425"/>
            <a:ext cx="855663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95736" y="5076822"/>
            <a:ext cx="3329438" cy="1248803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7" name="Rectangle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28958" y="1574452"/>
            <a:ext cx="543739" cy="1017523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8" name="Rectangle 1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122769" y="1653634"/>
            <a:ext cx="543739" cy="1014317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520" y="1361538"/>
            <a:ext cx="820891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How many pieces of chocolate are you imagining?</a:t>
            </a:r>
          </a:p>
          <a:p>
            <a:pPr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Why?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 of a chocolate bar?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7" b="24126"/>
          <a:stretch/>
        </p:blipFill>
        <p:spPr bwMode="auto">
          <a:xfrm>
            <a:off x="1691680" y="2690710"/>
            <a:ext cx="592435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220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133600"/>
            <a:ext cx="424815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133600"/>
            <a:ext cx="4249738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43608" y="5445224"/>
            <a:ext cx="2304256" cy="1248803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7" name="TextBox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766596" y="5401526"/>
            <a:ext cx="1562864" cy="1261307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950" y="2884488"/>
            <a:ext cx="3005138" cy="1584325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938713" y="2884488"/>
            <a:ext cx="2586037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891088" y="4454525"/>
            <a:ext cx="3641725" cy="28575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938713" y="2870200"/>
            <a:ext cx="0" cy="16271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526338" y="2884488"/>
            <a:ext cx="0" cy="60325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526338" y="3487738"/>
            <a:ext cx="103505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8561388" y="3530600"/>
            <a:ext cx="0" cy="9667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28958" y="1574452"/>
            <a:ext cx="543739" cy="1014317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7" name="Rectangle 1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122769" y="1653634"/>
            <a:ext cx="543739" cy="1027717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 of a chocolate bar?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5536" y="1700808"/>
            <a:ext cx="820891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How many pieces of chocolate are you imagining?</a:t>
            </a:r>
          </a:p>
          <a:p>
            <a:pPr>
              <a:defRPr/>
            </a:pPr>
            <a:endParaRPr lang="en-GB" sz="2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Why?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 of a chocolate bar?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395536" y="3789040"/>
            <a:ext cx="8496944" cy="540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The number should be </a:t>
            </a:r>
            <a:r>
              <a:rPr lang="en-GB" sz="2800" dirty="0" smtClean="0">
                <a:solidFill>
                  <a:srgbClr val="FF0000"/>
                </a:solidFill>
              </a:rPr>
              <a:t>divisible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by 6 and 9</a:t>
            </a:r>
            <a:r>
              <a:rPr lang="en-GB" sz="2800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chemeClr val="tx1"/>
                </a:solidFill>
              </a:rPr>
              <a:t>18, 36, 54… are all </a:t>
            </a:r>
            <a:r>
              <a:rPr lang="en-GB" sz="2800" dirty="0">
                <a:solidFill>
                  <a:srgbClr val="FF0000"/>
                </a:solidFill>
              </a:rPr>
              <a:t>common </a:t>
            </a:r>
            <a:r>
              <a:rPr lang="en-GB" sz="2800" dirty="0" smtClean="0">
                <a:solidFill>
                  <a:srgbClr val="FF0000"/>
                </a:solidFill>
              </a:rPr>
              <a:t>multiples </a:t>
            </a:r>
            <a:r>
              <a:rPr lang="en-GB" sz="2800" dirty="0" smtClean="0">
                <a:solidFill>
                  <a:schemeClr val="tx1"/>
                </a:solidFill>
              </a:rPr>
              <a:t>of 6 and 9</a:t>
            </a:r>
            <a:endParaRPr lang="en-GB" sz="28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GB" sz="2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58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5536" y="1700808"/>
            <a:ext cx="820891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18 is the </a:t>
            </a:r>
            <a:r>
              <a:rPr lang="en-GB" sz="2800" dirty="0" smtClean="0">
                <a:solidFill>
                  <a:srgbClr val="FF0000"/>
                </a:solidFill>
              </a:rPr>
              <a:t>lowest common multiple.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 of a chocolate bar?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8" t="29102" r="5975" b="17984"/>
          <a:stretch/>
        </p:blipFill>
        <p:spPr>
          <a:xfrm>
            <a:off x="1259632" y="2780928"/>
            <a:ext cx="6780718" cy="30821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002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395536" y="1700808"/>
                <a:ext cx="8208912" cy="7920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GB" sz="2800" dirty="0" smtClean="0">
                    <a:solidFill>
                      <a:schemeClr val="tx1"/>
                    </a:solidFill>
                  </a:rPr>
                  <a:t>How many pieces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of the bar?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700808"/>
                <a:ext cx="8208912" cy="792088"/>
              </a:xfrm>
              <a:prstGeom prst="rect">
                <a:avLst/>
              </a:prstGeom>
              <a:blipFill rotWithShape="1">
                <a:blip r:embed="rId3"/>
                <a:stretch>
                  <a:fillRect l="-1560" b="-53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 of a chocolate bar?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8" t="29102" r="5975" b="17984"/>
          <a:stretch/>
        </p:blipFill>
        <p:spPr>
          <a:xfrm>
            <a:off x="1259632" y="2780928"/>
            <a:ext cx="6780718" cy="30821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15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395536" y="1700808"/>
                <a:ext cx="8208912" cy="7920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GB" sz="2800" dirty="0" smtClean="0">
                    <a:solidFill>
                      <a:schemeClr val="tx1"/>
                    </a:solidFill>
                  </a:rPr>
                  <a:t>How many pieces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of the bar?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700808"/>
                <a:ext cx="8208912" cy="792088"/>
              </a:xfrm>
              <a:prstGeom prst="rect">
                <a:avLst/>
              </a:prstGeom>
              <a:blipFill rotWithShape="1">
                <a:blip r:embed="rId3"/>
                <a:stretch>
                  <a:fillRect l="-1560" b="-46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 of a chocolate bar?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8" t="29102" r="5975" b="17984"/>
          <a:stretch/>
        </p:blipFill>
        <p:spPr>
          <a:xfrm>
            <a:off x="1259632" y="2780928"/>
            <a:ext cx="6780718" cy="30821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042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9552" y="2060848"/>
                <a:ext cx="3600400" cy="1422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4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060848"/>
                <a:ext cx="3600400" cy="14228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788024" y="2060666"/>
                <a:ext cx="3600400" cy="1422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  <m:r>
                        <a:rPr lang="en-GB" sz="4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060666"/>
                <a:ext cx="3600400" cy="142282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13"/>
          <p:cNvGrpSpPr>
            <a:grpSpLocks/>
          </p:cNvGrpSpPr>
          <p:nvPr/>
        </p:nvGrpSpPr>
        <p:grpSpPr bwMode="auto">
          <a:xfrm>
            <a:off x="1975421" y="1337954"/>
            <a:ext cx="571623" cy="2827632"/>
            <a:chOff x="101" y="71"/>
            <a:chExt cx="91" cy="1518"/>
          </a:xfrm>
        </p:grpSpPr>
        <p:sp>
          <p:nvSpPr>
            <p:cNvPr id="22" name="Text Box 14"/>
            <p:cNvSpPr txBox="1">
              <a:spLocks noChangeArrowheads="1"/>
            </p:cNvSpPr>
            <p:nvPr/>
          </p:nvSpPr>
          <p:spPr bwMode="auto">
            <a:xfrm>
              <a:off x="101" y="7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×3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23" name="Text Box 15"/>
            <p:cNvSpPr txBox="1">
              <a:spLocks noChangeArrowheads="1"/>
            </p:cNvSpPr>
            <p:nvPr/>
          </p:nvSpPr>
          <p:spPr bwMode="auto">
            <a:xfrm>
              <a:off x="101" y="1308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×3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24" name="Arc 8"/>
          <p:cNvSpPr>
            <a:spLocks/>
          </p:cNvSpPr>
          <p:nvPr/>
        </p:nvSpPr>
        <p:spPr bwMode="auto">
          <a:xfrm rot="7630959">
            <a:off x="1992089" y="2953235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25" name="Arc 9"/>
          <p:cNvSpPr>
            <a:spLocks/>
          </p:cNvSpPr>
          <p:nvPr/>
        </p:nvSpPr>
        <p:spPr bwMode="auto">
          <a:xfrm rot="18404736">
            <a:off x="1766664" y="1702285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552678" y="2064374"/>
            <a:ext cx="1068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15</a:t>
            </a:r>
            <a:endParaRPr lang="en-GB" sz="4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26" name="Group 13"/>
          <p:cNvGrpSpPr>
            <a:grpSpLocks/>
          </p:cNvGrpSpPr>
          <p:nvPr/>
        </p:nvGrpSpPr>
        <p:grpSpPr bwMode="auto">
          <a:xfrm>
            <a:off x="6070700" y="1378270"/>
            <a:ext cx="571623" cy="2827632"/>
            <a:chOff x="101" y="71"/>
            <a:chExt cx="91" cy="1518"/>
          </a:xfrm>
        </p:grpSpPr>
        <p:sp>
          <p:nvSpPr>
            <p:cNvPr id="27" name="Text Box 14"/>
            <p:cNvSpPr txBox="1">
              <a:spLocks noChangeArrowheads="1"/>
            </p:cNvSpPr>
            <p:nvPr/>
          </p:nvSpPr>
          <p:spPr bwMode="auto">
            <a:xfrm>
              <a:off x="101" y="7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×2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28" name="Text Box 15"/>
            <p:cNvSpPr txBox="1">
              <a:spLocks noChangeArrowheads="1"/>
            </p:cNvSpPr>
            <p:nvPr/>
          </p:nvSpPr>
          <p:spPr bwMode="auto">
            <a:xfrm>
              <a:off x="101" y="1308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×2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29" name="Arc 8"/>
          <p:cNvSpPr>
            <a:spLocks/>
          </p:cNvSpPr>
          <p:nvPr/>
        </p:nvSpPr>
        <p:spPr bwMode="auto">
          <a:xfrm rot="7630959">
            <a:off x="6087368" y="2993551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30" name="Arc 9"/>
          <p:cNvSpPr>
            <a:spLocks/>
          </p:cNvSpPr>
          <p:nvPr/>
        </p:nvSpPr>
        <p:spPr bwMode="auto">
          <a:xfrm rot="18404736">
            <a:off x="5861943" y="1742601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736807" y="2095349"/>
            <a:ext cx="1068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14</a:t>
            </a:r>
            <a:endParaRPr lang="en-GB" sz="4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775960" y="4941167"/>
                <a:ext cx="3600400" cy="1063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4400" dirty="0" smtClean="0"/>
                  <a:t> is bigger</a:t>
                </a:r>
                <a:endParaRPr lang="en-GB" sz="4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5960" y="4941167"/>
                <a:ext cx="3600400" cy="1063753"/>
              </a:xfrm>
              <a:prstGeom prst="rect">
                <a:avLst/>
              </a:prstGeom>
              <a:blipFill rotWithShape="1">
                <a:blip r:embed="rId6"/>
                <a:stretch>
                  <a:fillRect b="-11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 of a chocolate bar?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6" grpId="0"/>
      <p:bldP spid="29" grpId="0" animBg="1"/>
      <p:bldP spid="30" grpId="0" animBg="1"/>
      <p:bldP spid="31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5536" y="1700808"/>
            <a:ext cx="820891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How many pieces of chocolate are you imagining?</a:t>
            </a:r>
          </a:p>
          <a:p>
            <a:pPr>
              <a:defRPr/>
            </a:pPr>
            <a:endParaRPr lang="en-GB" sz="2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Why?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 of a chocolate bar?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395536" y="3789040"/>
            <a:ext cx="8496944" cy="540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The number should be </a:t>
            </a:r>
            <a:r>
              <a:rPr lang="en-GB" sz="2800" dirty="0" smtClean="0">
                <a:solidFill>
                  <a:srgbClr val="FF0000"/>
                </a:solidFill>
              </a:rPr>
              <a:t>divisible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by 6 and </a:t>
            </a:r>
            <a:r>
              <a:rPr lang="en-GB" sz="2800" dirty="0" smtClean="0">
                <a:solidFill>
                  <a:schemeClr val="tx1"/>
                </a:solidFill>
              </a:rPr>
              <a:t>8?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chemeClr val="tx1"/>
                </a:solidFill>
              </a:rPr>
              <a:t>24, 48, 72… </a:t>
            </a:r>
            <a:r>
              <a:rPr lang="en-GB" sz="2800" dirty="0">
                <a:solidFill>
                  <a:schemeClr val="tx1"/>
                </a:solidFill>
              </a:rPr>
              <a:t>are all </a:t>
            </a:r>
            <a:r>
              <a:rPr lang="en-GB" sz="2800" dirty="0">
                <a:solidFill>
                  <a:srgbClr val="FF0000"/>
                </a:solidFill>
              </a:rPr>
              <a:t>common </a:t>
            </a:r>
            <a:r>
              <a:rPr lang="en-GB" sz="2800" dirty="0" smtClean="0">
                <a:solidFill>
                  <a:srgbClr val="FF0000"/>
                </a:solidFill>
              </a:rPr>
              <a:t>multiples </a:t>
            </a:r>
            <a:r>
              <a:rPr lang="en-GB" sz="2800" dirty="0" smtClean="0">
                <a:solidFill>
                  <a:schemeClr val="tx1"/>
                </a:solidFill>
              </a:rPr>
              <a:t>of 6 and 8</a:t>
            </a:r>
            <a:endParaRPr lang="en-GB" sz="28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en-GB" sz="2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594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5" b="12497"/>
          <a:stretch/>
        </p:blipFill>
        <p:spPr>
          <a:xfrm>
            <a:off x="611560" y="1628800"/>
            <a:ext cx="7842434" cy="4320480"/>
          </a:xfrm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 of a chocolate bar?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9552" y="2060848"/>
                <a:ext cx="3600400" cy="1422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4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060848"/>
                <a:ext cx="3600400" cy="142282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88024" y="2060666"/>
                <a:ext cx="3600400" cy="1422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GB" sz="4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060666"/>
                <a:ext cx="3600400" cy="142282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1975421" y="1337954"/>
            <a:ext cx="571623" cy="2827632"/>
            <a:chOff x="101" y="71"/>
            <a:chExt cx="91" cy="1518"/>
          </a:xfrm>
        </p:grpSpPr>
        <p:sp>
          <p:nvSpPr>
            <p:cNvPr id="8" name="Text Box 14"/>
            <p:cNvSpPr txBox="1">
              <a:spLocks noChangeArrowheads="1"/>
            </p:cNvSpPr>
            <p:nvPr/>
          </p:nvSpPr>
          <p:spPr bwMode="auto">
            <a:xfrm>
              <a:off x="101" y="7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×4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9" name="Text Box 15"/>
            <p:cNvSpPr txBox="1">
              <a:spLocks noChangeArrowheads="1"/>
            </p:cNvSpPr>
            <p:nvPr/>
          </p:nvSpPr>
          <p:spPr bwMode="auto">
            <a:xfrm>
              <a:off x="101" y="1308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×4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10" name="Arc 8"/>
          <p:cNvSpPr>
            <a:spLocks/>
          </p:cNvSpPr>
          <p:nvPr/>
        </p:nvSpPr>
        <p:spPr bwMode="auto">
          <a:xfrm rot="7630959">
            <a:off x="1992089" y="2953235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11" name="Arc 9"/>
          <p:cNvSpPr>
            <a:spLocks/>
          </p:cNvSpPr>
          <p:nvPr/>
        </p:nvSpPr>
        <p:spPr bwMode="auto">
          <a:xfrm rot="18404736">
            <a:off x="1766664" y="1702285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2552678" y="2064374"/>
            <a:ext cx="1068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20</a:t>
            </a:r>
            <a:endParaRPr lang="en-GB" sz="4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6070700" y="1378270"/>
            <a:ext cx="571623" cy="2827632"/>
            <a:chOff x="101" y="71"/>
            <a:chExt cx="91" cy="1518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101" y="7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×3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01" y="1308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×3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16" name="Arc 8"/>
          <p:cNvSpPr>
            <a:spLocks/>
          </p:cNvSpPr>
          <p:nvPr/>
        </p:nvSpPr>
        <p:spPr bwMode="auto">
          <a:xfrm rot="7630959">
            <a:off x="6087368" y="2993551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17" name="Arc 9"/>
          <p:cNvSpPr>
            <a:spLocks/>
          </p:cNvSpPr>
          <p:nvPr/>
        </p:nvSpPr>
        <p:spPr bwMode="auto">
          <a:xfrm rot="18404736">
            <a:off x="5861943" y="1742601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736807" y="2095349"/>
            <a:ext cx="1068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 21</a:t>
            </a:r>
            <a:endParaRPr lang="en-GB" sz="4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775960" y="4941167"/>
                <a:ext cx="3600400" cy="1050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400" dirty="0" smtClean="0"/>
                  <a:t> is bigger</a:t>
                </a:r>
                <a:endParaRPr lang="en-GB" sz="4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5960" y="4941167"/>
                <a:ext cx="3600400" cy="1050224"/>
              </a:xfrm>
              <a:prstGeom prst="rect">
                <a:avLst/>
              </a:prstGeom>
              <a:blipFill rotWithShape="1">
                <a:blip r:embed="rId6"/>
                <a:stretch>
                  <a:fillRect t="-581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251520" y="474373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Which is bigger,                 of a chocolate bar?</a:t>
            </a:r>
            <a:endParaRPr lang="en-GB" altLang="en-US" sz="2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𝑜𝑟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22220"/>
                <a:ext cx="3600400" cy="102752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4288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6" grpId="0" animBg="1"/>
      <p:bldP spid="17" grpId="0" animBg="1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3600" dirty="0" smtClean="0"/>
              <a:t>Use </a:t>
            </a:r>
            <a:r>
              <a:rPr lang="en-GB" sz="3600" dirty="0" smtClean="0">
                <a:solidFill>
                  <a:srgbClr val="FF0000"/>
                </a:solidFill>
              </a:rPr>
              <a:t>equivalent fractions </a:t>
            </a:r>
            <a:r>
              <a:rPr lang="en-GB" sz="3600" dirty="0" smtClean="0"/>
              <a:t>to show which fraction is bigger</a:t>
            </a:r>
            <a:r>
              <a:rPr lang="en-GB" sz="3600" dirty="0" smtClean="0"/>
              <a:t> 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11560" y="1572515"/>
                <a:ext cx="6408712" cy="1054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1.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</m:t>
                    </m:r>
                    <m:r>
                      <a:rPr lang="en-GB" sz="4400" b="0" i="1" smtClean="0">
                        <a:latin typeface="Cambria Math"/>
                      </a:rPr>
                      <m:t>𝑜𝑟</m:t>
                    </m:r>
                    <m:r>
                      <a:rPr lang="en-GB" sz="4400" b="0" i="1" smtClean="0">
                        <a:latin typeface="Cambria Math"/>
                      </a:rPr>
                      <m:t>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72515"/>
                <a:ext cx="6408712" cy="1054071"/>
              </a:xfrm>
              <a:prstGeom prst="rect">
                <a:avLst/>
              </a:prstGeom>
              <a:blipFill rotWithShape="1">
                <a:blip r:embed="rId3"/>
                <a:stretch>
                  <a:fillRect l="-3802" t="-578" b="-109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11560" y="3300707"/>
                <a:ext cx="4464496" cy="106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2.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</m:t>
                    </m:r>
                    <m:r>
                      <a:rPr lang="en-GB" sz="4400" b="0" i="1" smtClean="0">
                        <a:latin typeface="Cambria Math"/>
                      </a:rPr>
                      <m:t>𝑜𝑟</m:t>
                    </m:r>
                    <m:r>
                      <a:rPr lang="en-GB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300707"/>
                <a:ext cx="4464496" cy="1064137"/>
              </a:xfrm>
              <a:prstGeom prst="rect">
                <a:avLst/>
              </a:prstGeom>
              <a:blipFill rotWithShape="1">
                <a:blip r:embed="rId4"/>
                <a:stretch>
                  <a:fillRect l="-5457" t="-571" b="-9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11560" y="5028899"/>
                <a:ext cx="4464496" cy="106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3.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</m:t>
                    </m:r>
                    <m:r>
                      <a:rPr lang="en-GB" sz="4400" b="0" i="1" smtClean="0">
                        <a:latin typeface="Cambria Math"/>
                      </a:rPr>
                      <m:t>𝑜𝑟</m:t>
                    </m:r>
                    <m:r>
                      <a:rPr lang="en-GB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028899"/>
                <a:ext cx="4464496" cy="1064137"/>
              </a:xfrm>
              <a:prstGeom prst="rect">
                <a:avLst/>
              </a:prstGeom>
              <a:blipFill rotWithShape="1">
                <a:blip r:embed="rId5"/>
                <a:stretch>
                  <a:fillRect l="-5457" b="-10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788024" y="1630270"/>
                <a:ext cx="6408712" cy="1054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4.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</m:t>
                    </m:r>
                    <m:r>
                      <a:rPr lang="en-GB" sz="4400" b="0" i="1" smtClean="0">
                        <a:latin typeface="Cambria Math"/>
                      </a:rPr>
                      <m:t>𝑜𝑟</m:t>
                    </m:r>
                    <m:r>
                      <a:rPr lang="en-GB" sz="4400" b="0" i="1" smtClean="0">
                        <a:latin typeface="Cambria Math"/>
                      </a:rPr>
                      <m:t>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1630270"/>
                <a:ext cx="6408712" cy="1054071"/>
              </a:xfrm>
              <a:prstGeom prst="rect">
                <a:avLst/>
              </a:prstGeom>
              <a:blipFill rotWithShape="1">
                <a:blip r:embed="rId6"/>
                <a:stretch>
                  <a:fillRect l="-3802" b="-12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788024" y="3358462"/>
                <a:ext cx="4464496" cy="106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5.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</m:t>
                    </m:r>
                    <m:r>
                      <a:rPr lang="en-GB" sz="4400" b="0" i="1" smtClean="0">
                        <a:latin typeface="Cambria Math"/>
                      </a:rPr>
                      <m:t>𝑜𝑟</m:t>
                    </m:r>
                    <m:r>
                      <a:rPr lang="en-GB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13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358462"/>
                <a:ext cx="4464496" cy="1064137"/>
              </a:xfrm>
              <a:prstGeom prst="rect">
                <a:avLst/>
              </a:prstGeom>
              <a:blipFill rotWithShape="1">
                <a:blip r:embed="rId7"/>
                <a:stretch>
                  <a:fillRect l="-5457" t="-575" b="-10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788024" y="5086654"/>
                <a:ext cx="4464496" cy="1052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6.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1</m:t>
                        </m:r>
                        <m:r>
                          <a:rPr lang="en-GB" sz="4400" b="0" i="1" smtClean="0">
                            <a:latin typeface="Cambria Math"/>
                          </a:rPr>
                          <m:t>0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9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</m:t>
                    </m:r>
                    <m:r>
                      <a:rPr lang="en-GB" sz="4400" b="0" i="1" smtClean="0">
                        <a:latin typeface="Cambria Math"/>
                      </a:rPr>
                      <m:t>𝑜𝑟</m:t>
                    </m:r>
                    <m:r>
                      <a:rPr lang="en-GB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13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5086654"/>
                <a:ext cx="4464496" cy="1052596"/>
              </a:xfrm>
              <a:prstGeom prst="rect">
                <a:avLst/>
              </a:prstGeom>
              <a:blipFill rotWithShape="1">
                <a:blip r:embed="rId8"/>
                <a:stretch>
                  <a:fillRect l="-5457" t="-578" b="-109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28173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686800" cy="1143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-GB" sz="3600" dirty="0" smtClean="0"/>
              <a:t>Challenge</a:t>
            </a:r>
            <a:br>
              <a:rPr lang="en-GB" sz="3600" dirty="0" smtClean="0"/>
            </a:br>
            <a:r>
              <a:rPr lang="en-GB" sz="3600" dirty="0" smtClean="0"/>
              <a:t>Write down a fraction that is exactly halfway between the two fractions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11560" y="2076831"/>
                <a:ext cx="6408712" cy="1054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1.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</m:t>
                    </m:r>
                    <m:r>
                      <a:rPr lang="en-GB" sz="4400" b="0" i="1" smtClean="0">
                        <a:latin typeface="Cambria Math"/>
                      </a:rPr>
                      <m:t>𝑎𝑛𝑑</m:t>
                    </m:r>
                    <m:r>
                      <a:rPr lang="en-GB" sz="4400" b="0" i="1" smtClean="0">
                        <a:latin typeface="Cambria Math"/>
                      </a:rPr>
                      <m:t>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076831"/>
                <a:ext cx="6408712" cy="1054071"/>
              </a:xfrm>
              <a:prstGeom prst="rect">
                <a:avLst/>
              </a:prstGeom>
              <a:blipFill rotWithShape="1">
                <a:blip r:embed="rId3"/>
                <a:stretch>
                  <a:fillRect l="-3802" t="-578" b="-109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11560" y="3805023"/>
                <a:ext cx="4464496" cy="106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2.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</m:t>
                    </m:r>
                    <m:r>
                      <a:rPr lang="en-GB" sz="4400" b="0" i="1" smtClean="0">
                        <a:latin typeface="Cambria Math"/>
                      </a:rPr>
                      <m:t>𝑎𝑛𝑑</m:t>
                    </m:r>
                    <m:r>
                      <a:rPr lang="en-GB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805023"/>
                <a:ext cx="4464496" cy="1064137"/>
              </a:xfrm>
              <a:prstGeom prst="rect">
                <a:avLst/>
              </a:prstGeom>
              <a:blipFill rotWithShape="1">
                <a:blip r:embed="rId4"/>
                <a:stretch>
                  <a:fillRect l="-5457" t="-571" b="-9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11560" y="5533215"/>
                <a:ext cx="4464496" cy="1063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3.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</m:t>
                    </m:r>
                    <m:r>
                      <a:rPr lang="en-GB" sz="4400" b="0" i="1" smtClean="0">
                        <a:latin typeface="Cambria Math"/>
                      </a:rPr>
                      <m:t>𝑎𝑛𝑑</m:t>
                    </m:r>
                    <m:r>
                      <a:rPr lang="en-GB" sz="4400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533215"/>
                <a:ext cx="4464496" cy="1063176"/>
              </a:xfrm>
              <a:prstGeom prst="rect">
                <a:avLst/>
              </a:prstGeom>
              <a:blipFill rotWithShape="1">
                <a:blip r:embed="rId5"/>
                <a:stretch>
                  <a:fillRect l="-5457" b="-11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7929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/>
              <a:t>Put the fractions </a:t>
            </a:r>
            <a:r>
              <a:rPr lang="en-GB" dirty="0" smtClean="0"/>
              <a:t>into ascending order.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267744" y="1964141"/>
                <a:ext cx="4464496" cy="1422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sz="4400" b="0" i="1" smtClean="0">
                          <a:latin typeface="Cambria Math"/>
                        </a:rPr>
                        <m:t>     </m:t>
                      </m:r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GB" sz="4400" b="0" i="1" smtClean="0">
                          <a:latin typeface="Cambria Math"/>
                        </a:rPr>
                        <m:t>     </m:t>
                      </m:r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  <m:r>
                        <a:rPr lang="en-GB" sz="4400" b="0" i="1" smtClean="0">
                          <a:latin typeface="Cambria Math"/>
                        </a:rPr>
                        <m:t>    </m:t>
                      </m:r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1964141"/>
                <a:ext cx="4464496" cy="14228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375" y="1565275"/>
            <a:ext cx="3060700" cy="2295525"/>
          </a:xfrm>
        </p:spPr>
      </p:pic>
      <p:pic>
        <p:nvPicPr>
          <p:cNvPr id="32771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73213"/>
            <a:ext cx="3051175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289425"/>
            <a:ext cx="3122612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292600"/>
            <a:ext cx="3087688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19872" y="1916832"/>
            <a:ext cx="720080" cy="1244828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16013" y="1700213"/>
            <a:ext cx="503237" cy="2016125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5580063" y="5157788"/>
            <a:ext cx="696912" cy="1336675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pic>
        <p:nvPicPr>
          <p:cNvPr id="32778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2803525"/>
            <a:ext cx="1392237" cy="91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152525" y="4652963"/>
            <a:ext cx="466725" cy="1909762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6" name="TextBox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956376" y="1916832"/>
            <a:ext cx="720080" cy="1244828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7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48309" y="4653136"/>
            <a:ext cx="720080" cy="1240789"/>
          </a:xfrm>
          <a:prstGeom prst="rect">
            <a:avLst/>
          </a:prstGeom>
          <a:blipFill rotWithShape="0">
            <a:blip r:embed="rId10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8" name="TextBox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956376" y="4828508"/>
            <a:ext cx="720080" cy="1297919"/>
          </a:xfrm>
          <a:prstGeom prst="rect">
            <a:avLst/>
          </a:prstGeom>
          <a:blipFill rotWithShape="0">
            <a:blip r:embed="rId11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8949" y="404664"/>
            <a:ext cx="7350125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600" dirty="0" smtClean="0">
                <a:solidFill>
                  <a:schemeClr val="tx1"/>
                </a:solidFill>
              </a:rPr>
              <a:t>To illustrate this, I have used 32 pieces of chocolate. Why 32?</a:t>
            </a:r>
            <a:endParaRPr lang="en-GB" sz="3600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375" y="1565275"/>
            <a:ext cx="3060700" cy="2295525"/>
          </a:xfrm>
        </p:spPr>
      </p:pic>
      <p:pic>
        <p:nvPicPr>
          <p:cNvPr id="3379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73213"/>
            <a:ext cx="3051175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289425"/>
            <a:ext cx="3122612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292600"/>
            <a:ext cx="3087688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19872" y="1916832"/>
            <a:ext cx="720080" cy="1244828"/>
          </a:xfrm>
          <a:prstGeom prst="rect">
            <a:avLst/>
          </a:prstGeom>
          <a:blipFill rotWithShape="0"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16013" y="1700213"/>
            <a:ext cx="503237" cy="2016125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5580063" y="5157788"/>
            <a:ext cx="696912" cy="1336675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1152525" y="4652963"/>
            <a:ext cx="466725" cy="1909762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6" name="TextBox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956376" y="1916832"/>
            <a:ext cx="720080" cy="1248803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7" name="TextBox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48309" y="4653136"/>
            <a:ext cx="720080" cy="1240789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8" name="TextBox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956376" y="4828508"/>
            <a:ext cx="720080" cy="1244828"/>
          </a:xfrm>
          <a:prstGeom prst="rect">
            <a:avLst/>
          </a:prstGeom>
          <a:blipFill rotWithShape="0">
            <a:blip r:embed="rId10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59450" y="2852738"/>
            <a:ext cx="1189038" cy="863600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/>
              <a:t>Put the fractions </a:t>
            </a:r>
            <a:r>
              <a:rPr lang="en-GB" dirty="0" smtClean="0"/>
              <a:t>into ascending order.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05497" y="1703622"/>
                <a:ext cx="3600400" cy="1422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sz="4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497" y="1703622"/>
                <a:ext cx="3600400" cy="14228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441366" y="980728"/>
            <a:ext cx="571623" cy="2827632"/>
            <a:chOff x="101" y="71"/>
            <a:chExt cx="91" cy="1518"/>
          </a:xfrm>
        </p:grpSpPr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01" y="7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×8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01" y="1308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×8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17" name="Arc 8"/>
          <p:cNvSpPr>
            <a:spLocks/>
          </p:cNvSpPr>
          <p:nvPr/>
        </p:nvSpPr>
        <p:spPr bwMode="auto">
          <a:xfrm rot="7630959">
            <a:off x="2458034" y="2596009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18" name="Arc 9"/>
          <p:cNvSpPr>
            <a:spLocks/>
          </p:cNvSpPr>
          <p:nvPr/>
        </p:nvSpPr>
        <p:spPr bwMode="auto">
          <a:xfrm rot="18404736">
            <a:off x="2232609" y="1345059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3177080" y="1707148"/>
            <a:ext cx="1068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8</a:t>
            </a:r>
            <a:endParaRPr lang="en-GB" sz="4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27984" y="1703622"/>
                <a:ext cx="3600400" cy="1422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GB" sz="4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703622"/>
                <a:ext cx="3600400" cy="142282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5863853" y="980728"/>
            <a:ext cx="571623" cy="2827632"/>
            <a:chOff x="101" y="71"/>
            <a:chExt cx="91" cy="1518"/>
          </a:xfrm>
        </p:grpSpPr>
        <p:sp>
          <p:nvSpPr>
            <p:cNvPr id="22" name="Text Box 14"/>
            <p:cNvSpPr txBox="1">
              <a:spLocks noChangeArrowheads="1"/>
            </p:cNvSpPr>
            <p:nvPr/>
          </p:nvSpPr>
          <p:spPr bwMode="auto">
            <a:xfrm>
              <a:off x="101" y="7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×4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23" name="Text Box 15"/>
            <p:cNvSpPr txBox="1">
              <a:spLocks noChangeArrowheads="1"/>
            </p:cNvSpPr>
            <p:nvPr/>
          </p:nvSpPr>
          <p:spPr bwMode="auto">
            <a:xfrm>
              <a:off x="101" y="1308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×4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24" name="Arc 8"/>
          <p:cNvSpPr>
            <a:spLocks/>
          </p:cNvSpPr>
          <p:nvPr/>
        </p:nvSpPr>
        <p:spPr bwMode="auto">
          <a:xfrm rot="7630959">
            <a:off x="5880521" y="2596009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25" name="Arc 9"/>
          <p:cNvSpPr>
            <a:spLocks/>
          </p:cNvSpPr>
          <p:nvPr/>
        </p:nvSpPr>
        <p:spPr bwMode="auto">
          <a:xfrm rot="18404736">
            <a:off x="5655096" y="1345059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6478105" y="1707148"/>
            <a:ext cx="1068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12</a:t>
            </a:r>
            <a:endParaRPr lang="en-GB" sz="4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078497" y="4604253"/>
                <a:ext cx="3600400" cy="1422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  <m:r>
                        <a:rPr lang="en-GB" sz="4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497" y="4604253"/>
                <a:ext cx="3600400" cy="142282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2514366" y="3881359"/>
            <a:ext cx="571623" cy="2827632"/>
            <a:chOff x="101" y="71"/>
            <a:chExt cx="91" cy="1518"/>
          </a:xfrm>
        </p:grpSpPr>
        <p:sp>
          <p:nvSpPr>
            <p:cNvPr id="43" name="Text Box 14"/>
            <p:cNvSpPr txBox="1">
              <a:spLocks noChangeArrowheads="1"/>
            </p:cNvSpPr>
            <p:nvPr/>
          </p:nvSpPr>
          <p:spPr bwMode="auto">
            <a:xfrm>
              <a:off x="101" y="71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×2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  <p:sp>
          <p:nvSpPr>
            <p:cNvPr id="44" name="Text Box 15"/>
            <p:cNvSpPr txBox="1">
              <a:spLocks noChangeArrowheads="1"/>
            </p:cNvSpPr>
            <p:nvPr/>
          </p:nvSpPr>
          <p:spPr bwMode="auto">
            <a:xfrm>
              <a:off x="101" y="1308"/>
              <a:ext cx="91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1" dirty="0" smtClean="0">
                  <a:solidFill>
                    <a:srgbClr val="0070C0"/>
                  </a:solidFill>
                  <a:latin typeface="Times New Roman" pitchFamily="18" charset="0"/>
                </a:rPr>
                <a:t>×2</a:t>
              </a:r>
              <a:endParaRPr lang="en-US" altLang="zh-CN" sz="2800" b="1" dirty="0">
                <a:solidFill>
                  <a:srgbClr val="0070C0"/>
                </a:solidFill>
                <a:latin typeface="Times New Roman" pitchFamily="18" charset="0"/>
              </a:endParaRPr>
            </a:p>
          </p:txBody>
        </p:sp>
      </p:grpSp>
      <p:sp>
        <p:nvSpPr>
          <p:cNvPr id="45" name="Arc 8"/>
          <p:cNvSpPr>
            <a:spLocks/>
          </p:cNvSpPr>
          <p:nvPr/>
        </p:nvSpPr>
        <p:spPr bwMode="auto">
          <a:xfrm rot="7630959">
            <a:off x="2531034" y="5496640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46" name="Arc 9"/>
          <p:cNvSpPr>
            <a:spLocks/>
          </p:cNvSpPr>
          <p:nvPr/>
        </p:nvSpPr>
        <p:spPr bwMode="auto">
          <a:xfrm rot="18404736">
            <a:off x="2305609" y="4245690"/>
            <a:ext cx="1001713" cy="898525"/>
          </a:xfrm>
          <a:custGeom>
            <a:avLst/>
            <a:gdLst>
              <a:gd name="T0" fmla="*/ 2147483647 w 21600"/>
              <a:gd name="T1" fmla="*/ 0 h 21517"/>
              <a:gd name="T2" fmla="*/ 2147483647 w 21600"/>
              <a:gd name="T3" fmla="*/ 2147483647 h 21517"/>
              <a:gd name="T4" fmla="*/ 0 w 21600"/>
              <a:gd name="T5" fmla="*/ 2147483647 h 215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17" fill="none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</a:path>
              <a:path w="21600" h="21517" stroke="0" extrusionOk="0">
                <a:moveTo>
                  <a:pt x="9509" y="-1"/>
                </a:moveTo>
                <a:cubicBezTo>
                  <a:pt x="16909" y="3628"/>
                  <a:pt x="21600" y="11151"/>
                  <a:pt x="21600" y="19394"/>
                </a:cubicBezTo>
                <a:cubicBezTo>
                  <a:pt x="21600" y="20102"/>
                  <a:pt x="21565" y="20811"/>
                  <a:pt x="21495" y="21517"/>
                </a:cubicBezTo>
                <a:lnTo>
                  <a:pt x="0" y="19394"/>
                </a:lnTo>
                <a:lnTo>
                  <a:pt x="9509" y="-1"/>
                </a:lnTo>
                <a:close/>
              </a:path>
            </a:pathLst>
          </a:custGeom>
          <a:noFill/>
          <a:ln w="25400">
            <a:solidFill>
              <a:schemeClr val="fol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3250080" y="4607779"/>
            <a:ext cx="1068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10</a:t>
            </a:r>
            <a:endParaRPr lang="en-GB" sz="4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5220072" y="4604253"/>
                <a:ext cx="3600400" cy="1397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60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6000" b="0" i="1" smtClean="0">
                            <a:latin typeface="Cambria Math"/>
                          </a:rPr>
                          <m:t>32</m:t>
                        </m:r>
                      </m:den>
                    </m:f>
                  </m:oMath>
                </a14:m>
                <a:r>
                  <a:rPr lang="en-GB" sz="4400" dirty="0" smtClean="0"/>
                  <a:t> </a:t>
                </a:r>
                <a:r>
                  <a:rPr lang="en-GB" sz="2000" dirty="0" smtClean="0"/>
                  <a:t>no </a:t>
                </a:r>
                <a:r>
                  <a:rPr lang="en-GB" sz="2000" dirty="0" smtClean="0"/>
                  <a:t>need to change</a:t>
                </a:r>
                <a:endParaRPr lang="en-GB" dirty="0"/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4604253"/>
                <a:ext cx="3600400" cy="139749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89248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/>
              <a:t>Put the fractions </a:t>
            </a:r>
            <a:r>
              <a:rPr lang="en-GB" dirty="0" smtClean="0"/>
              <a:t>into ascending order.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4" grpId="0" animBg="1"/>
      <p:bldP spid="25" grpId="0" animBg="1"/>
      <p:bldP spid="26" grpId="0"/>
      <p:bldP spid="45" grpId="0" animBg="1"/>
      <p:bldP spid="46" grpId="0" animBg="1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/>
              <a:t>Put the fractions in </a:t>
            </a:r>
            <a:r>
              <a:rPr lang="en-GB" dirty="0" smtClean="0"/>
              <a:t>ascending order</a:t>
            </a:r>
            <a:r>
              <a:rPr lang="en-GB" dirty="0"/>
              <a:t>.</a:t>
            </a:r>
            <a:r>
              <a:rPr lang="en-GB" dirty="0" smtClean="0"/>
              <a:t>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11560" y="1572515"/>
                <a:ext cx="6408712" cy="1054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1.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13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20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</m:t>
                    </m:r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72515"/>
                <a:ext cx="6408712" cy="1054071"/>
              </a:xfrm>
              <a:prstGeom prst="rect">
                <a:avLst/>
              </a:prstGeom>
              <a:blipFill rotWithShape="1">
                <a:blip r:embed="rId3"/>
                <a:stretch>
                  <a:fillRect l="-3802" t="-578" b="-109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11560" y="3300707"/>
                <a:ext cx="4464496" cy="106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2.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300707"/>
                <a:ext cx="4464496" cy="1064137"/>
              </a:xfrm>
              <a:prstGeom prst="rect">
                <a:avLst/>
              </a:prstGeom>
              <a:blipFill rotWithShape="1">
                <a:blip r:embed="rId4"/>
                <a:stretch>
                  <a:fillRect l="-5457" b="-10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11560" y="5028899"/>
                <a:ext cx="4464496" cy="106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3.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9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12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028899"/>
                <a:ext cx="4464496" cy="1064137"/>
              </a:xfrm>
              <a:prstGeom prst="rect">
                <a:avLst/>
              </a:prstGeom>
              <a:blipFill rotWithShape="1">
                <a:blip r:embed="rId5"/>
                <a:stretch>
                  <a:fillRect l="-5457" b="-10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724128" y="1547150"/>
            <a:ext cx="3096344" cy="440120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Challenge:</a:t>
            </a:r>
          </a:p>
          <a:p>
            <a:endParaRPr lang="en-GB" sz="2000" dirty="0"/>
          </a:p>
          <a:p>
            <a:r>
              <a:rPr lang="en-GB" sz="2000" dirty="0" smtClean="0"/>
              <a:t>Can you write four of your own fractions with different denominators in ascending order that would have a common denominator of:</a:t>
            </a:r>
          </a:p>
          <a:p>
            <a:endParaRPr lang="en-GB" sz="2000" dirty="0"/>
          </a:p>
          <a:p>
            <a:r>
              <a:rPr lang="en-GB" sz="2000" dirty="0" smtClean="0"/>
              <a:t>36?</a:t>
            </a:r>
          </a:p>
          <a:p>
            <a:endParaRPr lang="en-GB" sz="2000" dirty="0"/>
          </a:p>
          <a:p>
            <a:r>
              <a:rPr lang="en-GB" sz="2000" dirty="0" smtClean="0"/>
              <a:t>42?</a:t>
            </a:r>
          </a:p>
          <a:p>
            <a:endParaRPr lang="en-GB" sz="2000" dirty="0"/>
          </a:p>
          <a:p>
            <a:r>
              <a:rPr lang="en-GB" sz="2000" dirty="0" smtClean="0"/>
              <a:t>56?</a:t>
            </a:r>
            <a:endParaRPr lang="en-GB" sz="2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3600" dirty="0" smtClean="0"/>
              <a:t>The sets of fractions below are in ascending order. True or False?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11560" y="1572515"/>
                <a:ext cx="6408712" cy="1054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1.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17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20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</m:t>
                    </m:r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72515"/>
                <a:ext cx="6408712" cy="1054071"/>
              </a:xfrm>
              <a:prstGeom prst="rect">
                <a:avLst/>
              </a:prstGeom>
              <a:blipFill rotWithShape="1">
                <a:blip r:embed="rId3"/>
                <a:stretch>
                  <a:fillRect l="-3802" t="-578" b="-109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11560" y="3300707"/>
                <a:ext cx="4464496" cy="106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2.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300707"/>
                <a:ext cx="4464496" cy="1064137"/>
              </a:xfrm>
              <a:prstGeom prst="rect">
                <a:avLst/>
              </a:prstGeom>
              <a:blipFill rotWithShape="1">
                <a:blip r:embed="rId4"/>
                <a:stretch>
                  <a:fillRect l="-5457" b="-10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11560" y="5028899"/>
                <a:ext cx="5760640" cy="1054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4400" dirty="0" smtClean="0"/>
                  <a:t>3.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 </m:t>
                    </m:r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23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36</m:t>
                        </m:r>
                      </m:den>
                    </m:f>
                    <m:r>
                      <a:rPr lang="en-GB" sz="4400" b="0" i="1" smtClean="0">
                        <a:latin typeface="Cambria Math"/>
                      </a:rPr>
                      <m:t>    </m:t>
                    </m:r>
                    <m:f>
                      <m:fPr>
                        <m:ctrlPr>
                          <a:rPr lang="en-GB" sz="4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49</m:t>
                        </m:r>
                      </m:num>
                      <m:den>
                        <m:r>
                          <a:rPr lang="en-GB" sz="4400" b="0" i="1" smtClean="0">
                            <a:latin typeface="Cambria Math"/>
                          </a:rPr>
                          <m:t>7</m:t>
                        </m:r>
                        <m:r>
                          <a:rPr lang="en-GB" sz="44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028899"/>
                <a:ext cx="5760640" cy="1054456"/>
              </a:xfrm>
              <a:prstGeom prst="rect">
                <a:avLst/>
              </a:prstGeom>
              <a:blipFill rotWithShape="1">
                <a:blip r:embed="rId5"/>
                <a:stretch>
                  <a:fillRect l="-4233" t="-578" b="-109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8351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Students xmlns="2d37ff32-2469-40c3-8751-7c8acd69bc8b">false</ForStudents>
    <Description0 xmlns="2d37ff32-2469-40c3-8751-7c8acd69bc8b" xsi:nil="true"/>
    <InUnits xmlns="2d37ff32-2469-40c3-8751-7c8acd69bc8b">
      <Value>249</Value>
    </InUnits>
    <Comments xmlns="2d37ff32-2469-40c3-8751-7c8acd69bc8b" xsi:nil="true"/>
    <OldUnits xmlns="2d37ff32-2469-40c3-8751-7c8acd69bc8b">C3 Transforming graphs of functions;#260</OldUnits>
    <OID xmlns="2d37ff32-2469-40c3-8751-7c8acd69bc8b">1463</OID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62EBAA8420DC4A85A45181998DD644" ma:contentTypeVersion="3" ma:contentTypeDescription="Create a new document." ma:contentTypeScope="" ma:versionID="38fb1a2ab6c77a10366197585b4184f7">
  <xsd:schema xmlns:xsd="http://www.w3.org/2001/XMLSchema" xmlns:xs="http://www.w3.org/2001/XMLSchema" xmlns:p="http://schemas.microsoft.com/office/2006/metadata/properties" xmlns:ns2="2d37ff32-2469-40c3-8751-7c8acd69bc8b" targetNamespace="http://schemas.microsoft.com/office/2006/metadata/properties" ma:root="true" ma:fieldsID="fc6b7b492e4d5b9441579fb1fd3d836d" ns2:_="">
    <xsd:import namespace="2d37ff32-2469-40c3-8751-7c8acd69bc8b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7ff32-2469-40c3-8751-7c8acd69bc8b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InUnits" ma:index="9" nillable="true" ma:displayName="InUnits" ma:list="{35b76ace-a553-45f2-be19-0c8140a3ca35}" ma:internalName="InUnits" ma:showField="Title" ma:web="b1dccaa9-7c8e-4c37-a2f4-9ffdf01686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OldUnits" ma:index="11" nillable="true" ma:displayName="OldUnits" ma:internalName="OldUnits" ma:readOnly="false">
      <xsd:simpleType>
        <xsd:restriction base="dms:Note">
          <xsd:maxLength value="255"/>
        </xsd:restriction>
      </xsd:simpleType>
    </xsd:element>
    <xsd:element name="OID" ma:index="12" nillable="true" ma:displayName="OID" ma:internalName="OID" ma:readOnly="false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7334D6-5426-4786-B718-650A4C1A08EA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330B3C7-9F22-4B22-AC62-E4E4C11FB706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6C44E654-5D6D-435E-9962-4E6D8B1509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1202</TotalTime>
  <Words>925</Words>
  <Application>Microsoft Office PowerPoint</Application>
  <PresentationFormat>On-screen Show (4:3)</PresentationFormat>
  <Paragraphs>134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equivalent fractions to show which fraction is bigger </vt:lpstr>
      <vt:lpstr>Challenge Write down a fraction that is exactly halfway between the two fractions</vt:lpstr>
      <vt:lpstr>Put the fractions into ascending order.</vt:lpstr>
      <vt:lpstr>PowerPoint Presentation</vt:lpstr>
      <vt:lpstr>Put the fractions into ascending order.</vt:lpstr>
      <vt:lpstr>Put the fractions into ascending order.</vt:lpstr>
      <vt:lpstr>Put the fractions in ascending order. </vt:lpstr>
      <vt:lpstr>The sets of fractions below are in ascending order. True or False?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equations involving modulus</dc:title>
  <dc:creator>Miss C Ball</dc:creator>
  <cp:lastModifiedBy>Warden, M</cp:lastModifiedBy>
  <cp:revision>62</cp:revision>
  <dcterms:created xsi:type="dcterms:W3CDTF">2006-10-05T19:02:47Z</dcterms:created>
  <dcterms:modified xsi:type="dcterms:W3CDTF">2017-02-26T19:19:22Z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260;#C3 Transforming graphs of functions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146300.000000000</vt:lpwstr>
  </property>
  <property fmtid="{D5CDD505-2E9C-101B-9397-08002B2CF9AE}" pid="6" name="display_urn:schemas-microsoft-com:office:office#Editor">
    <vt:lpwstr>J Larsen</vt:lpwstr>
  </property>
  <property fmtid="{D5CDD505-2E9C-101B-9397-08002B2CF9AE}" pid="7" name="TemplateUrl">
    <vt:lpwstr/>
  </property>
  <property fmtid="{D5CDD505-2E9C-101B-9397-08002B2CF9AE}" pid="8" name="xd_ProgID">
    <vt:lpwstr/>
  </property>
  <property fmtid="{D5CDD505-2E9C-101B-9397-08002B2CF9AE}" pid="9" name="display_urn:schemas-microsoft-com:office:office#Author">
    <vt:lpwstr>J Larsen</vt:lpwstr>
  </property>
  <property fmtid="{D5CDD505-2E9C-101B-9397-08002B2CF9AE}" pid="10" name="_SourceUrl">
    <vt:lpwstr/>
  </property>
  <property fmtid="{D5CDD505-2E9C-101B-9397-08002B2CF9AE}" pid="11" name="_SharedFileIndex">
    <vt:lpwstr/>
  </property>
</Properties>
</file>