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handoutMasterIdLst>
    <p:handoutMasterId r:id="rId16"/>
  </p:handoutMasterIdLst>
  <p:sldIdLst>
    <p:sldId id="260" r:id="rId3"/>
    <p:sldId id="261" r:id="rId4"/>
    <p:sldId id="262" r:id="rId5"/>
    <p:sldId id="263" r:id="rId6"/>
    <p:sldId id="264" r:id="rId7"/>
    <p:sldId id="265" r:id="rId8"/>
    <p:sldId id="277" r:id="rId9"/>
    <p:sldId id="268" r:id="rId10"/>
    <p:sldId id="278" r:id="rId11"/>
    <p:sldId id="279" r:id="rId12"/>
    <p:sldId id="270" r:id="rId13"/>
    <p:sldId id="280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4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3E5BE-BCD2-439B-B225-1B7169B0A4A3}" type="datetimeFigureOut">
              <a:rPr lang="en-GB" smtClean="0"/>
              <a:t>21/02/2017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FD556-BC58-4F7F-B880-25F8DF68F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714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010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294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773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415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813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662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650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604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031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58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461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64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279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685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376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656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055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78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852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86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524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66FDA-D40F-4BB5-92C1-9FB3E56E7255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DCF84A-ECCC-4259-9A76-4A69B5B71684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11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3025"/>
            <a:ext cx="9297988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332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537265C-281B-4942-B41F-2D570AAC6BEC}" type="datetimeFigureOut">
              <a:rPr lang="en-GB" smtClean="0">
                <a:solidFill>
                  <a:srgbClr val="000000"/>
                </a:solidFill>
              </a:rPr>
              <a:pPr/>
              <a:t>21/02/2017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32C20F2-3DB4-4A03-96A7-E6FF2D51070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97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5" y="260648"/>
            <a:ext cx="868983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4</a:t>
            </a:r>
            <a:r>
              <a:rPr lang="en-GB" sz="4000" dirty="0" smtClean="0">
                <a:solidFill>
                  <a:srgbClr val="FF0000"/>
                </a:solidFill>
              </a:rPr>
              <a:t>n </a:t>
            </a:r>
            <a:r>
              <a:rPr lang="en-GB" sz="4000" dirty="0" smtClean="0">
                <a:solidFill>
                  <a:srgbClr val="FF0000"/>
                </a:solidFill>
              </a:rPr>
              <a:t>+ </a:t>
            </a:r>
            <a:r>
              <a:rPr lang="en-GB" sz="4000" dirty="0" smtClean="0">
                <a:solidFill>
                  <a:srgbClr val="FF0000"/>
                </a:solidFill>
              </a:rPr>
              <a:t>1       </a:t>
            </a:r>
            <a:r>
              <a:rPr lang="en-GB" sz="4000" dirty="0" smtClean="0">
                <a:solidFill>
                  <a:srgbClr val="FF0000"/>
                </a:solidFill>
              </a:rPr>
              <a:t>4</a:t>
            </a:r>
            <a:r>
              <a:rPr lang="en-GB" sz="4000" dirty="0" smtClean="0">
                <a:solidFill>
                  <a:srgbClr val="FF0000"/>
                </a:solidFill>
              </a:rPr>
              <a:t>n </a:t>
            </a:r>
            <a:r>
              <a:rPr lang="en-GB" sz="4000" dirty="0" smtClean="0">
                <a:solidFill>
                  <a:srgbClr val="FF0000"/>
                </a:solidFill>
              </a:rPr>
              <a:t>–</a:t>
            </a:r>
            <a:r>
              <a:rPr lang="en-GB" sz="4000" dirty="0" smtClean="0">
                <a:solidFill>
                  <a:srgbClr val="FF0000"/>
                </a:solidFill>
              </a:rPr>
              <a:t> 2         </a:t>
            </a:r>
            <a:r>
              <a:rPr lang="en-GB" sz="2800" dirty="0" smtClean="0">
                <a:solidFill>
                  <a:schemeClr val="bg1"/>
                </a:solidFill>
              </a:rPr>
              <a:t> </a:t>
            </a:r>
            <a:r>
              <a:rPr lang="en-GB" sz="4000" dirty="0" smtClean="0">
                <a:solidFill>
                  <a:srgbClr val="FF0000"/>
                </a:solidFill>
              </a:rPr>
              <a:t>4n</a:t>
            </a:r>
            <a:endParaRPr lang="en-GB" sz="4000" dirty="0" smtClean="0">
              <a:solidFill>
                <a:schemeClr val="bg1"/>
              </a:solidFill>
            </a:endParaRPr>
          </a:p>
          <a:p>
            <a:endParaRPr lang="en-GB" sz="40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What </a:t>
            </a:r>
            <a:r>
              <a:rPr lang="en-GB" sz="2800" dirty="0" smtClean="0">
                <a:solidFill>
                  <a:schemeClr val="bg1"/>
                </a:solidFill>
              </a:rPr>
              <a:t>is </a:t>
            </a:r>
            <a:r>
              <a:rPr lang="en-GB" sz="2800" dirty="0" smtClean="0">
                <a:solidFill>
                  <a:schemeClr val="bg1"/>
                </a:solidFill>
              </a:rPr>
              <a:t>the </a:t>
            </a:r>
            <a:r>
              <a:rPr lang="en-GB" sz="2800" dirty="0" smtClean="0">
                <a:solidFill>
                  <a:srgbClr val="FF0000"/>
                </a:solidFill>
              </a:rPr>
              <a:t>common difference </a:t>
            </a:r>
            <a:r>
              <a:rPr lang="en-GB" sz="2800" dirty="0" smtClean="0">
                <a:solidFill>
                  <a:schemeClr val="bg1"/>
                </a:solidFill>
              </a:rPr>
              <a:t>in all three of the sequences?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On your whiteboard, can you show me an expression that would also give me a </a:t>
            </a:r>
            <a:r>
              <a:rPr lang="en-GB" sz="2800" dirty="0" smtClean="0">
                <a:solidFill>
                  <a:srgbClr val="FF0000"/>
                </a:solidFill>
              </a:rPr>
              <a:t>common difference </a:t>
            </a:r>
            <a:r>
              <a:rPr lang="en-GB" sz="2800" dirty="0" smtClean="0">
                <a:solidFill>
                  <a:schemeClr val="bg1"/>
                </a:solidFill>
              </a:rPr>
              <a:t>of </a:t>
            </a:r>
            <a:r>
              <a:rPr lang="en-GB" sz="2800" dirty="0" smtClean="0">
                <a:solidFill>
                  <a:schemeClr val="bg1"/>
                </a:solidFill>
              </a:rPr>
              <a:t>4?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And another</a:t>
            </a:r>
            <a:endParaRPr lang="en-GB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8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5" y="260648"/>
            <a:ext cx="8689834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4</a:t>
            </a:r>
            <a:r>
              <a:rPr lang="en-GB" sz="4000" dirty="0" smtClean="0">
                <a:solidFill>
                  <a:srgbClr val="FF0000"/>
                </a:solidFill>
              </a:rPr>
              <a:t>n </a:t>
            </a:r>
            <a:r>
              <a:rPr lang="en-GB" sz="4000" dirty="0" smtClean="0">
                <a:solidFill>
                  <a:srgbClr val="FF0000"/>
                </a:solidFill>
              </a:rPr>
              <a:t>+ </a:t>
            </a:r>
            <a:r>
              <a:rPr lang="en-GB" sz="4000" dirty="0" smtClean="0">
                <a:solidFill>
                  <a:srgbClr val="FF0000"/>
                </a:solidFill>
              </a:rPr>
              <a:t>1       </a:t>
            </a:r>
            <a:r>
              <a:rPr lang="en-GB" sz="4000" dirty="0" smtClean="0">
                <a:solidFill>
                  <a:srgbClr val="FF0000"/>
                </a:solidFill>
              </a:rPr>
              <a:t>4</a:t>
            </a:r>
            <a:r>
              <a:rPr lang="en-GB" sz="4000" dirty="0" smtClean="0">
                <a:solidFill>
                  <a:srgbClr val="FF0000"/>
                </a:solidFill>
              </a:rPr>
              <a:t>n </a:t>
            </a:r>
            <a:r>
              <a:rPr lang="en-GB" sz="4000" dirty="0" smtClean="0">
                <a:solidFill>
                  <a:srgbClr val="FF0000"/>
                </a:solidFill>
              </a:rPr>
              <a:t>–</a:t>
            </a:r>
            <a:r>
              <a:rPr lang="en-GB" sz="4000" dirty="0" smtClean="0">
                <a:solidFill>
                  <a:srgbClr val="FF0000"/>
                </a:solidFill>
              </a:rPr>
              <a:t> 2         </a:t>
            </a:r>
            <a:r>
              <a:rPr lang="en-GB" sz="2800" dirty="0" smtClean="0">
                <a:solidFill>
                  <a:schemeClr val="bg1"/>
                </a:solidFill>
              </a:rPr>
              <a:t> </a:t>
            </a:r>
            <a:r>
              <a:rPr lang="en-GB" sz="4000" dirty="0" smtClean="0">
                <a:solidFill>
                  <a:srgbClr val="FF0000"/>
                </a:solidFill>
              </a:rPr>
              <a:t>4n</a:t>
            </a:r>
            <a:endParaRPr lang="en-GB" sz="4000" dirty="0" smtClean="0">
              <a:solidFill>
                <a:schemeClr val="bg1"/>
              </a:solidFill>
            </a:endParaRPr>
          </a:p>
          <a:p>
            <a:endParaRPr lang="en-GB" sz="40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Write down an </a:t>
            </a:r>
            <a:r>
              <a:rPr lang="en-GB" sz="2800" dirty="0" smtClean="0">
                <a:solidFill>
                  <a:schemeClr val="bg1"/>
                </a:solidFill>
              </a:rPr>
              <a:t>nth term</a:t>
            </a:r>
            <a:r>
              <a:rPr lang="en-GB" sz="2800" dirty="0" smtClean="0">
                <a:solidFill>
                  <a:schemeClr val="bg1"/>
                </a:solidFill>
              </a:rPr>
              <a:t> </a:t>
            </a:r>
            <a:r>
              <a:rPr lang="en-GB" sz="2800" dirty="0" smtClean="0">
                <a:solidFill>
                  <a:schemeClr val="bg1"/>
                </a:solidFill>
              </a:rPr>
              <a:t>would give </a:t>
            </a:r>
            <a:r>
              <a:rPr lang="en-GB" sz="2800" dirty="0" smtClean="0">
                <a:solidFill>
                  <a:schemeClr val="bg1"/>
                </a:solidFill>
              </a:rPr>
              <a:t>the </a:t>
            </a:r>
            <a:r>
              <a:rPr lang="en-GB" sz="2800" dirty="0" smtClean="0">
                <a:solidFill>
                  <a:schemeClr val="bg1"/>
                </a:solidFill>
              </a:rPr>
              <a:t>multiples of </a:t>
            </a:r>
            <a:r>
              <a:rPr lang="en-GB" sz="2800" dirty="0" smtClean="0">
                <a:solidFill>
                  <a:schemeClr val="bg1"/>
                </a:solidFill>
              </a:rPr>
              <a:t>3.</a:t>
            </a:r>
            <a:endParaRPr lang="en-GB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Can you show me </a:t>
            </a:r>
            <a:r>
              <a:rPr lang="en-GB" sz="2800" dirty="0" smtClean="0">
                <a:solidFill>
                  <a:schemeClr val="bg1"/>
                </a:solidFill>
              </a:rPr>
              <a:t>a different nth term </a:t>
            </a:r>
            <a:r>
              <a:rPr lang="en-GB" sz="2800" dirty="0" smtClean="0">
                <a:solidFill>
                  <a:schemeClr val="bg1"/>
                </a:solidFill>
              </a:rPr>
              <a:t>that would give </a:t>
            </a:r>
            <a:r>
              <a:rPr lang="en-GB" sz="2800" dirty="0" smtClean="0">
                <a:solidFill>
                  <a:schemeClr val="bg1"/>
                </a:solidFill>
              </a:rPr>
              <a:t>another </a:t>
            </a:r>
            <a:r>
              <a:rPr lang="en-GB" sz="2800" dirty="0" smtClean="0">
                <a:solidFill>
                  <a:schemeClr val="bg1"/>
                </a:solidFill>
              </a:rPr>
              <a:t>sequence with an common difference of 3? 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Can you show me an expression that would give me a </a:t>
            </a:r>
            <a:r>
              <a:rPr lang="en-GB" sz="2800" dirty="0" smtClean="0">
                <a:solidFill>
                  <a:schemeClr val="bg1"/>
                </a:solidFill>
              </a:rPr>
              <a:t>decreasing sequence </a:t>
            </a:r>
            <a:r>
              <a:rPr lang="en-GB" sz="2800" dirty="0" smtClean="0">
                <a:solidFill>
                  <a:schemeClr val="bg1"/>
                </a:solidFill>
              </a:rPr>
              <a:t>with </a:t>
            </a:r>
            <a:r>
              <a:rPr lang="en-GB" sz="2800" dirty="0" smtClean="0">
                <a:solidFill>
                  <a:schemeClr val="bg1"/>
                </a:solidFill>
              </a:rPr>
              <a:t>a </a:t>
            </a:r>
            <a:r>
              <a:rPr lang="en-GB" sz="2800" dirty="0" smtClean="0">
                <a:solidFill>
                  <a:schemeClr val="bg1"/>
                </a:solidFill>
              </a:rPr>
              <a:t>common difference of 5? </a:t>
            </a:r>
            <a:endParaRPr lang="en-GB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2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5" y="260648"/>
            <a:ext cx="8689834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4</a:t>
            </a:r>
            <a:r>
              <a:rPr lang="en-GB" sz="4000" dirty="0" smtClean="0">
                <a:solidFill>
                  <a:srgbClr val="FF0000"/>
                </a:solidFill>
              </a:rPr>
              <a:t>n </a:t>
            </a:r>
            <a:r>
              <a:rPr lang="en-GB" sz="4000" dirty="0" smtClean="0">
                <a:solidFill>
                  <a:srgbClr val="FF0000"/>
                </a:solidFill>
              </a:rPr>
              <a:t>+ </a:t>
            </a:r>
            <a:r>
              <a:rPr lang="en-GB" sz="4000" dirty="0" smtClean="0">
                <a:solidFill>
                  <a:srgbClr val="FF0000"/>
                </a:solidFill>
              </a:rPr>
              <a:t>1       </a:t>
            </a:r>
            <a:r>
              <a:rPr lang="en-GB" sz="4000" dirty="0" smtClean="0">
                <a:solidFill>
                  <a:srgbClr val="FF0000"/>
                </a:solidFill>
              </a:rPr>
              <a:t>4</a:t>
            </a:r>
            <a:r>
              <a:rPr lang="en-GB" sz="4000" dirty="0" smtClean="0">
                <a:solidFill>
                  <a:srgbClr val="FF0000"/>
                </a:solidFill>
              </a:rPr>
              <a:t>n </a:t>
            </a:r>
            <a:r>
              <a:rPr lang="en-GB" sz="4000" dirty="0" smtClean="0">
                <a:solidFill>
                  <a:srgbClr val="FF0000"/>
                </a:solidFill>
              </a:rPr>
              <a:t>–</a:t>
            </a:r>
            <a:r>
              <a:rPr lang="en-GB" sz="4000" dirty="0" smtClean="0">
                <a:solidFill>
                  <a:srgbClr val="FF0000"/>
                </a:solidFill>
              </a:rPr>
              <a:t> 2         </a:t>
            </a:r>
            <a:r>
              <a:rPr lang="en-GB" sz="2800" dirty="0" smtClean="0">
                <a:solidFill>
                  <a:schemeClr val="bg1"/>
                </a:solidFill>
              </a:rPr>
              <a:t> </a:t>
            </a:r>
            <a:r>
              <a:rPr lang="en-GB" sz="4000" dirty="0" smtClean="0">
                <a:solidFill>
                  <a:srgbClr val="FF0000"/>
                </a:solidFill>
              </a:rPr>
              <a:t>4n</a:t>
            </a:r>
            <a:endParaRPr lang="en-GB" sz="4000" dirty="0" smtClean="0">
              <a:solidFill>
                <a:schemeClr val="bg1"/>
              </a:solidFill>
            </a:endParaRPr>
          </a:p>
          <a:p>
            <a:endParaRPr lang="en-GB" sz="40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Do </a:t>
            </a:r>
            <a:r>
              <a:rPr lang="en-GB" sz="2800" dirty="0">
                <a:solidFill>
                  <a:schemeClr val="bg1"/>
                </a:solidFill>
              </a:rPr>
              <a:t>any of the sequences </a:t>
            </a:r>
            <a:r>
              <a:rPr lang="en-GB" sz="2800" dirty="0" smtClean="0">
                <a:solidFill>
                  <a:schemeClr val="bg1"/>
                </a:solidFill>
              </a:rPr>
              <a:t>above contain </a:t>
            </a:r>
            <a:r>
              <a:rPr lang="en-GB" sz="2800" dirty="0">
                <a:solidFill>
                  <a:schemeClr val="bg1"/>
                </a:solidFill>
              </a:rPr>
              <a:t>a term of 20</a:t>
            </a:r>
            <a:r>
              <a:rPr lang="en-GB" sz="2800" dirty="0" smtClean="0">
                <a:solidFill>
                  <a:schemeClr val="bg1"/>
                </a:solidFill>
              </a:rPr>
              <a:t>?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Which sequence definitely does not contain the term 536? How do you know?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None of the three sequences have any of the same terms. Why is that?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1214" y="2190536"/>
            <a:ext cx="1857157" cy="707886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In the sequence 3n</a:t>
            </a:r>
            <a:endParaRPr lang="en-GB" sz="2000" baseline="300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3072" y="2228965"/>
            <a:ext cx="1929264" cy="70788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In the sequence 2n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907704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1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506332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2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104960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3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703588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4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302216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5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900844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6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499472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7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98100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8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696728" y="1187594"/>
            <a:ext cx="446228" cy="44622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9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2965325" y="5967275"/>
            <a:ext cx="2980375" cy="70788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</a:rPr>
              <a:t>Where would you place the numbers 1- 9?</a:t>
            </a:r>
            <a:endParaRPr lang="en-GB" sz="20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07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84168" y="2236802"/>
            <a:ext cx="2070831" cy="400110"/>
          </a:xfrm>
          <a:prstGeom prst="rect">
            <a:avLst/>
          </a:prstGeom>
          <a:solidFill>
            <a:srgbClr val="FF7C8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First term is 7</a:t>
            </a:r>
            <a:endParaRPr lang="en-GB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1001915" y="2234614"/>
            <a:ext cx="2037707" cy="707886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00"/>
                </a:solidFill>
              </a:rPr>
              <a:t>Common difference of +4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907646" y="4805434"/>
            <a:ext cx="2707004" cy="1015663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</a:rPr>
              <a:t>Where would you place this </a:t>
            </a:r>
            <a:r>
              <a:rPr lang="en-GB" sz="2000" dirty="0" smtClean="0">
                <a:solidFill>
                  <a:srgbClr val="000000"/>
                </a:solidFill>
              </a:rPr>
              <a:t>nth term?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4n + 2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61148" y="3479758"/>
            <a:ext cx="1335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4n + 2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393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1237133" y="4667107"/>
            <a:ext cx="2326755" cy="1323439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</a:rPr>
              <a:t>Can you </a:t>
            </a:r>
            <a:r>
              <a:rPr lang="en-GB" sz="2000" dirty="0" smtClean="0">
                <a:solidFill>
                  <a:srgbClr val="000000"/>
                </a:solidFill>
              </a:rPr>
              <a:t>write an nth term that would fit in this region?</a:t>
            </a:r>
            <a:endParaRPr lang="en-GB" sz="2000" dirty="0" smtClean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563888" y="4064533"/>
            <a:ext cx="950754" cy="60216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12160" y="2403755"/>
            <a:ext cx="2070831" cy="400110"/>
          </a:xfrm>
          <a:prstGeom prst="rect">
            <a:avLst/>
          </a:prstGeom>
          <a:solidFill>
            <a:srgbClr val="FF7C8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First term is 7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001915" y="2234614"/>
            <a:ext cx="2037707" cy="707886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00"/>
                </a:solidFill>
              </a:rPr>
              <a:t>Common difference of +4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61148" y="3479758"/>
            <a:ext cx="1335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4n + 2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183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68" y="299293"/>
            <a:ext cx="7603548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Venn Diagrams</a:t>
            </a:r>
            <a:endParaRPr lang="en-GB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9672" y="1839020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736369" y="1794337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2868" y="1011087"/>
            <a:ext cx="7603548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1237133" y="4667107"/>
            <a:ext cx="2326755" cy="1323439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</a:rPr>
              <a:t>Can you </a:t>
            </a:r>
            <a:r>
              <a:rPr lang="en-GB" sz="2000" dirty="0" smtClean="0">
                <a:solidFill>
                  <a:srgbClr val="000000"/>
                </a:solidFill>
              </a:rPr>
              <a:t>write an nth term that would fit in this region?</a:t>
            </a:r>
            <a:endParaRPr lang="en-GB" sz="2000" dirty="0" smtClean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>
            <a:stCxn id="14" idx="3"/>
          </p:cNvCxnSpPr>
          <p:nvPr/>
        </p:nvCxnSpPr>
        <p:spPr>
          <a:xfrm>
            <a:off x="3563888" y="5328827"/>
            <a:ext cx="1296144" cy="4764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12160" y="2403755"/>
            <a:ext cx="2070831" cy="400110"/>
          </a:xfrm>
          <a:prstGeom prst="rect">
            <a:avLst/>
          </a:prstGeom>
          <a:solidFill>
            <a:srgbClr val="FF7C8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First term is 7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001915" y="2234614"/>
            <a:ext cx="2037707" cy="707886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00"/>
                </a:solidFill>
              </a:rPr>
              <a:t>Common difference of +4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61148" y="3479758"/>
            <a:ext cx="1335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4n + 2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36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000900" y="1598906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117597" y="1554223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92211" y="3543122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520" y="271566"/>
            <a:ext cx="8243555" cy="40011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Think of an nth term rule that could belong in each region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373781" y="1541511"/>
            <a:ext cx="2070831" cy="1015663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Sequence contains the number 20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12868" y="1541511"/>
            <a:ext cx="1929264" cy="70788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Sequences is increasing</a:t>
            </a:r>
            <a:endParaRPr lang="en-GB" sz="2000" dirty="0"/>
          </a:p>
        </p:txBody>
      </p:sp>
      <p:sp>
        <p:nvSpPr>
          <p:cNvPr id="2" name="Rectangle 1"/>
          <p:cNvSpPr/>
          <p:nvPr/>
        </p:nvSpPr>
        <p:spPr>
          <a:xfrm>
            <a:off x="280820" y="980728"/>
            <a:ext cx="7848872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677500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638609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727705" y="3007708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C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197958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39952" y="5533194"/>
            <a:ext cx="3927346" cy="70788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sz="2000" dirty="0">
                <a:solidFill>
                  <a:srgbClr val="000000"/>
                </a:solidFill>
              </a:rPr>
              <a:t>If you think a region is impossible to fill, convince me why!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684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000900" y="1598906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117597" y="1554223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92211" y="3543122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520" y="271566"/>
            <a:ext cx="8243555" cy="40011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Think of an nth term rule that could belong in each region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194198" y="1849287"/>
            <a:ext cx="2070831" cy="400110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4</a:t>
            </a:r>
            <a:r>
              <a:rPr lang="en-GB" sz="2000" baseline="30000" dirty="0"/>
              <a:t>th</a:t>
            </a:r>
            <a:r>
              <a:rPr lang="en-GB" sz="2000" dirty="0"/>
              <a:t> term = 10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12868" y="1541511"/>
            <a:ext cx="1929264" cy="101566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Common difference of +3</a:t>
            </a:r>
            <a:endParaRPr lang="en-GB" sz="2000" dirty="0"/>
          </a:p>
        </p:txBody>
      </p:sp>
      <p:sp>
        <p:nvSpPr>
          <p:cNvPr id="2" name="Rectangle 1"/>
          <p:cNvSpPr/>
          <p:nvPr/>
        </p:nvSpPr>
        <p:spPr>
          <a:xfrm>
            <a:off x="280820" y="980728"/>
            <a:ext cx="7848872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677500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638609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727705" y="3007708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C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197958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39952" y="5533194"/>
            <a:ext cx="3927346" cy="70788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sz="2000" dirty="0">
                <a:solidFill>
                  <a:srgbClr val="000000"/>
                </a:solidFill>
              </a:rPr>
              <a:t>If you think a region is impossible to fill, convince me why!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838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000900" y="1598906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117597" y="1554223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92211" y="3543122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520" y="271566"/>
            <a:ext cx="8243555" cy="40011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Think of an nth term rule that could belong in each region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194198" y="1849287"/>
            <a:ext cx="2070831" cy="400110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3</a:t>
            </a:r>
            <a:r>
              <a:rPr lang="en-GB" sz="2000" baseline="30000" dirty="0" smtClean="0"/>
              <a:t>rd</a:t>
            </a:r>
            <a:r>
              <a:rPr lang="en-GB" sz="2000" dirty="0" smtClean="0"/>
              <a:t> </a:t>
            </a:r>
            <a:r>
              <a:rPr lang="en-GB" sz="2000" dirty="0"/>
              <a:t>term = </a:t>
            </a:r>
            <a:r>
              <a:rPr lang="en-GB" sz="2000" dirty="0" smtClean="0"/>
              <a:t>8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12868" y="1541511"/>
            <a:ext cx="1929264" cy="70788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Common difference of </a:t>
            </a:r>
            <a:r>
              <a:rPr lang="en-GB" sz="2000" dirty="0" smtClean="0"/>
              <a:t>-5</a:t>
            </a:r>
            <a:endParaRPr lang="en-GB" sz="2000" dirty="0"/>
          </a:p>
        </p:txBody>
      </p:sp>
      <p:sp>
        <p:nvSpPr>
          <p:cNvPr id="2" name="Rectangle 1"/>
          <p:cNvSpPr/>
          <p:nvPr/>
        </p:nvSpPr>
        <p:spPr>
          <a:xfrm>
            <a:off x="280820" y="980728"/>
            <a:ext cx="7848872" cy="53285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677500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638609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727705" y="3007708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C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7197958" y="292494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39952" y="5533194"/>
            <a:ext cx="3927346" cy="70788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sz="2000" dirty="0">
                <a:solidFill>
                  <a:srgbClr val="000000"/>
                </a:solidFill>
              </a:rPr>
              <a:t>If you think a region is impossible to fill, convince me why!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597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699431" y="983297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3104160" y="980728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24040" y="2688845"/>
            <a:ext cx="3888432" cy="3888432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48576" y="4279574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8316" y="1247239"/>
            <a:ext cx="1929264" cy="707886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Sequence is increasing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80112" y="1293406"/>
            <a:ext cx="2070831" cy="400110"/>
          </a:xfrm>
          <a:prstGeom prst="rect">
            <a:avLst/>
          </a:prstGeom>
          <a:solidFill>
            <a:srgbClr val="FF7C8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1</a:t>
            </a:r>
            <a:r>
              <a:rPr lang="en-GB" sz="2000" baseline="30000" dirty="0" smtClean="0">
                <a:solidFill>
                  <a:srgbClr val="000000"/>
                </a:solidFill>
              </a:rPr>
              <a:t>st</a:t>
            </a:r>
            <a:r>
              <a:rPr lang="en-GB" sz="2000" dirty="0" smtClean="0">
                <a:solidFill>
                  <a:srgbClr val="000000"/>
                </a:solidFill>
              </a:rPr>
              <a:t> term is 10</a:t>
            </a:r>
            <a:endParaRPr lang="en-GB" sz="2000" baseline="30000" dirty="0">
              <a:solidFill>
                <a:srgbClr val="0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80018" y="5195012"/>
            <a:ext cx="2070831" cy="1015663"/>
          </a:xfrm>
          <a:prstGeom prst="rect">
            <a:avLst/>
          </a:prstGeom>
          <a:solidFill>
            <a:srgbClr val="5BB9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Sequence contains the number 24</a:t>
            </a:r>
            <a:endParaRPr lang="en-GB" sz="2000" baseline="30000" dirty="0">
              <a:solidFill>
                <a:srgbClr val="000000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1677500" y="2423457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399457" y="232880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608216" y="493293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C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491880" y="184739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88336" y="355949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E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535021" y="375031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F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3608216" y="3213620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G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60751" y="764704"/>
            <a:ext cx="7983657" cy="59285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520" y="271566"/>
            <a:ext cx="8243555" cy="40011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Think of an nth term rule that could belong in each region</a:t>
            </a:r>
            <a:endParaRPr lang="en-GB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25233" y="5906635"/>
            <a:ext cx="3927346" cy="70788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sz="2000" dirty="0">
                <a:solidFill>
                  <a:srgbClr val="000000"/>
                </a:solidFill>
              </a:rPr>
              <a:t>If you think a region is impossible to fill, convince me why!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866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699431" y="983297"/>
            <a:ext cx="3888432" cy="388843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3104160" y="980728"/>
            <a:ext cx="3888432" cy="38884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24040" y="2688845"/>
            <a:ext cx="3888432" cy="3888432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48576" y="4279574"/>
            <a:ext cx="3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9578" y="1185684"/>
            <a:ext cx="2635844" cy="101566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Common difference </a:t>
            </a:r>
            <a:r>
              <a:rPr lang="en-GB" sz="2000" dirty="0"/>
              <a:t>between each term is + or - 6</a:t>
            </a:r>
            <a:endParaRPr lang="en-GB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580112" y="1021109"/>
            <a:ext cx="2070831" cy="1015663"/>
          </a:xfrm>
          <a:prstGeom prst="rect">
            <a:avLst/>
          </a:prstGeom>
          <a:solidFill>
            <a:srgbClr val="FF7C8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Sequence contains the number 12</a:t>
            </a:r>
            <a:endParaRPr lang="en-GB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5080018" y="5195012"/>
            <a:ext cx="2070831" cy="1015663"/>
          </a:xfrm>
          <a:prstGeom prst="rect">
            <a:avLst/>
          </a:prstGeom>
          <a:solidFill>
            <a:srgbClr val="5BB9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Sequence contains exactly 3 negative terms</a:t>
            </a:r>
            <a:endParaRPr lang="en-GB" sz="2000" dirty="0"/>
          </a:p>
        </p:txBody>
      </p:sp>
      <p:sp>
        <p:nvSpPr>
          <p:cNvPr id="51" name="Oval 50"/>
          <p:cNvSpPr/>
          <p:nvPr/>
        </p:nvSpPr>
        <p:spPr>
          <a:xfrm>
            <a:off x="1677500" y="2423457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A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399457" y="232880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B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608216" y="493293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C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491880" y="1847393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D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88336" y="3559494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E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535021" y="3750315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F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3608216" y="3213620"/>
            <a:ext cx="720080" cy="72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0000"/>
                </a:solidFill>
              </a:rPr>
              <a:t>G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60751" y="764704"/>
            <a:ext cx="7983657" cy="59285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520" y="271566"/>
            <a:ext cx="8243555" cy="40011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Think of an nth term rule that could belong in each region</a:t>
            </a:r>
            <a:endParaRPr lang="en-GB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25233" y="5906635"/>
            <a:ext cx="3927346" cy="70788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GB" sz="2000" dirty="0">
                <a:solidFill>
                  <a:srgbClr val="000000"/>
                </a:solidFill>
              </a:rPr>
              <a:t>If you think a region is impossible to fill, convince me why!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9293"/>
            <a:ext cx="8229600" cy="584775"/>
          </a:xfr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Venn Diagrams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544616"/>
          </a:xfrm>
        </p:spPr>
        <p:txBody>
          <a:bodyPr>
            <a:noAutofit/>
          </a:bodyPr>
          <a:lstStyle/>
          <a:p>
            <a:endParaRPr lang="en-GB" sz="1800" smtClean="0"/>
          </a:p>
          <a:p>
            <a:r>
              <a:rPr lang="en-GB" sz="1800" smtClean="0"/>
              <a:t>Which </a:t>
            </a:r>
            <a:r>
              <a:rPr lang="en-GB" sz="1800" dirty="0" smtClean="0"/>
              <a:t>was the easiest region to complete, and which was the hardest?</a:t>
            </a:r>
          </a:p>
          <a:p>
            <a:endParaRPr lang="en-GB" sz="1800" dirty="0"/>
          </a:p>
          <a:p>
            <a:r>
              <a:rPr lang="en-GB" sz="1800" dirty="0" smtClean="0"/>
              <a:t>Which region has the most possible examples, and which has the fewest?</a:t>
            </a:r>
          </a:p>
          <a:p>
            <a:endParaRPr lang="en-GB" sz="1800" dirty="0"/>
          </a:p>
          <a:p>
            <a:r>
              <a:rPr lang="en-GB" sz="1800" dirty="0" smtClean="0"/>
              <a:t>If you think it is impossible to find an example for a particular region, convince me why</a:t>
            </a:r>
          </a:p>
          <a:p>
            <a:endParaRPr lang="en-GB" sz="1800" dirty="0"/>
          </a:p>
          <a:p>
            <a:r>
              <a:rPr lang="en-GB" sz="1800" dirty="0" smtClean="0"/>
              <a:t>What would you change a circle label to, to make the task easier/harder</a:t>
            </a:r>
          </a:p>
          <a:p>
            <a:endParaRPr lang="en-GB" sz="1800" dirty="0"/>
          </a:p>
          <a:p>
            <a:r>
              <a:rPr lang="en-GB" sz="1800" dirty="0" smtClean="0"/>
              <a:t>Create your own Venn Diagram on this topic where it is possible to fill in all the regions</a:t>
            </a:r>
          </a:p>
          <a:p>
            <a:endParaRPr lang="en-GB" sz="1800" dirty="0"/>
          </a:p>
          <a:p>
            <a:r>
              <a:rPr lang="en-GB" sz="1800" dirty="0" smtClean="0"/>
              <a:t>Create your own Venn Diagram on this topic when it is impossible to fill in just 1 of the regions. How about one where it is impossible to fill in 2, 3, 4, etc regions?</a:t>
            </a:r>
            <a:endParaRPr lang="en-GB" sz="18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417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</TotalTime>
  <Words>603</Words>
  <Application>Microsoft Office PowerPoint</Application>
  <PresentationFormat>On-screen Show (4:3)</PresentationFormat>
  <Paragraphs>125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1_Default Design</vt:lpstr>
      <vt:lpstr>Bluecoat</vt:lpstr>
      <vt:lpstr>PowerPoint Presentation</vt:lpstr>
      <vt:lpstr>PowerPoint Presentation</vt:lpstr>
      <vt:lpstr>PowerPoint Presentation</vt:lpstr>
      <vt:lpstr>Using Venn Diagrams</vt:lpstr>
      <vt:lpstr>Using Venn Diagrams</vt:lpstr>
      <vt:lpstr>Using Venn Diagrams</vt:lpstr>
      <vt:lpstr>Using Venn Diagrams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Venn Diagrams Challenges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17</cp:revision>
  <dcterms:created xsi:type="dcterms:W3CDTF">2012-10-23T13:21:15Z</dcterms:created>
  <dcterms:modified xsi:type="dcterms:W3CDTF">2017-02-21T16:21:51Z</dcterms:modified>
</cp:coreProperties>
</file>