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5" r:id="rId2"/>
  </p:sldMasterIdLst>
  <p:notesMasterIdLst>
    <p:notesMasterId r:id="rId14"/>
  </p:notesMasterIdLst>
  <p:sldIdLst>
    <p:sldId id="273" r:id="rId3"/>
    <p:sldId id="278" r:id="rId4"/>
    <p:sldId id="258" r:id="rId5"/>
    <p:sldId id="275" r:id="rId6"/>
    <p:sldId id="276" r:id="rId7"/>
    <p:sldId id="279" r:id="rId8"/>
    <p:sldId id="284" r:id="rId9"/>
    <p:sldId id="283" r:id="rId10"/>
    <p:sldId id="260" r:id="rId11"/>
    <p:sldId id="261" r:id="rId12"/>
    <p:sldId id="282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79" autoAdjust="0"/>
    <p:restoredTop sz="94660"/>
  </p:normalViewPr>
  <p:slideViewPr>
    <p:cSldViewPr>
      <p:cViewPr varScale="1">
        <p:scale>
          <a:sx n="65" d="100"/>
          <a:sy n="65" d="100"/>
        </p:scale>
        <p:origin x="-92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F52F28-73A1-4C2C-9006-75B3CFD73523}" type="datetimeFigureOut">
              <a:rPr lang="en-GB" smtClean="0"/>
              <a:t>05/02/2017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411667-972C-4C45-8B6E-C6F24F4433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43925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latin typeface="Calibri" panose="020F0502020204030204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6EF9BC-53F4-4112-98D3-B7B1EDD059F3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10119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DA5DCF-A413-4BA7-B0B3-506519AB8A0F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096085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4BA6C2-B4DD-4B90-BC19-2A77FD4E0D67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10219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82195A-3D20-4791-85F2-86762DFA1855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01086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23D4B4-3B08-498F-8849-74DD41B47A10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69919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121AD8-742E-428B-8769-3AD966EEEB13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14820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0C9F47-68D5-431C-AB0E-93A5418E07F4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16789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74F712-3742-4037-97B2-5ABE3BE8A47D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50850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4D78BB-81DD-48CA-861A-9C956CFE195B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26958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5C2C1F-DE83-4089-8DD4-F476FF032FD7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54185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D909AA-62D1-4959-BA14-3E06CD5E6BDD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517027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725D44-B72A-48A8-B437-7B3170766D2B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451825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6EF9BC-53F4-4112-98D3-B7B1EDD059F3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DA5DCF-A413-4BA7-B0B3-506519AB8A0F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4BA6C2-B4DD-4B90-BC19-2A77FD4E0D67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82195A-3D20-4791-85F2-86762DFA1855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23D4B4-3B08-498F-8849-74DD41B47A10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121AD8-742E-428B-8769-3AD966EEEB13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0C9F47-68D5-431C-AB0E-93A5418E07F4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74F712-3742-4037-97B2-5ABE3BE8A47D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4D78BB-81DD-48CA-861A-9C956CFE195B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5C2C1F-DE83-4089-8DD4-F476FF032FD7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D909AA-62D1-4959-BA14-3E06CD5E6BDD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 smtClean="0"/>
              <a:t>Click to edit Master text styles</a:t>
            </a:r>
          </a:p>
          <a:p>
            <a:pPr lvl="1"/>
            <a:r>
              <a:rPr lang="en-AU" altLang="en-US" smtClean="0"/>
              <a:t>Second level</a:t>
            </a:r>
          </a:p>
          <a:p>
            <a:pPr lvl="2"/>
            <a:r>
              <a:rPr lang="en-AU" altLang="en-US" smtClean="0"/>
              <a:t>Third level</a:t>
            </a:r>
          </a:p>
          <a:p>
            <a:pPr lvl="3"/>
            <a:r>
              <a:rPr lang="en-AU" altLang="en-US" smtClean="0"/>
              <a:t>Fourth level</a:t>
            </a:r>
          </a:p>
          <a:p>
            <a:pPr lvl="4"/>
            <a:r>
              <a:rPr lang="en-AU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7C82920-F566-4C94-BCF3-C97328E55F3B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05228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Calibri" panose="020F050202020403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Calibri" panose="020F050202020403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libri" panose="020F050202020403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Calibri" panose="020F0502020204030204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97C82920-F566-4C94-BCF3-C97328E55F3B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1032" name="Picture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50" y="5988050"/>
            <a:ext cx="6286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3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6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9.wmf"/><Relationship Id="rId2" Type="http://schemas.openxmlformats.org/officeDocument/2006/relationships/tags" Target="../tags/tag8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8.wmf"/><Relationship Id="rId4" Type="http://schemas.openxmlformats.org/officeDocument/2006/relationships/oleObject" Target="../embeddings/oleObject2.bin"/><Relationship Id="rId9" Type="http://schemas.openxmlformats.org/officeDocument/2006/relationships/image" Target="../media/image10.w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0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1.wmf"/><Relationship Id="rId4" Type="http://schemas.openxmlformats.org/officeDocument/2006/relationships/oleObject" Target="../embeddings/oleObject5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1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16" t="19650" r="23636" b="22987"/>
          <a:stretch>
            <a:fillRect/>
          </a:stretch>
        </p:blipFill>
        <p:spPr bwMode="auto">
          <a:xfrm>
            <a:off x="899592" y="116632"/>
            <a:ext cx="7992888" cy="5708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75656" y="5825465"/>
            <a:ext cx="66247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latin typeface="Calibri" panose="020F0502020204030204" pitchFamily="34" charset="0"/>
              </a:rPr>
              <a:t>What did we discover last lesson?</a:t>
            </a:r>
            <a:endParaRPr lang="en-GB" sz="3600" dirty="0"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88862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-20144"/>
            <a:ext cx="7427168" cy="1570186"/>
          </a:xfrm>
        </p:spPr>
        <p:txBody>
          <a:bodyPr/>
          <a:lstStyle/>
          <a:p>
            <a:r>
              <a:rPr lang="en-GB" sz="3200" dirty="0" smtClean="0"/>
              <a:t>From last lesson how did you show this to be true?</a:t>
            </a:r>
            <a:endParaRPr lang="en-GB" sz="3200" dirty="0"/>
          </a:p>
        </p:txBody>
      </p:sp>
      <p:sp>
        <p:nvSpPr>
          <p:cNvPr id="14" name="Title 1"/>
          <p:cNvSpPr txBox="1">
            <a:spLocks/>
          </p:cNvSpPr>
          <p:nvPr/>
        </p:nvSpPr>
        <p:spPr bwMode="auto">
          <a:xfrm>
            <a:off x="385192" y="4604142"/>
            <a:ext cx="8229600" cy="15701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endParaRPr lang="en-GB" sz="3200" kern="0" dirty="0">
              <a:latin typeface="Comic Sans MS" panose="030F0702030302020204" pitchFamily="66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93913" y="2688534"/>
            <a:ext cx="86121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2400" dirty="0" smtClean="0">
                <a:latin typeface="+mj-lt"/>
              </a:rPr>
              <a:t>Show this by using </a:t>
            </a:r>
            <a:r>
              <a:rPr lang="en-GB" sz="2400" dirty="0" smtClean="0">
                <a:latin typeface="+mj-lt"/>
              </a:rPr>
              <a:t>diagrams in the space </a:t>
            </a:r>
            <a:r>
              <a:rPr lang="en-GB" sz="2400" dirty="0" smtClean="0">
                <a:latin typeface="+mj-lt"/>
              </a:rPr>
              <a:t>below.</a:t>
            </a:r>
            <a:endParaRPr lang="en-GB" sz="2400" dirty="0">
              <a:latin typeface="+mj-lt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-1" r="1951" b="1215"/>
          <a:stretch/>
        </p:blipFill>
        <p:spPr>
          <a:xfrm>
            <a:off x="637991" y="3376008"/>
            <a:ext cx="1510832" cy="185734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/>
              <p:cNvSpPr txBox="1"/>
              <p:nvPr/>
            </p:nvSpPr>
            <p:spPr>
              <a:xfrm>
                <a:off x="169168" y="1503856"/>
                <a:ext cx="8612158" cy="13644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/>
                <a:r>
                  <a:rPr lang="en-GB" sz="2400" dirty="0" smtClean="0">
                    <a:latin typeface="+mj-lt"/>
                  </a:rPr>
                  <a:t>If you share 2 baguettes between 3 people, they each get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+mj-lt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+mj-lt"/>
                          </a:rPr>
                          <m:t>2</m:t>
                        </m:r>
                      </m:num>
                      <m:den>
                        <m:r>
                          <a:rPr lang="en-GB" sz="2400" b="0" i="1" smtClean="0">
                            <a:latin typeface="+mj-lt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2400" dirty="0" smtClean="0">
                    <a:latin typeface="+mj-lt"/>
                  </a:rPr>
                  <a:t> of a baguette.</a:t>
                </a:r>
              </a:p>
              <a:p>
                <a:pPr lvl="0"/>
                <a:endParaRPr lang="en-GB" sz="2400" dirty="0">
                  <a:latin typeface="+mj-lt"/>
                </a:endParaRPr>
              </a:p>
            </p:txBody>
          </p:sp>
        </mc:Choice>
        <mc:Fallback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168" y="1503856"/>
                <a:ext cx="8612158" cy="1364476"/>
              </a:xfrm>
              <a:prstGeom prst="rect">
                <a:avLst/>
              </a:prstGeom>
              <a:blipFill rotWithShape="1">
                <a:blip r:embed="rId4"/>
                <a:stretch>
                  <a:fillRect l="-1132" r="-6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3"/>
          <a:srcRect l="-1" r="1951" b="1215"/>
          <a:stretch/>
        </p:blipFill>
        <p:spPr>
          <a:xfrm>
            <a:off x="2148823" y="3376008"/>
            <a:ext cx="1510832" cy="1857344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 rotWithShape="1">
          <a:blip r:embed="rId3"/>
          <a:srcRect l="-1" r="1951" b="1215"/>
          <a:stretch/>
        </p:blipFill>
        <p:spPr>
          <a:xfrm>
            <a:off x="3659655" y="3376008"/>
            <a:ext cx="1510832" cy="1857344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 rotWithShape="1">
          <a:blip r:embed="rId3"/>
          <a:srcRect l="-1" r="1951" b="1215"/>
          <a:stretch/>
        </p:blipFill>
        <p:spPr>
          <a:xfrm>
            <a:off x="5170487" y="3376008"/>
            <a:ext cx="1510832" cy="1857344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 rotWithShape="1">
          <a:blip r:embed="rId3"/>
          <a:srcRect l="-1" r="1951" b="1215"/>
          <a:stretch/>
        </p:blipFill>
        <p:spPr>
          <a:xfrm>
            <a:off x="6681319" y="3376008"/>
            <a:ext cx="1510832" cy="1857344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 rotWithShape="1">
          <a:blip r:embed="rId3"/>
          <a:srcRect l="-1" r="1951" b="1215"/>
          <a:stretch/>
        </p:blipFill>
        <p:spPr>
          <a:xfrm>
            <a:off x="635258" y="4104368"/>
            <a:ext cx="1510832" cy="1857344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 rotWithShape="1">
          <a:blip r:embed="rId3"/>
          <a:srcRect l="-1" r="1951" b="1215"/>
          <a:stretch/>
        </p:blipFill>
        <p:spPr>
          <a:xfrm>
            <a:off x="2146090" y="4104368"/>
            <a:ext cx="1510832" cy="1857344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 rotWithShape="1">
          <a:blip r:embed="rId3"/>
          <a:srcRect l="-1" r="1951" b="1215"/>
          <a:stretch/>
        </p:blipFill>
        <p:spPr>
          <a:xfrm>
            <a:off x="3656922" y="4104368"/>
            <a:ext cx="1510832" cy="1857344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 rotWithShape="1">
          <a:blip r:embed="rId3"/>
          <a:srcRect l="-1" r="1951" b="1215"/>
          <a:stretch/>
        </p:blipFill>
        <p:spPr>
          <a:xfrm>
            <a:off x="5167754" y="4104368"/>
            <a:ext cx="1510832" cy="1857344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 rotWithShape="1">
          <a:blip r:embed="rId3"/>
          <a:srcRect l="-1" r="1951" b="1215"/>
          <a:stretch/>
        </p:blipFill>
        <p:spPr>
          <a:xfrm>
            <a:off x="6678586" y="4104368"/>
            <a:ext cx="1510832" cy="185734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32299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14"/>
          <p:cNvSpPr>
            <a:spLocks noChangeArrowheads="1"/>
          </p:cNvSpPr>
          <p:nvPr/>
        </p:nvSpPr>
        <p:spPr bwMode="auto">
          <a:xfrm>
            <a:off x="393700" y="1339850"/>
            <a:ext cx="7524750" cy="781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60000"/>
              </a:lnSpc>
              <a:spcBef>
                <a:spcPct val="0"/>
              </a:spcBef>
              <a:buFontTx/>
              <a:buNone/>
            </a:pPr>
            <a:r>
              <a:rPr lang="en-US" altLang="zh-CN" sz="2800" b="0" dirty="0" smtClean="0">
                <a:solidFill>
                  <a:srgbClr val="000000"/>
                </a:solidFill>
                <a:sym typeface="宋体" panose="02010600030101010101" pitchFamily="2" charset="-122"/>
              </a:rPr>
              <a:t>Dividing  </a:t>
            </a:r>
            <a:r>
              <a:rPr lang="en-US" altLang="zh-CN" sz="2800" b="0" i="1" dirty="0">
                <a:solidFill>
                  <a:srgbClr val="000000"/>
                </a:solidFill>
              </a:rPr>
              <a:t>p</a:t>
            </a:r>
            <a:r>
              <a:rPr lang="en-US" altLang="zh-CN" sz="2800" b="0" dirty="0">
                <a:solidFill>
                  <a:srgbClr val="000000"/>
                </a:solidFill>
              </a:rPr>
              <a:t> by </a:t>
            </a:r>
            <a:r>
              <a:rPr lang="en-US" altLang="zh-CN" sz="2800" b="0" i="1" dirty="0">
                <a:solidFill>
                  <a:srgbClr val="000000"/>
                </a:solidFill>
              </a:rPr>
              <a:t>q </a:t>
            </a:r>
            <a:r>
              <a:rPr lang="en-US" altLang="zh-CN" sz="2800" b="0" dirty="0">
                <a:solidFill>
                  <a:srgbClr val="000000"/>
                </a:solidFill>
                <a:sym typeface="宋体" panose="02010600030101010101" pitchFamily="2" charset="-122"/>
              </a:rPr>
              <a:t>can be expressed as a fraction </a:t>
            </a:r>
            <a:r>
              <a:rPr lang="en-US" altLang="zh-CN" sz="2800" b="0" dirty="0" smtClean="0">
                <a:solidFill>
                  <a:srgbClr val="000000"/>
                </a:solidFill>
                <a:sym typeface="宋体" panose="02010600030101010101" pitchFamily="2" charset="-122"/>
              </a:rPr>
              <a:t>by:</a:t>
            </a:r>
            <a:endParaRPr lang="zh-CN" altLang="en-US" sz="2800" b="0" dirty="0">
              <a:solidFill>
                <a:srgbClr val="000000"/>
              </a:solidFill>
              <a:sym typeface="宋体" panose="02010600030101010101" pitchFamily="2" charset="-122"/>
            </a:endParaRPr>
          </a:p>
        </p:txBody>
      </p:sp>
      <p:graphicFrame>
        <p:nvGraphicFramePr>
          <p:cNvPr id="4107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4256323"/>
              </p:ext>
            </p:extLst>
          </p:nvPr>
        </p:nvGraphicFramePr>
        <p:xfrm>
          <a:off x="4159523" y="2348880"/>
          <a:ext cx="763662" cy="1938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2" name="Equation" r:id="rId4" imgW="165028" imgH="418918" progId="Equation.DSMT4">
                  <p:embed/>
                </p:oleObj>
              </mc:Choice>
              <mc:Fallback>
                <p:oleObj name="Equation" r:id="rId4" imgW="165028" imgH="418918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59523" y="2348880"/>
                        <a:ext cx="763662" cy="1938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93700" y="332655"/>
            <a:ext cx="31130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latin typeface="Calibri" panose="020F0502020204030204" pitchFamily="34" charset="0"/>
              </a:rPr>
              <a:t>We discovered…</a:t>
            </a:r>
            <a:endParaRPr lang="en-GB" sz="3200" dirty="0">
              <a:latin typeface="Calibri" panose="020F0502020204030204" pitchFamily="34" charset="0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855970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16" t="19650" r="23636" b="22987"/>
          <a:stretch>
            <a:fillRect/>
          </a:stretch>
        </p:blipFill>
        <p:spPr bwMode="auto">
          <a:xfrm>
            <a:off x="539552" y="836712"/>
            <a:ext cx="7992888" cy="5708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46867" y="304415"/>
            <a:ext cx="87849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+mj-lt"/>
              </a:rPr>
              <a:t>Discuss: Which group is the odd one out and why? </a:t>
            </a:r>
            <a:endParaRPr lang="en-GB" sz="2800" dirty="0"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28122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520" y="2060848"/>
            <a:ext cx="9144000" cy="4525963"/>
          </a:xfrm>
        </p:spPr>
        <p:txBody>
          <a:bodyPr/>
          <a:lstStyle/>
          <a:p>
            <a:pPr marL="0" indent="0">
              <a:buNone/>
            </a:pPr>
            <a:endParaRPr lang="en-GB" sz="2800" dirty="0" smtClean="0"/>
          </a:p>
          <a:p>
            <a:pPr marL="0" indent="0">
              <a:buNone/>
            </a:pPr>
            <a:endParaRPr lang="en-GB" sz="2800" dirty="0" smtClean="0"/>
          </a:p>
          <a:p>
            <a:pPr marL="0" indent="0">
              <a:buNone/>
            </a:pPr>
            <a:endParaRPr lang="en-GB" sz="2800" dirty="0" smtClean="0"/>
          </a:p>
          <a:p>
            <a:pPr marL="0" indent="0">
              <a:buNone/>
            </a:pPr>
            <a:r>
              <a:rPr lang="en-GB" sz="2800" dirty="0" smtClean="0"/>
              <a:t>Group D had 4 baguettes between 3 people</a:t>
            </a:r>
          </a:p>
          <a:p>
            <a:pPr marL="0" indent="0">
              <a:buNone/>
            </a:pPr>
            <a:r>
              <a:rPr lang="en-GB" sz="2800" dirty="0" smtClean="0"/>
              <a:t>This is the only group with more baguettes than people.</a:t>
            </a:r>
          </a:p>
          <a:p>
            <a:pPr marL="0" indent="0">
              <a:buNone/>
            </a:pPr>
            <a:r>
              <a:rPr lang="en-GB" sz="2800" dirty="0" smtClean="0"/>
              <a:t>What division calculation is this?</a:t>
            </a:r>
          </a:p>
          <a:p>
            <a:pPr marL="0" indent="0">
              <a:buNone/>
            </a:pPr>
            <a:r>
              <a:rPr lang="en-GB" sz="2800" dirty="0" smtClean="0"/>
              <a:t>What fraction is this?</a:t>
            </a:r>
          </a:p>
          <a:p>
            <a:pPr marL="0" indent="0">
              <a:buNone/>
            </a:pPr>
            <a:r>
              <a:rPr lang="en-GB" sz="2800" dirty="0" smtClean="0"/>
              <a:t>How </a:t>
            </a:r>
            <a:r>
              <a:rPr lang="en-GB" sz="2800" dirty="0" smtClean="0"/>
              <a:t>else could </a:t>
            </a:r>
            <a:r>
              <a:rPr lang="en-GB" sz="2800" dirty="0" smtClean="0"/>
              <a:t>we represent this fraction?</a:t>
            </a:r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5736" y="116632"/>
            <a:ext cx="4608512" cy="334568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9730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85192" y="1916832"/>
                <a:ext cx="8229600" cy="4525963"/>
              </a:xfrm>
            </p:spPr>
            <p:txBody>
              <a:bodyPr/>
              <a:lstStyle/>
              <a:p>
                <a:pPr marL="0" indent="0">
                  <a:buNone/>
                </a:pPr>
                <a:endParaRPr lang="en-GB" dirty="0" smtClean="0"/>
              </a:p>
              <a:p>
                <a:pPr marL="0" indent="0">
                  <a:buNone/>
                </a:pPr>
                <a:endParaRPr lang="en-GB" dirty="0" smtClean="0"/>
              </a:p>
              <a:p>
                <a:pPr marL="0" indent="0">
                  <a:buNone/>
                </a:pPr>
                <a:endParaRPr lang="en-GB" dirty="0" smtClean="0"/>
              </a:p>
              <a:p>
                <a:pPr marL="0" indent="0">
                  <a:buNone/>
                </a:pPr>
                <a:r>
                  <a:rPr lang="en-GB" dirty="0" smtClean="0"/>
                  <a:t>Group D had 4 baguettes between 3 people</a:t>
                </a:r>
              </a:p>
              <a:p>
                <a:pPr marL="0" indent="0">
                  <a:buNone/>
                </a:pPr>
                <a:r>
                  <a:rPr lang="en-GB" sz="4000" dirty="0" smtClean="0"/>
                  <a:t>4 ÷ 3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4000" b="0" i="1" smtClean="0">
                            <a:latin typeface="Cambria Math"/>
                          </a:rPr>
                          <m:t>4</m:t>
                        </m:r>
                      </m:num>
                      <m:den>
                        <m:r>
                          <a:rPr lang="en-GB" sz="4000" b="0" i="1" smtClean="0">
                            <a:latin typeface="Cambria Math"/>
                          </a:rPr>
                          <m:t>3</m:t>
                        </m:r>
                      </m:den>
                    </m:f>
                  </m:oMath>
                </a14:m>
                <a:endParaRPr lang="en-GB" sz="4000" dirty="0" smtClean="0"/>
              </a:p>
              <a:p>
                <a:pPr marL="0" lvl="0" indent="0">
                  <a:buNone/>
                </a:pPr>
                <a:r>
                  <a:rPr lang="en-GB" dirty="0">
                    <a:solidFill>
                      <a:srgbClr val="000000"/>
                    </a:solidFill>
                  </a:rPr>
                  <a:t>How could we represent this fraction?</a:t>
                </a:r>
              </a:p>
              <a:p>
                <a:pPr marL="0" indent="0">
                  <a:buNone/>
                </a:pPr>
                <a:endParaRPr lang="en-GB" sz="40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5192" y="1916832"/>
                <a:ext cx="8229600" cy="4525963"/>
              </a:xfrm>
              <a:blipFill rotWithShape="1">
                <a:blip r:embed="rId3"/>
                <a:stretch>
                  <a:fillRect l="-25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5736" y="116632"/>
            <a:ext cx="4608512" cy="334568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19811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192" y="1916832"/>
            <a:ext cx="8229600" cy="4525963"/>
          </a:xfrm>
        </p:spPr>
        <p:txBody>
          <a:bodyPr/>
          <a:lstStyle/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Can you write some more examples where each teacher would get more than one baguette?</a:t>
            </a:r>
            <a:endParaRPr lang="en-GB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GB" dirty="0" smtClean="0">
                <a:solidFill>
                  <a:srgbClr val="000000"/>
                </a:solidFill>
              </a:rPr>
              <a:t>What if each teacher gets more than two baguettes?</a:t>
            </a:r>
            <a:endParaRPr lang="en-GB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GB" sz="4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5736" y="116632"/>
            <a:ext cx="4608512" cy="334568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04066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2"/>
          <p:cNvSpPr>
            <a:spLocks noChangeArrowheads="1"/>
          </p:cNvSpPr>
          <p:nvPr/>
        </p:nvSpPr>
        <p:spPr bwMode="auto">
          <a:xfrm>
            <a:off x="251520" y="116632"/>
            <a:ext cx="9540552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4350" indent="-5143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marL="0" lvl="1" indent="0">
              <a:spcBef>
                <a:spcPct val="0"/>
              </a:spcBef>
              <a:buFontTx/>
              <a:buNone/>
            </a:pPr>
            <a:r>
              <a:rPr lang="en-US" altLang="zh-CN" b="0" dirty="0" smtClean="0">
                <a:latin typeface="+mj-lt"/>
                <a:sym typeface="宋体" panose="02010600030101010101" pitchFamily="2" charset="-122"/>
              </a:rPr>
              <a:t>Look at </a:t>
            </a:r>
            <a:r>
              <a:rPr lang="en-US" altLang="zh-CN" b="0" dirty="0" smtClean="0">
                <a:latin typeface="+mj-lt"/>
                <a:sym typeface="宋体" panose="02010600030101010101" pitchFamily="2" charset="-122"/>
              </a:rPr>
              <a:t>these three groups of </a:t>
            </a:r>
            <a:r>
              <a:rPr lang="en-US" altLang="zh-CN" b="0" dirty="0" smtClean="0">
                <a:latin typeface="+mj-lt"/>
                <a:sym typeface="宋体" panose="02010600030101010101" pitchFamily="2" charset="-122"/>
              </a:rPr>
              <a:t>fractions</a:t>
            </a:r>
          </a:p>
          <a:p>
            <a:pPr marL="0" lvl="1" indent="0">
              <a:spcBef>
                <a:spcPct val="0"/>
              </a:spcBef>
              <a:buFontTx/>
              <a:buNone/>
            </a:pPr>
            <a:endParaRPr lang="en-US" altLang="zh-CN" b="0" dirty="0" smtClean="0">
              <a:latin typeface="+mj-lt"/>
              <a:sym typeface="宋体" panose="02010600030101010101" pitchFamily="2" charset="-122"/>
            </a:endParaRPr>
          </a:p>
          <a:p>
            <a:pPr marL="457200" lvl="1" indent="-457200">
              <a:spcBef>
                <a:spcPct val="0"/>
              </a:spcBef>
            </a:pPr>
            <a:r>
              <a:rPr lang="en-US" altLang="zh-CN" dirty="0" smtClean="0">
                <a:latin typeface="+mj-lt"/>
                <a:sym typeface="宋体" panose="02010600030101010101" pitchFamily="2" charset="-122"/>
              </a:rPr>
              <a:t>W</a:t>
            </a:r>
            <a:r>
              <a:rPr lang="en-US" altLang="zh-CN" b="0" dirty="0" smtClean="0">
                <a:latin typeface="+mj-lt"/>
                <a:sym typeface="宋体" panose="02010600030101010101" pitchFamily="2" charset="-122"/>
              </a:rPr>
              <a:t>hat </a:t>
            </a:r>
            <a:r>
              <a:rPr lang="en-US" altLang="zh-CN" b="0" dirty="0" smtClean="0">
                <a:latin typeface="+mj-lt"/>
                <a:sym typeface="宋体" panose="02010600030101010101" pitchFamily="2" charset="-122"/>
              </a:rPr>
              <a:t>is the </a:t>
            </a:r>
            <a:r>
              <a:rPr lang="en-US" altLang="zh-CN" b="1" dirty="0" smtClean="0">
                <a:latin typeface="+mj-lt"/>
                <a:sym typeface="宋体" panose="02010600030101010101" pitchFamily="2" charset="-122"/>
              </a:rPr>
              <a:t>same</a:t>
            </a:r>
            <a:r>
              <a:rPr lang="en-US" altLang="zh-CN" b="0" dirty="0" smtClean="0">
                <a:latin typeface="+mj-lt"/>
                <a:sym typeface="宋体" panose="02010600030101010101" pitchFamily="2" charset="-122"/>
              </a:rPr>
              <a:t> and what is </a:t>
            </a:r>
            <a:r>
              <a:rPr lang="en-US" altLang="zh-CN" b="1" dirty="0" smtClean="0">
                <a:latin typeface="+mj-lt"/>
                <a:sym typeface="宋体" panose="02010600030101010101" pitchFamily="2" charset="-122"/>
              </a:rPr>
              <a:t>different </a:t>
            </a:r>
            <a:r>
              <a:rPr lang="en-US" altLang="zh-CN" b="0" dirty="0" smtClean="0">
                <a:latin typeface="+mj-lt"/>
                <a:sym typeface="宋体" panose="02010600030101010101" pitchFamily="2" charset="-122"/>
              </a:rPr>
              <a:t>within and between the </a:t>
            </a:r>
            <a:r>
              <a:rPr lang="en-US" altLang="zh-CN" b="0" dirty="0" smtClean="0">
                <a:latin typeface="+mj-lt"/>
                <a:sym typeface="宋体" panose="02010600030101010101" pitchFamily="2" charset="-122"/>
              </a:rPr>
              <a:t>groups?</a:t>
            </a:r>
          </a:p>
          <a:p>
            <a:pPr marL="457200" lvl="1" indent="-457200">
              <a:spcBef>
                <a:spcPct val="0"/>
              </a:spcBef>
            </a:pPr>
            <a:r>
              <a:rPr lang="en-US" altLang="zh-CN" b="0" dirty="0" smtClean="0">
                <a:latin typeface="+mj-lt"/>
                <a:sym typeface="宋体" panose="02010600030101010101" pitchFamily="2" charset="-122"/>
              </a:rPr>
              <a:t>Could </a:t>
            </a:r>
            <a:r>
              <a:rPr lang="en-US" altLang="zh-CN" b="0" dirty="0" smtClean="0">
                <a:latin typeface="+mj-lt"/>
                <a:sym typeface="宋体" panose="02010600030101010101" pitchFamily="2" charset="-122"/>
              </a:rPr>
              <a:t>you add more fractions to each group?</a:t>
            </a:r>
            <a:endParaRPr lang="zh-CN" altLang="en-US" b="0" dirty="0">
              <a:latin typeface="+mj-lt"/>
            </a:endParaRPr>
          </a:p>
        </p:txBody>
      </p:sp>
      <p:graphicFrame>
        <p:nvGraphicFramePr>
          <p:cNvPr id="5124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296428"/>
              </p:ext>
            </p:extLst>
          </p:nvPr>
        </p:nvGraphicFramePr>
        <p:xfrm>
          <a:off x="1979712" y="4078933"/>
          <a:ext cx="5041900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1" r:id="rId4" imgW="41757600" imgH="9448800" progId="">
                  <p:embed/>
                </p:oleObj>
              </mc:Choice>
              <mc:Fallback>
                <p:oleObj r:id="rId4" imgW="41757600" imgH="94488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712" y="4078933"/>
                        <a:ext cx="5041900" cy="936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8695036"/>
              </p:ext>
            </p:extLst>
          </p:nvPr>
        </p:nvGraphicFramePr>
        <p:xfrm>
          <a:off x="1979712" y="2708920"/>
          <a:ext cx="5043488" cy="981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2" r:id="rId6" imgW="42062400" imgH="9448800" progId="">
                  <p:embed/>
                </p:oleObj>
              </mc:Choice>
              <mc:Fallback>
                <p:oleObj r:id="rId6" imgW="42062400" imgH="94488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712" y="2708920"/>
                        <a:ext cx="5043488" cy="981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6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4410695"/>
              </p:ext>
            </p:extLst>
          </p:nvPr>
        </p:nvGraphicFramePr>
        <p:xfrm>
          <a:off x="1979712" y="5445224"/>
          <a:ext cx="5257800" cy="949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3" r:id="rId8" imgW="43891200" imgH="9448800" progId="">
                  <p:embed/>
                </p:oleObj>
              </mc:Choice>
              <mc:Fallback>
                <p:oleObj r:id="rId8" imgW="43891200" imgH="94488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712" y="5445224"/>
                        <a:ext cx="5257800" cy="949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val="3502697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1"/>
          <p:cNvSpPr txBox="1">
            <a:spLocks noChangeArrowheads="1"/>
          </p:cNvSpPr>
          <p:nvPr/>
        </p:nvSpPr>
        <p:spPr bwMode="auto">
          <a:xfrm>
            <a:off x="695838" y="1556792"/>
            <a:ext cx="7908609" cy="1126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</a:pPr>
            <a:r>
              <a:rPr lang="en-US" altLang="zh-CN" sz="2800" b="0" dirty="0">
                <a:latin typeface="+mj-lt"/>
              </a:rPr>
              <a:t>1. </a:t>
            </a:r>
            <a:r>
              <a:rPr lang="en-US" altLang="zh-CN" sz="2800" b="0" dirty="0" smtClean="0">
                <a:latin typeface="+mj-lt"/>
              </a:rPr>
              <a:t>	A </a:t>
            </a:r>
            <a:r>
              <a:rPr lang="en-US" altLang="zh-CN" sz="2800" b="0" dirty="0">
                <a:latin typeface="+mj-lt"/>
              </a:rPr>
              <a:t>fraction is called a </a:t>
            </a:r>
            <a:r>
              <a:rPr lang="en-US" altLang="zh-CN" sz="2800" b="0" dirty="0">
                <a:solidFill>
                  <a:srgbClr val="FF0000"/>
                </a:solidFill>
                <a:latin typeface="+mj-lt"/>
              </a:rPr>
              <a:t>proper </a:t>
            </a:r>
            <a:r>
              <a:rPr lang="en-US" altLang="zh-CN" sz="2800" b="0" dirty="0">
                <a:latin typeface="+mj-lt"/>
              </a:rPr>
              <a:t>fraction</a:t>
            </a:r>
            <a:r>
              <a:rPr lang="en-US" altLang="zh-CN" sz="2800" b="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altLang="zh-CN" sz="2800" b="0" dirty="0">
                <a:latin typeface="+mj-lt"/>
              </a:rPr>
              <a:t>if the numerator is </a:t>
            </a:r>
            <a:r>
              <a:rPr lang="en-US" altLang="zh-CN" sz="2800" b="0" dirty="0">
                <a:solidFill>
                  <a:srgbClr val="FF0000"/>
                </a:solidFill>
                <a:latin typeface="+mj-lt"/>
              </a:rPr>
              <a:t>less than </a:t>
            </a:r>
            <a:r>
              <a:rPr lang="en-US" altLang="zh-CN" sz="2800" b="0" dirty="0">
                <a:latin typeface="+mj-lt"/>
              </a:rPr>
              <a:t>the denominator. </a:t>
            </a:r>
            <a:endParaRPr lang="zh-CN" altLang="en-US" sz="2800" b="0" dirty="0">
              <a:latin typeface="+mj-lt"/>
            </a:endParaRPr>
          </a:p>
        </p:txBody>
      </p:sp>
      <p:sp>
        <p:nvSpPr>
          <p:cNvPr id="16387" name="Text Box 22"/>
          <p:cNvSpPr txBox="1">
            <a:spLocks noChangeArrowheads="1"/>
          </p:cNvSpPr>
          <p:nvPr/>
        </p:nvSpPr>
        <p:spPr bwMode="auto">
          <a:xfrm>
            <a:off x="722705" y="3356992"/>
            <a:ext cx="7881742" cy="137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b="0" dirty="0">
                <a:latin typeface="+mj-lt"/>
              </a:rPr>
              <a:t>2. </a:t>
            </a:r>
            <a:r>
              <a:rPr lang="en-US" altLang="zh-CN" sz="2800" b="0" dirty="0" smtClean="0">
                <a:latin typeface="+mj-lt"/>
              </a:rPr>
              <a:t>	A </a:t>
            </a:r>
            <a:r>
              <a:rPr lang="en-US" altLang="zh-CN" sz="2800" b="0" dirty="0">
                <a:latin typeface="+mj-lt"/>
              </a:rPr>
              <a:t>fraction is called an </a:t>
            </a:r>
            <a:r>
              <a:rPr lang="en-US" altLang="zh-CN" sz="2800" b="0" dirty="0">
                <a:solidFill>
                  <a:srgbClr val="FF0000"/>
                </a:solidFill>
                <a:latin typeface="+mj-lt"/>
              </a:rPr>
              <a:t>improper </a:t>
            </a:r>
            <a:r>
              <a:rPr lang="en-US" altLang="zh-CN" sz="2800" b="0" dirty="0">
                <a:latin typeface="+mj-lt"/>
              </a:rPr>
              <a:t>fraction</a:t>
            </a:r>
            <a:r>
              <a:rPr lang="en-US" altLang="zh-CN" sz="2800" b="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altLang="zh-CN" sz="2800" b="0" dirty="0">
                <a:latin typeface="+mj-lt"/>
              </a:rPr>
              <a:t>if the numerator is </a:t>
            </a:r>
            <a:r>
              <a:rPr lang="en-US" altLang="zh-CN" sz="2800" b="0" dirty="0">
                <a:solidFill>
                  <a:srgbClr val="FF0000"/>
                </a:solidFill>
                <a:latin typeface="+mj-lt"/>
              </a:rPr>
              <a:t>greater than</a:t>
            </a:r>
            <a:r>
              <a:rPr lang="en-US" altLang="zh-CN" sz="2800" b="0" dirty="0">
                <a:solidFill>
                  <a:srgbClr val="00B0F0"/>
                </a:solidFill>
                <a:latin typeface="+mj-lt"/>
              </a:rPr>
              <a:t> </a:t>
            </a:r>
            <a:r>
              <a:rPr lang="en-US" altLang="zh-CN" sz="2800" b="0" dirty="0">
                <a:latin typeface="+mj-lt"/>
              </a:rPr>
              <a:t>or </a:t>
            </a:r>
            <a:r>
              <a:rPr lang="en-US" altLang="zh-CN" sz="2800" b="0" dirty="0">
                <a:solidFill>
                  <a:srgbClr val="FF0000"/>
                </a:solidFill>
                <a:latin typeface="+mj-lt"/>
              </a:rPr>
              <a:t>equal to </a:t>
            </a:r>
            <a:r>
              <a:rPr lang="en-US" altLang="zh-CN" sz="2800" b="0" dirty="0">
                <a:latin typeface="+mj-lt"/>
              </a:rPr>
              <a:t>the denominator </a:t>
            </a:r>
            <a:endParaRPr lang="zh-CN" altLang="en-US" sz="2800" b="0" dirty="0">
              <a:latin typeface="+mj-lt"/>
            </a:endParaRPr>
          </a:p>
        </p:txBody>
      </p:sp>
      <p:sp>
        <p:nvSpPr>
          <p:cNvPr id="6" name="Text Box 21"/>
          <p:cNvSpPr txBox="1">
            <a:spLocks noChangeArrowheads="1"/>
          </p:cNvSpPr>
          <p:nvPr/>
        </p:nvSpPr>
        <p:spPr bwMode="auto">
          <a:xfrm>
            <a:off x="179512" y="163656"/>
            <a:ext cx="7491412" cy="8506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</a:pPr>
            <a:r>
              <a:rPr lang="en-US" altLang="zh-CN" sz="4400" b="0" dirty="0" smtClean="0">
                <a:latin typeface="+mj-lt"/>
              </a:rPr>
              <a:t>Summary</a:t>
            </a:r>
            <a:endParaRPr lang="zh-CN" altLang="en-US" sz="4400" b="0" dirty="0"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12824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矩形 8"/>
          <p:cNvSpPr>
            <a:spLocks noChangeArrowheads="1"/>
          </p:cNvSpPr>
          <p:nvPr/>
        </p:nvSpPr>
        <p:spPr bwMode="auto">
          <a:xfrm>
            <a:off x="1258888" y="2992566"/>
            <a:ext cx="672147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dirty="0">
                <a:solidFill>
                  <a:srgbClr val="000000"/>
                </a:solidFill>
                <a:latin typeface="+mj-lt"/>
                <a:sym typeface="宋体" panose="02010600030101010101" pitchFamily="2" charset="-122"/>
              </a:rPr>
              <a:t>    （</a:t>
            </a:r>
            <a:r>
              <a:rPr lang="en-US" altLang="zh-CN" i="1" dirty="0">
                <a:solidFill>
                  <a:srgbClr val="000000"/>
                </a:solidFill>
                <a:latin typeface="+mj-lt"/>
              </a:rPr>
              <a:t>p</a:t>
            </a:r>
            <a:r>
              <a:rPr lang="en-US" altLang="zh-CN" dirty="0">
                <a:solidFill>
                  <a:srgbClr val="000000"/>
                </a:solidFill>
                <a:latin typeface="+mj-lt"/>
                <a:sym typeface="宋体" panose="02010600030101010101" pitchFamily="2" charset="-122"/>
              </a:rPr>
              <a:t>, </a:t>
            </a:r>
            <a:r>
              <a:rPr lang="en-US" altLang="zh-CN" i="1" dirty="0">
                <a:solidFill>
                  <a:srgbClr val="000000"/>
                </a:solidFill>
                <a:latin typeface="+mj-lt"/>
              </a:rPr>
              <a:t>q</a:t>
            </a:r>
            <a:r>
              <a:rPr lang="en-US" altLang="zh-CN" i="1" dirty="0">
                <a:solidFill>
                  <a:srgbClr val="000000"/>
                </a:solidFill>
                <a:latin typeface="+mj-lt"/>
                <a:sym typeface="宋体" panose="02010600030101010101" pitchFamily="2" charset="-122"/>
              </a:rPr>
              <a:t> are positive </a:t>
            </a:r>
            <a:r>
              <a:rPr lang="en-US" altLang="zh-CN" i="1" dirty="0" smtClean="0">
                <a:solidFill>
                  <a:srgbClr val="000000"/>
                </a:solidFill>
                <a:latin typeface="+mj-lt"/>
                <a:sym typeface="宋体" panose="02010600030101010101" pitchFamily="2" charset="-122"/>
              </a:rPr>
              <a:t>integers</a:t>
            </a:r>
            <a:r>
              <a:rPr lang="zh-CN" altLang="en-US" dirty="0" smtClean="0">
                <a:solidFill>
                  <a:srgbClr val="000000"/>
                </a:solidFill>
                <a:latin typeface="+mj-lt"/>
                <a:sym typeface="宋体" panose="02010600030101010101" pitchFamily="2" charset="-122"/>
              </a:rPr>
              <a:t>）</a:t>
            </a:r>
            <a:endParaRPr lang="zh-CN" altLang="en-US" sz="1800" b="0" dirty="0">
              <a:latin typeface="+mj-lt"/>
            </a:endParaRPr>
          </a:p>
        </p:txBody>
      </p:sp>
      <p:grpSp>
        <p:nvGrpSpPr>
          <p:cNvPr id="17413" name="Group 5"/>
          <p:cNvGrpSpPr>
            <a:grpSpLocks/>
          </p:cNvGrpSpPr>
          <p:nvPr/>
        </p:nvGrpSpPr>
        <p:grpSpPr bwMode="auto">
          <a:xfrm>
            <a:off x="366556" y="1014050"/>
            <a:ext cx="2502643" cy="1490356"/>
            <a:chOff x="0" y="113"/>
            <a:chExt cx="3366" cy="2348"/>
          </a:xfrm>
        </p:grpSpPr>
        <p:sp>
          <p:nvSpPr>
            <p:cNvPr id="17418" name="TextBox 7"/>
            <p:cNvSpPr>
              <a:spLocks noChangeArrowheads="1"/>
            </p:cNvSpPr>
            <p:nvPr/>
          </p:nvSpPr>
          <p:spPr bwMode="auto">
            <a:xfrm>
              <a:off x="0" y="793"/>
              <a:ext cx="2018" cy="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 dirty="0">
                  <a:solidFill>
                    <a:srgbClr val="000000"/>
                  </a:solidFill>
                  <a:latin typeface="+mj-lt"/>
                  <a:sym typeface="宋体" panose="02010600030101010101" pitchFamily="2" charset="-122"/>
                </a:rPr>
                <a:t>fraction</a:t>
              </a:r>
              <a:r>
                <a:rPr lang="zh-CN" altLang="en-US" sz="2800" dirty="0">
                  <a:solidFill>
                    <a:srgbClr val="000000"/>
                  </a:solidFill>
                  <a:latin typeface="+mj-lt"/>
                  <a:sym typeface="宋体" panose="02010600030101010101" pitchFamily="2" charset="-122"/>
                </a:rPr>
                <a:t>   </a:t>
              </a:r>
              <a:r>
                <a:rPr lang="zh-CN" altLang="en-US" b="0" dirty="0">
                  <a:solidFill>
                    <a:srgbClr val="000000"/>
                  </a:solidFill>
                  <a:latin typeface="+mj-lt"/>
                  <a:sym typeface="宋体" panose="02010600030101010101" pitchFamily="2" charset="-122"/>
                </a:rPr>
                <a:t> </a:t>
              </a:r>
              <a:r>
                <a:rPr lang="zh-CN" altLang="en-US" sz="2000" b="0" dirty="0">
                  <a:solidFill>
                    <a:srgbClr val="000000"/>
                  </a:solidFill>
                  <a:latin typeface="+mj-lt"/>
                  <a:sym typeface="宋体" panose="02010600030101010101" pitchFamily="2" charset="-122"/>
                </a:rPr>
                <a:t>  </a:t>
              </a:r>
              <a:endParaRPr lang="zh-CN" altLang="en-US" sz="1800" b="0" dirty="0">
                <a:latin typeface="+mj-lt"/>
              </a:endParaRPr>
            </a:p>
          </p:txBody>
        </p:sp>
        <p:sp>
          <p:nvSpPr>
            <p:cNvPr id="17419" name="左大括号 10"/>
            <p:cNvSpPr>
              <a:spLocks/>
            </p:cNvSpPr>
            <p:nvPr/>
          </p:nvSpPr>
          <p:spPr bwMode="auto">
            <a:xfrm>
              <a:off x="2803" y="121"/>
              <a:ext cx="563" cy="2340"/>
            </a:xfrm>
            <a:prstGeom prst="leftBrace">
              <a:avLst>
                <a:gd name="adj1" fmla="val 7985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CN" altLang="zh-CN" sz="1800" b="0">
                <a:latin typeface="+mj-lt"/>
                <a:sym typeface="宋体" panose="02010600030101010101" pitchFamily="2" charset="-122"/>
              </a:endParaRPr>
            </a:p>
          </p:txBody>
        </p:sp>
        <p:graphicFrame>
          <p:nvGraphicFramePr>
            <p:cNvPr id="17420" name="Object 2"/>
            <p:cNvGraphicFramePr>
              <a:graphicFrameLocks noChangeAspect="1"/>
            </p:cNvGraphicFramePr>
            <p:nvPr/>
          </p:nvGraphicFramePr>
          <p:xfrm>
            <a:off x="1921" y="113"/>
            <a:ext cx="900" cy="227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7" r:id="rId4" imgW="3962400" imgH="10058400" progId="">
                    <p:embed/>
                  </p:oleObj>
                </mc:Choice>
                <mc:Fallback>
                  <p:oleObj r:id="rId4" imgW="3962400" imgH="10058400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21" y="113"/>
                          <a:ext cx="900" cy="227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7" name="TextBox 11"/>
          <p:cNvSpPr>
            <a:spLocks noChangeArrowheads="1"/>
          </p:cNvSpPr>
          <p:nvPr/>
        </p:nvSpPr>
        <p:spPr bwMode="auto">
          <a:xfrm>
            <a:off x="3071813" y="785813"/>
            <a:ext cx="28575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solidFill>
                  <a:srgbClr val="FF0000"/>
                </a:solidFill>
                <a:latin typeface="+mj-lt"/>
                <a:sym typeface="宋体" panose="02010600030101010101" pitchFamily="2" charset="-122"/>
              </a:rPr>
              <a:t>Proper</a:t>
            </a:r>
            <a:r>
              <a:rPr lang="en-US" altLang="zh-CN" dirty="0">
                <a:solidFill>
                  <a:srgbClr val="000000"/>
                </a:solidFill>
                <a:latin typeface="+mj-lt"/>
                <a:sym typeface="宋体" panose="02010600030101010101" pitchFamily="2" charset="-122"/>
              </a:rPr>
              <a:t> fraction</a:t>
            </a:r>
            <a:endParaRPr lang="zh-CN" altLang="en-US" sz="1800" b="0" dirty="0">
              <a:latin typeface="+mj-lt"/>
            </a:endParaRPr>
          </a:p>
        </p:txBody>
      </p:sp>
      <p:sp>
        <p:nvSpPr>
          <p:cNvPr id="28" name="TextBox 12"/>
          <p:cNvSpPr>
            <a:spLocks noChangeArrowheads="1"/>
          </p:cNvSpPr>
          <p:nvPr/>
        </p:nvSpPr>
        <p:spPr bwMode="auto">
          <a:xfrm>
            <a:off x="3071813" y="2071688"/>
            <a:ext cx="35004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solidFill>
                  <a:srgbClr val="FF0000"/>
                </a:solidFill>
                <a:latin typeface="+mj-lt"/>
                <a:sym typeface="宋体" panose="02010600030101010101" pitchFamily="2" charset="-122"/>
              </a:rPr>
              <a:t>Improper</a:t>
            </a:r>
            <a:r>
              <a:rPr lang="en-US" altLang="zh-CN" dirty="0">
                <a:solidFill>
                  <a:srgbClr val="000000"/>
                </a:solidFill>
                <a:latin typeface="+mj-lt"/>
                <a:sym typeface="宋体" panose="02010600030101010101" pitchFamily="2" charset="-122"/>
              </a:rPr>
              <a:t> fraction</a:t>
            </a:r>
            <a:endParaRPr lang="zh-CN" altLang="en-US" sz="1800" b="0" dirty="0">
              <a:latin typeface="+mj-lt"/>
            </a:endParaRPr>
          </a:p>
        </p:txBody>
      </p:sp>
      <p:sp>
        <p:nvSpPr>
          <p:cNvPr id="29" name="矩形 28"/>
          <p:cNvSpPr>
            <a:spLocks noChangeArrowheads="1"/>
          </p:cNvSpPr>
          <p:nvPr/>
        </p:nvSpPr>
        <p:spPr bwMode="auto">
          <a:xfrm>
            <a:off x="5929313" y="785813"/>
            <a:ext cx="138050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zh-CN" dirty="0">
                <a:solidFill>
                  <a:srgbClr val="000000"/>
                </a:solidFill>
                <a:latin typeface="+mj-lt"/>
                <a:sym typeface="宋体" panose="02010600030101010101" pitchFamily="2" charset="-122"/>
              </a:rPr>
              <a:t>(</a:t>
            </a:r>
            <a:r>
              <a:rPr lang="en-US" altLang="zh-CN" dirty="0" smtClean="0">
                <a:solidFill>
                  <a:srgbClr val="000000"/>
                </a:solidFill>
                <a:latin typeface="+mj-lt"/>
              </a:rPr>
              <a:t>p &lt; q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)</a:t>
            </a:r>
            <a:endParaRPr lang="zh-CN" altLang="en-US" sz="1800" b="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30" name="矩形 29"/>
          <p:cNvSpPr>
            <a:spLocks noChangeArrowheads="1"/>
          </p:cNvSpPr>
          <p:nvPr/>
        </p:nvSpPr>
        <p:spPr bwMode="auto">
          <a:xfrm>
            <a:off x="6429375" y="2071688"/>
            <a:ext cx="136608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zh-CN" dirty="0">
                <a:solidFill>
                  <a:srgbClr val="000000"/>
                </a:solidFill>
                <a:latin typeface="+mj-lt"/>
                <a:sym typeface="宋体" panose="02010600030101010101" pitchFamily="2" charset="-122"/>
              </a:rPr>
              <a:t>(</a:t>
            </a:r>
            <a:r>
              <a:rPr lang="en-US" altLang="zh-CN" dirty="0" smtClean="0">
                <a:solidFill>
                  <a:srgbClr val="000000"/>
                </a:solidFill>
                <a:latin typeface="+mj-lt"/>
              </a:rPr>
              <a:t>p ≥ q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)</a:t>
            </a:r>
            <a:endParaRPr lang="zh-CN" altLang="en-US" sz="1800" b="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30303" y="4005064"/>
            <a:ext cx="8683024" cy="224676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800" dirty="0" smtClean="0">
                <a:latin typeface="+mj-lt"/>
                <a:ea typeface="黑体" pitchFamily="49" charset="-122"/>
              </a:rPr>
              <a:t>In pairs</a:t>
            </a:r>
          </a:p>
          <a:p>
            <a:pPr>
              <a:defRPr/>
            </a:pPr>
            <a:r>
              <a:rPr lang="en-US" altLang="zh-CN" sz="2800" dirty="0" smtClean="0">
                <a:latin typeface="+mj-lt"/>
                <a:ea typeface="黑体" pitchFamily="49" charset="-122"/>
              </a:rPr>
              <a:t>Give </a:t>
            </a:r>
            <a:r>
              <a:rPr lang="en-US" altLang="zh-CN" sz="2800" dirty="0">
                <a:latin typeface="+mj-lt"/>
                <a:ea typeface="黑体" pitchFamily="49" charset="-122"/>
              </a:rPr>
              <a:t>some examples </a:t>
            </a:r>
            <a:r>
              <a:rPr lang="en-US" altLang="zh-CN" sz="2800" dirty="0" smtClean="0">
                <a:latin typeface="+mj-lt"/>
                <a:ea typeface="黑体" pitchFamily="49" charset="-122"/>
              </a:rPr>
              <a:t>of </a:t>
            </a:r>
            <a:r>
              <a:rPr lang="en-US" altLang="zh-CN" sz="2800" dirty="0">
                <a:latin typeface="+mj-lt"/>
                <a:ea typeface="黑体" pitchFamily="49" charset="-122"/>
              </a:rPr>
              <a:t>proper/improper fractions</a:t>
            </a:r>
            <a:r>
              <a:rPr lang="en-GB" altLang="zh-CN" sz="2800" dirty="0">
                <a:latin typeface="+mj-lt"/>
                <a:ea typeface="黑体" pitchFamily="49" charset="-122"/>
              </a:rPr>
              <a:t>?</a:t>
            </a:r>
          </a:p>
          <a:p>
            <a:pPr>
              <a:defRPr/>
            </a:pPr>
            <a:endParaRPr lang="en-GB" altLang="zh-CN" sz="2800" dirty="0">
              <a:latin typeface="+mj-lt"/>
              <a:ea typeface="黑体" pitchFamily="49" charset="-122"/>
            </a:endParaRPr>
          </a:p>
          <a:p>
            <a:pPr>
              <a:defRPr/>
            </a:pPr>
            <a:r>
              <a:rPr lang="en-GB" altLang="zh-CN" sz="2800" dirty="0">
                <a:latin typeface="+mj-lt"/>
                <a:ea typeface="黑体" pitchFamily="49" charset="-122"/>
              </a:rPr>
              <a:t>What different ways could we represent improper fractions?</a:t>
            </a:r>
            <a:endParaRPr lang="zh-CN" altLang="en-US" sz="2800" dirty="0">
              <a:latin typeface="+mj-lt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229121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168" y="-251733"/>
            <a:ext cx="8229600" cy="1570186"/>
          </a:xfrm>
        </p:spPr>
        <p:txBody>
          <a:bodyPr/>
          <a:lstStyle/>
          <a:p>
            <a:r>
              <a:rPr lang="en-GB" sz="3200" dirty="0" smtClean="0"/>
              <a:t>Exit Ticket</a:t>
            </a:r>
            <a:endParaRPr lang="en-GB" sz="3200" dirty="0"/>
          </a:p>
        </p:txBody>
      </p:sp>
      <p:sp>
        <p:nvSpPr>
          <p:cNvPr id="14" name="Title 1"/>
          <p:cNvSpPr txBox="1">
            <a:spLocks/>
          </p:cNvSpPr>
          <p:nvPr/>
        </p:nvSpPr>
        <p:spPr bwMode="auto">
          <a:xfrm>
            <a:off x="385192" y="4604142"/>
            <a:ext cx="8229600" cy="15701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endParaRPr lang="en-GB" sz="3200" kern="0" dirty="0">
              <a:latin typeface="Comic Sans MS" panose="030F0702030302020204" pitchFamily="66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64716" y="2956370"/>
            <a:ext cx="86121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2000" dirty="0" smtClean="0">
                <a:latin typeface="+mj-lt"/>
              </a:rPr>
              <a:t>Show this by using diagrams below.</a:t>
            </a:r>
            <a:endParaRPr lang="en-GB" sz="2000" dirty="0">
              <a:latin typeface="+mj-lt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-1" r="1951" b="1215"/>
          <a:stretch/>
        </p:blipFill>
        <p:spPr>
          <a:xfrm>
            <a:off x="637991" y="3376008"/>
            <a:ext cx="1510832" cy="185734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/>
              <p:cNvSpPr txBox="1"/>
              <p:nvPr/>
            </p:nvSpPr>
            <p:spPr>
              <a:xfrm>
                <a:off x="106259" y="908720"/>
                <a:ext cx="8612158" cy="19406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/>
                <a:r>
                  <a:rPr lang="en-GB" sz="2000" dirty="0" smtClean="0">
                    <a:latin typeface="+mj-lt"/>
                  </a:rPr>
                  <a:t>If you </a:t>
                </a:r>
                <a:r>
                  <a:rPr lang="en-GB" sz="2000" dirty="0" smtClean="0">
                    <a:latin typeface="+mj-lt"/>
                  </a:rPr>
                  <a:t>share         </a:t>
                </a:r>
                <a:r>
                  <a:rPr lang="en-GB" sz="2000" dirty="0" smtClean="0">
                    <a:latin typeface="+mj-lt"/>
                  </a:rPr>
                  <a:t>baguettes between         people, they each get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 smtClean="0">
                            <a:latin typeface="+mj-lt"/>
                          </a:rPr>
                        </m:ctrlPr>
                      </m:fPr>
                      <m:num/>
                      <m:den/>
                    </m:f>
                  </m:oMath>
                </a14:m>
                <a:r>
                  <a:rPr lang="en-GB" sz="2000" dirty="0" smtClean="0">
                    <a:latin typeface="+mj-lt"/>
                  </a:rPr>
                  <a:t> of a baguette.</a:t>
                </a:r>
              </a:p>
              <a:p>
                <a:pPr lvl="0"/>
                <a:endParaRPr lang="en-GB" sz="2000" dirty="0" smtClean="0">
                  <a:latin typeface="+mj-lt"/>
                </a:endParaRPr>
              </a:p>
              <a:p>
                <a:pPr lvl="0"/>
                <a:r>
                  <a:rPr lang="en-GB" sz="2000" dirty="0" smtClean="0">
                    <a:latin typeface="+mj-lt"/>
                  </a:rPr>
                  <a:t>Fill in the gaps to give an answer that is an </a:t>
                </a:r>
                <a:r>
                  <a:rPr lang="en-GB" sz="2000" b="1" dirty="0" smtClean="0">
                    <a:solidFill>
                      <a:srgbClr val="FF0000"/>
                    </a:solidFill>
                    <a:latin typeface="+mj-lt"/>
                  </a:rPr>
                  <a:t>improper fraction</a:t>
                </a:r>
                <a:endParaRPr lang="en-GB" sz="20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259" y="908720"/>
                <a:ext cx="8612158" cy="1940659"/>
              </a:xfrm>
              <a:prstGeom prst="rect">
                <a:avLst/>
              </a:prstGeom>
              <a:blipFill rotWithShape="1">
                <a:blip r:embed="rId4"/>
                <a:stretch>
                  <a:fillRect l="-708" b="-503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3"/>
          <a:srcRect l="-1" r="1951" b="1215"/>
          <a:stretch/>
        </p:blipFill>
        <p:spPr>
          <a:xfrm>
            <a:off x="2148823" y="3376008"/>
            <a:ext cx="1510832" cy="1857344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 rotWithShape="1">
          <a:blip r:embed="rId3"/>
          <a:srcRect l="-1" r="1951" b="1215"/>
          <a:stretch/>
        </p:blipFill>
        <p:spPr>
          <a:xfrm>
            <a:off x="3659655" y="3376008"/>
            <a:ext cx="1510832" cy="1857344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 rotWithShape="1">
          <a:blip r:embed="rId3"/>
          <a:srcRect l="-1" r="1951" b="1215"/>
          <a:stretch/>
        </p:blipFill>
        <p:spPr>
          <a:xfrm>
            <a:off x="5170487" y="3376008"/>
            <a:ext cx="1510832" cy="1857344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 rotWithShape="1">
          <a:blip r:embed="rId3"/>
          <a:srcRect l="-1" r="1951" b="1215"/>
          <a:stretch/>
        </p:blipFill>
        <p:spPr>
          <a:xfrm>
            <a:off x="6681319" y="3376008"/>
            <a:ext cx="1510832" cy="1857344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 rotWithShape="1">
          <a:blip r:embed="rId3"/>
          <a:srcRect l="-1" r="1951" b="1215"/>
          <a:stretch/>
        </p:blipFill>
        <p:spPr>
          <a:xfrm>
            <a:off x="635258" y="4104368"/>
            <a:ext cx="1510832" cy="1857344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 rotWithShape="1">
          <a:blip r:embed="rId3"/>
          <a:srcRect l="-1" r="1951" b="1215"/>
          <a:stretch/>
        </p:blipFill>
        <p:spPr>
          <a:xfrm>
            <a:off x="2146090" y="4104368"/>
            <a:ext cx="1510832" cy="1857344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 rotWithShape="1">
          <a:blip r:embed="rId3"/>
          <a:srcRect l="-1" r="1951" b="1215"/>
          <a:stretch/>
        </p:blipFill>
        <p:spPr>
          <a:xfrm>
            <a:off x="3656922" y="4104368"/>
            <a:ext cx="1510832" cy="1857344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 rotWithShape="1">
          <a:blip r:embed="rId3"/>
          <a:srcRect l="-1" r="1951" b="1215"/>
          <a:stretch/>
        </p:blipFill>
        <p:spPr>
          <a:xfrm>
            <a:off x="5167754" y="4104368"/>
            <a:ext cx="1510832" cy="1857344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 rotWithShape="1">
          <a:blip r:embed="rId3"/>
          <a:srcRect l="-1" r="1951" b="1215"/>
          <a:stretch/>
        </p:blipFill>
        <p:spPr>
          <a:xfrm>
            <a:off x="6678586" y="4104368"/>
            <a:ext cx="1510832" cy="185734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606128" y="1287832"/>
            <a:ext cx="468052" cy="48498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2"/>
              </a:solidFill>
              <a:latin typeface="+mj-lt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368990" y="1287832"/>
            <a:ext cx="468052" cy="48498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2"/>
              </a:solidFill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16755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Bluecoa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702</TotalTime>
  <Words>279</Words>
  <Application>Microsoft Office PowerPoint</Application>
  <PresentationFormat>On-screen Show (4:3)</PresentationFormat>
  <Paragraphs>48</Paragraphs>
  <Slides>11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Default Design</vt:lpstr>
      <vt:lpstr>Bluecoat</vt:lpstr>
      <vt:lpstr>Equation</vt:lpstr>
      <vt:lpstr>PowerPoint Presentation</vt:lpstr>
      <vt:lpstr>From last lesson how did you show this to be true?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Exit Ticket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Lorna</dc:creator>
  <cp:lastModifiedBy>Warden, M</cp:lastModifiedBy>
  <cp:revision>46</cp:revision>
  <dcterms:created xsi:type="dcterms:W3CDTF">2013-11-13T20:58:01Z</dcterms:created>
  <dcterms:modified xsi:type="dcterms:W3CDTF">2017-02-05T11:14:14Z</dcterms:modified>
</cp:coreProperties>
</file>