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7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</p:sldMasterIdLst>
  <p:notesMasterIdLst>
    <p:notesMasterId r:id="rId32"/>
  </p:notesMasterIdLst>
  <p:sldIdLst>
    <p:sldId id="257" r:id="rId3"/>
    <p:sldId id="277" r:id="rId4"/>
    <p:sldId id="278" r:id="rId5"/>
    <p:sldId id="274" r:id="rId6"/>
    <p:sldId id="275" r:id="rId7"/>
    <p:sldId id="276" r:id="rId8"/>
    <p:sldId id="279" r:id="rId9"/>
    <p:sldId id="280" r:id="rId10"/>
    <p:sldId id="259" r:id="rId11"/>
    <p:sldId id="281" r:id="rId12"/>
    <p:sldId id="260" r:id="rId13"/>
    <p:sldId id="292" r:id="rId14"/>
    <p:sldId id="261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3" r:id="rId24"/>
    <p:sldId id="291" r:id="rId25"/>
    <p:sldId id="264" r:id="rId26"/>
    <p:sldId id="265" r:id="rId27"/>
    <p:sldId id="266" r:id="rId28"/>
    <p:sldId id="268" r:id="rId29"/>
    <p:sldId id="294" r:id="rId30"/>
    <p:sldId id="282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52F28-73A1-4C2C-9006-75B3CFD73523}" type="datetimeFigureOut">
              <a:rPr lang="en-GB" smtClean="0"/>
              <a:t>05/02/2017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11667-972C-4C45-8B6E-C6F24F443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392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Discuss</a:t>
            </a:r>
            <a:r>
              <a:rPr lang="en-GB" baseline="0" dirty="0" smtClean="0"/>
              <a:t> multiplicand/multiplier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11667-972C-4C45-8B6E-C6F24F44330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814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Discuss</a:t>
            </a:r>
            <a:r>
              <a:rPr lang="en-GB" baseline="0" smtClean="0"/>
              <a:t> multiplicand/multiplier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11667-972C-4C45-8B6E-C6F24F44330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531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Discuss</a:t>
            </a:r>
            <a:r>
              <a:rPr lang="en-GB" baseline="0" smtClean="0"/>
              <a:t> multiplicand/multiplier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11667-972C-4C45-8B6E-C6F24F44330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3713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Discuss</a:t>
            </a:r>
            <a:r>
              <a:rPr lang="en-GB" baseline="0" smtClean="0"/>
              <a:t> multiplicand/multiplier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11667-972C-4C45-8B6E-C6F24F44330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1313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How many other ways?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11667-972C-4C45-8B6E-C6F24F44330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859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How many other ways?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11667-972C-4C45-8B6E-C6F24F44330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03656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31F7A02E-B360-4F67-B405-41D2AE62BE3C}" type="slidenum">
              <a:rPr lang="en-US" altLang="zh-CN">
                <a:latin typeface="Arial" panose="020B0604020202020204" pitchFamily="34" charset="0"/>
              </a:rPr>
              <a:pPr/>
              <a:t>24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229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12292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293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r"/>
            <a:fld id="{1B55203F-308B-4E12-9F7F-9A490A0EDD94}" type="slidenum">
              <a:rPr lang="en-US" altLang="zh-CN" sz="1200">
                <a:latin typeface="Arial" panose="020B0604020202020204" pitchFamily="34" charset="0"/>
              </a:rPr>
              <a:pPr algn="r"/>
              <a:t>24</a:t>
            </a:fld>
            <a:endParaRPr lang="en-US" altLang="zh-CN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943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119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9608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2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1086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991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482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678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0850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695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4185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1702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5D44-B72A-48A8-B437-7B3170766D2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5182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522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9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0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tags" Target="../tags/tag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8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3.wmf"/><Relationship Id="rId18" Type="http://schemas.openxmlformats.org/officeDocument/2006/relationships/image" Target="../media/image14.wmf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6.bin"/><Relationship Id="rId17" Type="http://schemas.openxmlformats.org/officeDocument/2006/relationships/oleObject" Target="../embeddings/oleObject70.bin"/><Relationship Id="rId2" Type="http://schemas.openxmlformats.org/officeDocument/2006/relationships/tags" Target="../tags/tag22.xml"/><Relationship Id="rId16" Type="http://schemas.openxmlformats.org/officeDocument/2006/relationships/image" Target="../media/image14.wmf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2.wmf"/><Relationship Id="rId5" Type="http://schemas.openxmlformats.org/officeDocument/2006/relationships/image" Target="../media/image9.wmf"/><Relationship Id="rId15" Type="http://schemas.openxmlformats.org/officeDocument/2006/relationships/oleObject" Target="../embeddings/oleObject7.bin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1.wmf"/><Relationship Id="rId1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16.wmf"/><Relationship Id="rId2" Type="http://schemas.openxmlformats.org/officeDocument/2006/relationships/tags" Target="../tags/tag25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17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23.wmf"/><Relationship Id="rId18" Type="http://schemas.openxmlformats.org/officeDocument/2006/relationships/oleObject" Target="../embeddings/oleObject19.bin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20.wmf"/><Relationship Id="rId12" Type="http://schemas.openxmlformats.org/officeDocument/2006/relationships/oleObject" Target="../embeddings/oleObject16.bin"/><Relationship Id="rId17" Type="http://schemas.openxmlformats.org/officeDocument/2006/relationships/image" Target="../media/image25.wmf"/><Relationship Id="rId2" Type="http://schemas.openxmlformats.org/officeDocument/2006/relationships/tags" Target="../tags/tag26.xml"/><Relationship Id="rId16" Type="http://schemas.openxmlformats.org/officeDocument/2006/relationships/oleObject" Target="../embeddings/oleObject18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22.wmf"/><Relationship Id="rId5" Type="http://schemas.openxmlformats.org/officeDocument/2006/relationships/image" Target="../media/image19.wmf"/><Relationship Id="rId15" Type="http://schemas.openxmlformats.org/officeDocument/2006/relationships/image" Target="../media/image24.wmf"/><Relationship Id="rId10" Type="http://schemas.openxmlformats.org/officeDocument/2006/relationships/oleObject" Target="../embeddings/oleObject15.bin"/><Relationship Id="rId19" Type="http://schemas.openxmlformats.org/officeDocument/2006/relationships/image" Target="../media/image26.w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21.wmf"/><Relationship Id="rId14" Type="http://schemas.openxmlformats.org/officeDocument/2006/relationships/oleObject" Target="../embeddings/oleObject17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188640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>
                <a:latin typeface="Calibri" panose="020F0502020204030204" pitchFamily="34" charset="0"/>
              </a:rPr>
              <a:t>Fractions and Division</a:t>
            </a:r>
            <a:endParaRPr lang="en-GB" sz="54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72045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116632"/>
            <a:ext cx="3816424" cy="29696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3508" y="2852936"/>
            <a:ext cx="864096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Here is an array</a:t>
            </a:r>
          </a:p>
          <a:p>
            <a:endParaRPr lang="en-GB" sz="2800" dirty="0" smtClean="0">
              <a:latin typeface="Calibri" panose="020F0502020204030204" pitchFamily="34" charset="0"/>
            </a:endParaRPr>
          </a:p>
          <a:p>
            <a:r>
              <a:rPr lang="en-US" altLang="zh-CN" sz="2800" dirty="0">
                <a:latin typeface="Calibri" panose="020F0502020204030204" pitchFamily="34" charset="0"/>
              </a:rPr>
              <a:t>On </a:t>
            </a:r>
            <a:r>
              <a:rPr lang="en-US" altLang="zh-CN" sz="2800" dirty="0" smtClean="0">
                <a:latin typeface="Calibri" panose="020F0502020204030204" pitchFamily="34" charset="0"/>
              </a:rPr>
              <a:t>whiteboards</a:t>
            </a:r>
            <a:endParaRPr lang="en-US" altLang="zh-CN" sz="2800" dirty="0">
              <a:latin typeface="Calibri" panose="020F0502020204030204" pitchFamily="34" charset="0"/>
            </a:endParaRPr>
          </a:p>
          <a:p>
            <a:r>
              <a:rPr lang="en-GB" sz="2800" dirty="0" smtClean="0">
                <a:latin typeface="Calibri" panose="020F0502020204030204" pitchFamily="34" charset="0"/>
              </a:rPr>
              <a:t>Can you give a maths sentence where the multiplier is 7?</a:t>
            </a:r>
          </a:p>
          <a:p>
            <a:endParaRPr lang="en-GB" sz="2800" dirty="0">
              <a:latin typeface="Calibri" panose="020F0502020204030204" pitchFamily="34" charset="0"/>
            </a:endParaRPr>
          </a:p>
          <a:p>
            <a:r>
              <a:rPr lang="en-GB" sz="2800" dirty="0" smtClean="0">
                <a:latin typeface="Calibri" panose="020F0502020204030204" pitchFamily="34" charset="0"/>
              </a:rPr>
              <a:t>Now give 3 more maths sentences associated with this array </a:t>
            </a:r>
          </a:p>
          <a:p>
            <a:r>
              <a:rPr lang="en-GB" sz="2800" dirty="0" smtClean="0">
                <a:latin typeface="Calibri" panose="020F0502020204030204" pitchFamily="34" charset="0"/>
              </a:rPr>
              <a:t>Use the key words to describe each number</a:t>
            </a:r>
          </a:p>
          <a:p>
            <a:endParaRPr lang="en-GB" sz="2800" dirty="0">
              <a:latin typeface="Calibri" panose="020F0502020204030204" pitchFamily="34" charset="0"/>
            </a:endParaRPr>
          </a:p>
          <a:p>
            <a:endParaRPr lang="en-GB" sz="28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818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116632"/>
            <a:ext cx="3816424" cy="29696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3508" y="2852936"/>
            <a:ext cx="86409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8</a:t>
            </a:r>
            <a:r>
              <a:rPr lang="en-GB" sz="2800" dirty="0" smtClean="0">
                <a:latin typeface="Calibri" panose="020F0502020204030204" pitchFamily="34" charset="0"/>
              </a:rPr>
              <a:t> x 7 = 56</a:t>
            </a:r>
            <a:endParaRPr lang="en-GB" sz="2800" dirty="0">
              <a:latin typeface="Calibri" panose="020F0502020204030204" pitchFamily="34" charset="0"/>
            </a:endParaRPr>
          </a:p>
          <a:p>
            <a:r>
              <a:rPr lang="en-GB" sz="2800" dirty="0" smtClean="0">
                <a:latin typeface="Calibri" panose="020F0502020204030204" pitchFamily="34" charset="0"/>
              </a:rPr>
              <a:t>Multiplicand x multiplier = product</a:t>
            </a:r>
          </a:p>
          <a:p>
            <a:r>
              <a:rPr lang="en-GB" sz="2800" dirty="0">
                <a:latin typeface="Calibri" panose="020F0502020204030204" pitchFamily="34" charset="0"/>
              </a:rPr>
              <a:t>7</a:t>
            </a:r>
            <a:r>
              <a:rPr lang="en-GB" sz="2800" dirty="0" smtClean="0">
                <a:latin typeface="Calibri" panose="020F0502020204030204" pitchFamily="34" charset="0"/>
              </a:rPr>
              <a:t> x 8 = 56</a:t>
            </a:r>
          </a:p>
          <a:p>
            <a:r>
              <a:rPr lang="en-GB" sz="2800" dirty="0">
                <a:latin typeface="Calibri" panose="020F0502020204030204" pitchFamily="34" charset="0"/>
              </a:rPr>
              <a:t>Multiplicand x multiplier = </a:t>
            </a:r>
            <a:r>
              <a:rPr lang="en-GB" sz="2800" dirty="0" smtClean="0">
                <a:latin typeface="Calibri" panose="020F0502020204030204" pitchFamily="34" charset="0"/>
              </a:rPr>
              <a:t>product</a:t>
            </a:r>
            <a:endParaRPr lang="en-GB" sz="2800" dirty="0">
              <a:latin typeface="Calibri" panose="020F0502020204030204" pitchFamily="34" charset="0"/>
            </a:endParaRPr>
          </a:p>
          <a:p>
            <a:r>
              <a:rPr lang="en-GB" sz="2800" dirty="0" smtClean="0">
                <a:latin typeface="Calibri" panose="020F0502020204030204" pitchFamily="34" charset="0"/>
              </a:rPr>
              <a:t>56 ÷ 8 = 7</a:t>
            </a:r>
          </a:p>
          <a:p>
            <a:r>
              <a:rPr lang="en-GB" sz="2800" dirty="0" smtClean="0">
                <a:latin typeface="Calibri" panose="020F0502020204030204" pitchFamily="34" charset="0"/>
              </a:rPr>
              <a:t>Dividend ÷ divisor = quotient</a:t>
            </a:r>
            <a:endParaRPr lang="en-GB" sz="2800" dirty="0">
              <a:latin typeface="Calibri" panose="020F0502020204030204" pitchFamily="34" charset="0"/>
            </a:endParaRPr>
          </a:p>
          <a:p>
            <a:r>
              <a:rPr lang="en-GB" sz="2800" dirty="0" smtClean="0">
                <a:latin typeface="Calibri" panose="020F0502020204030204" pitchFamily="34" charset="0"/>
              </a:rPr>
              <a:t>56 ÷ 7 = 8</a:t>
            </a:r>
          </a:p>
          <a:p>
            <a:r>
              <a:rPr lang="en-GB" sz="2800" dirty="0">
                <a:latin typeface="Calibri" panose="020F0502020204030204" pitchFamily="34" charset="0"/>
              </a:rPr>
              <a:t>Dividend ÷ divisor = quotient</a:t>
            </a:r>
          </a:p>
          <a:p>
            <a:endParaRPr lang="en-GB" sz="28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342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07504" y="1340768"/>
            <a:ext cx="885825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dirty="0" smtClean="0">
                <a:latin typeface="Calibri" panose="020F0502020204030204" pitchFamily="34" charset="0"/>
              </a:rPr>
              <a:t>On whiteboards…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dirty="0" smtClean="0">
                <a:latin typeface="Calibri" panose="020F0502020204030204" pitchFamily="34" charset="0"/>
              </a:rPr>
              <a:t>Draw a representation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dirty="0"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800" dirty="0">
                <a:latin typeface="Calibri" panose="020F0502020204030204" pitchFamily="34" charset="0"/>
              </a:rPr>
              <a:t>2</a:t>
            </a:r>
            <a:r>
              <a:rPr lang="en-US" altLang="zh-CN" sz="4800" dirty="0" smtClean="0">
                <a:latin typeface="Calibri" panose="020F0502020204030204" pitchFamily="34" charset="0"/>
              </a:rPr>
              <a:t> x 8 </a:t>
            </a:r>
            <a:endParaRPr lang="en-US" altLang="zh-CN" sz="48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706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07504" y="1340768"/>
            <a:ext cx="885825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dirty="0" smtClean="0">
                <a:latin typeface="Calibri" panose="020F0502020204030204" pitchFamily="34" charset="0"/>
              </a:rPr>
              <a:t>On whiteboards…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dirty="0" smtClean="0">
                <a:latin typeface="Calibri" panose="020F0502020204030204" pitchFamily="34" charset="0"/>
              </a:rPr>
              <a:t>Draw a representation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dirty="0"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800" dirty="0" smtClean="0">
                <a:latin typeface="Calibri" panose="020F0502020204030204" pitchFamily="34" charset="0"/>
              </a:rPr>
              <a:t>3 x 4 </a:t>
            </a:r>
            <a:endParaRPr lang="en-US" altLang="zh-CN" sz="48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328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07504" y="1340768"/>
            <a:ext cx="885825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dirty="0" smtClean="0">
                <a:latin typeface="Calibri" panose="020F0502020204030204" pitchFamily="34" charset="0"/>
              </a:rPr>
              <a:t>On whiteboards…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dirty="0" smtClean="0">
                <a:latin typeface="Calibri" panose="020F0502020204030204" pitchFamily="34" charset="0"/>
              </a:rPr>
              <a:t>Draw a representation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dirty="0"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800" dirty="0" smtClean="0">
                <a:latin typeface="Calibri" panose="020F0502020204030204" pitchFamily="34" charset="0"/>
              </a:rPr>
              <a:t>12 </a:t>
            </a:r>
            <a:r>
              <a:rPr lang="en-US" altLang="zh-CN" sz="4800" dirty="0">
                <a:latin typeface="Calibri" panose="020F0502020204030204" pitchFamily="34" charset="0"/>
              </a:rPr>
              <a:t>÷</a:t>
            </a:r>
            <a:r>
              <a:rPr lang="en-US" altLang="zh-CN" sz="4800" dirty="0" smtClean="0">
                <a:latin typeface="Calibri" panose="020F0502020204030204" pitchFamily="34" charset="0"/>
              </a:rPr>
              <a:t> </a:t>
            </a:r>
            <a:r>
              <a:rPr lang="en-US" altLang="zh-CN" sz="4800" dirty="0">
                <a:latin typeface="Calibri" panose="020F0502020204030204" pitchFamily="34" charset="0"/>
              </a:rPr>
              <a:t>2</a:t>
            </a:r>
            <a:r>
              <a:rPr lang="en-US" altLang="zh-CN" sz="4800" dirty="0" smtClean="0">
                <a:latin typeface="Calibri" panose="020F0502020204030204" pitchFamily="34" charset="0"/>
              </a:rPr>
              <a:t> </a:t>
            </a:r>
            <a:endParaRPr lang="en-US" altLang="zh-CN" sz="48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459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07504" y="1340768"/>
            <a:ext cx="885825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dirty="0" smtClean="0">
                <a:latin typeface="Calibri" panose="020F0502020204030204" pitchFamily="34" charset="0"/>
              </a:rPr>
              <a:t>On whiteboards…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dirty="0" smtClean="0">
                <a:latin typeface="Calibri" panose="020F0502020204030204" pitchFamily="34" charset="0"/>
              </a:rPr>
              <a:t>Draw a representation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dirty="0"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800" dirty="0" smtClean="0">
                <a:latin typeface="Calibri" panose="020F0502020204030204" pitchFamily="34" charset="0"/>
              </a:rPr>
              <a:t>18 </a:t>
            </a:r>
            <a:r>
              <a:rPr lang="en-US" altLang="zh-CN" sz="4800" dirty="0">
                <a:latin typeface="Calibri" panose="020F0502020204030204" pitchFamily="34" charset="0"/>
              </a:rPr>
              <a:t>÷</a:t>
            </a:r>
            <a:r>
              <a:rPr lang="en-US" altLang="zh-CN" sz="4800" dirty="0" smtClean="0">
                <a:latin typeface="Calibri" panose="020F0502020204030204" pitchFamily="34" charset="0"/>
              </a:rPr>
              <a:t> 6 </a:t>
            </a:r>
            <a:endParaRPr lang="en-US" altLang="zh-CN" sz="48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359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71800" y="2420888"/>
            <a:ext cx="36735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3600" dirty="0" smtClean="0">
                <a:latin typeface="Calibri" panose="020F0502020204030204" pitchFamily="34" charset="0"/>
              </a:rPr>
              <a:t>Whiteboards away</a:t>
            </a:r>
            <a:endParaRPr lang="en-US" altLang="zh-CN" sz="36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977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组合 26"/>
          <p:cNvGrpSpPr>
            <a:grpSpLocks/>
          </p:cNvGrpSpPr>
          <p:nvPr/>
        </p:nvGrpSpPr>
        <p:grpSpPr bwMode="auto">
          <a:xfrm>
            <a:off x="500063" y="863600"/>
            <a:ext cx="8215312" cy="3929063"/>
            <a:chOff x="500034" y="214290"/>
            <a:chExt cx="8215370" cy="3929090"/>
          </a:xfrm>
        </p:grpSpPr>
        <p:pic>
          <p:nvPicPr>
            <p:cNvPr id="6151" name="图片 3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034" y="214290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2" name="图片 4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8794" y="214290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3" name="图片 5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6116" y="214290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4" name="图片 6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3438" y="214290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5" name="图片 7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72198" y="214290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6" name="图片 8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9520" y="214290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7" name="图片 9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034" y="1500174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8" name="图片 10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8794" y="1500174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9" name="图片 11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6116" y="1500174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0" name="图片 12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3438" y="1500174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1" name="图片 13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72198" y="1500174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2" name="图片 14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9520" y="1500174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3" name="图片 15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472" y="2928934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4" name="图片 16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0232" y="2928934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5" name="图片 17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7554" y="2928934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6" name="图片 18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4876" y="2928934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7" name="图片 19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2928934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8" name="图片 20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58" y="2928934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47" name="文本框 1"/>
          <p:cNvSpPr txBox="1">
            <a:spLocks noChangeArrowheads="1"/>
          </p:cNvSpPr>
          <p:nvPr/>
        </p:nvSpPr>
        <p:spPr bwMode="auto">
          <a:xfrm>
            <a:off x="71438" y="5003800"/>
            <a:ext cx="885825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dirty="0" smtClean="0">
                <a:latin typeface="Calibri" panose="020F0502020204030204" pitchFamily="34" charset="0"/>
              </a:rPr>
              <a:t> </a:t>
            </a:r>
            <a:r>
              <a:rPr lang="en-US" altLang="zh-CN" dirty="0">
                <a:latin typeface="Calibri" panose="020F0502020204030204" pitchFamily="34" charset="0"/>
              </a:rPr>
              <a:t>If I want to divide 18 cakes into two equal          parts. How many cakes in each part?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714500" y="6078538"/>
            <a:ext cx="3857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Calibri" panose="020F0502020204030204" pitchFamily="34" charset="0"/>
              </a:rPr>
              <a:t>18 ÷ 2 = 9</a:t>
            </a:r>
          </a:p>
        </p:txBody>
      </p:sp>
      <p:sp>
        <p:nvSpPr>
          <p:cNvPr id="26" name="圆角矩形 25"/>
          <p:cNvSpPr/>
          <p:nvPr/>
        </p:nvSpPr>
        <p:spPr>
          <a:xfrm>
            <a:off x="428625" y="792163"/>
            <a:ext cx="4214813" cy="4214812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531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组合 26"/>
          <p:cNvGrpSpPr>
            <a:grpSpLocks/>
          </p:cNvGrpSpPr>
          <p:nvPr/>
        </p:nvGrpSpPr>
        <p:grpSpPr bwMode="auto">
          <a:xfrm>
            <a:off x="535782" y="933450"/>
            <a:ext cx="8215312" cy="3929063"/>
            <a:chOff x="500034" y="214290"/>
            <a:chExt cx="8215370" cy="3929090"/>
          </a:xfrm>
        </p:grpSpPr>
        <p:pic>
          <p:nvPicPr>
            <p:cNvPr id="6151" name="图片 3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034" y="214290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2" name="图片 4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8794" y="214290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3" name="图片 5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6116" y="214290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4" name="图片 6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3438" y="214290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5" name="图片 7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72198" y="214290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6" name="图片 8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9520" y="214290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7" name="图片 9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034" y="1500174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8" name="图片 10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8794" y="1500174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9" name="图片 11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6116" y="1500174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0" name="图片 12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3438" y="1500174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1" name="图片 13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72198" y="1500174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2" name="图片 14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9520" y="1500174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3" name="图片 15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472" y="2928934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4" name="图片 16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0232" y="2928934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5" name="图片 17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7554" y="2928934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6" name="图片 18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4876" y="2928934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7" name="图片 19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2928934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8" name="图片 20" descr="9513463_084014376000_2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58" y="2928934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47" name="文本框 1"/>
          <p:cNvSpPr txBox="1">
            <a:spLocks noChangeArrowheads="1"/>
          </p:cNvSpPr>
          <p:nvPr/>
        </p:nvSpPr>
        <p:spPr bwMode="auto">
          <a:xfrm>
            <a:off x="15863" y="5144391"/>
            <a:ext cx="88582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dirty="0" smtClean="0">
                <a:latin typeface="Calibri" panose="020F0502020204030204" pitchFamily="34" charset="0"/>
              </a:rPr>
              <a:t> What other ways are there to represent this?</a:t>
            </a:r>
            <a:endParaRPr lang="en-US" altLang="zh-CN" dirty="0">
              <a:latin typeface="Calibri" panose="020F0502020204030204" pitchFamily="34" charset="0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2821781" y="6008687"/>
            <a:ext cx="3857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18 ÷ 2 = 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9420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组合 23"/>
          <p:cNvGrpSpPr>
            <a:grpSpLocks/>
          </p:cNvGrpSpPr>
          <p:nvPr/>
        </p:nvGrpSpPr>
        <p:grpSpPr bwMode="auto">
          <a:xfrm>
            <a:off x="571500" y="1928813"/>
            <a:ext cx="8143875" cy="1214437"/>
            <a:chOff x="571472" y="1928802"/>
            <a:chExt cx="8143932" cy="1214446"/>
          </a:xfrm>
        </p:grpSpPr>
        <p:pic>
          <p:nvPicPr>
            <p:cNvPr id="7174" name="图片 3" descr="9513463_084014376000_2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472" y="1928802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5" name="图片 4" descr="9513463_084014376000_2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0232" y="1928802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6" name="图片 5" descr="9513463_084014376000_2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7554" y="1928802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7" name="图片 6" descr="9513463_084014376000_2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4876" y="1928802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8" name="图片 7" descr="9513463_084014376000_2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1928802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9" name="图片 8" descr="9513463_084014376000_2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58" y="1928802"/>
              <a:ext cx="1214446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171" name="文本框 1"/>
          <p:cNvSpPr txBox="1">
            <a:spLocks noChangeArrowheads="1"/>
          </p:cNvSpPr>
          <p:nvPr/>
        </p:nvSpPr>
        <p:spPr bwMode="auto">
          <a:xfrm>
            <a:off x="285750" y="4286250"/>
            <a:ext cx="88582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 smtClean="0">
                <a:latin typeface="Calibri" panose="020F0502020204030204" pitchFamily="34" charset="0"/>
              </a:rPr>
              <a:t>If </a:t>
            </a:r>
            <a:r>
              <a:rPr lang="en-US" altLang="zh-CN" sz="2800" dirty="0">
                <a:latin typeface="Calibri" panose="020F0502020204030204" pitchFamily="34" charset="0"/>
              </a:rPr>
              <a:t>I want to divide 6 cakes into two equal parts. How many cakes in each part?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714500" y="5429250"/>
            <a:ext cx="3857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</a:rPr>
              <a:t>6 ÷ 2 = 3</a:t>
            </a:r>
          </a:p>
        </p:txBody>
      </p:sp>
      <p:sp>
        <p:nvSpPr>
          <p:cNvPr id="25" name="圆角矩形 24"/>
          <p:cNvSpPr/>
          <p:nvPr/>
        </p:nvSpPr>
        <p:spPr>
          <a:xfrm>
            <a:off x="500063" y="1714500"/>
            <a:ext cx="4214812" cy="1652588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6937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3"/>
          <p:cNvGrpSpPr>
            <a:grpSpLocks/>
          </p:cNvGrpSpPr>
          <p:nvPr/>
        </p:nvGrpSpPr>
        <p:grpSpPr bwMode="auto">
          <a:xfrm>
            <a:off x="571500" y="1928813"/>
            <a:ext cx="8143875" cy="1214437"/>
            <a:chOff x="571472" y="1928802"/>
            <a:chExt cx="8143932" cy="1214446"/>
          </a:xfrm>
        </p:grpSpPr>
        <p:pic>
          <p:nvPicPr>
            <p:cNvPr id="12294" name="图片 3" descr="9513463_084014376000_2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71472" y="1928802"/>
              <a:ext cx="1214446" cy="1214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5" name="图片 4" descr="9513463_084014376000_2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000232" y="1928802"/>
              <a:ext cx="1214446" cy="1214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6" name="图片 5" descr="9513463_084014376000_2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57554" y="1928802"/>
              <a:ext cx="1214446" cy="1214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7" name="图片 6" descr="9513463_084014376000_2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14876" y="1928802"/>
              <a:ext cx="1214446" cy="1214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8" name="图片 7" descr="9513463_084014376000_2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143636" y="1928802"/>
              <a:ext cx="1214446" cy="1214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9" name="图片 8" descr="9513463_084014376000_2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500958" y="1928802"/>
              <a:ext cx="1214446" cy="1214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291" name="文本框 1"/>
          <p:cNvSpPr txBox="1">
            <a:spLocks noChangeArrowheads="1"/>
          </p:cNvSpPr>
          <p:nvPr/>
        </p:nvSpPr>
        <p:spPr bwMode="auto">
          <a:xfrm>
            <a:off x="0" y="4005064"/>
            <a:ext cx="88582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FontTx/>
              <a:buNone/>
              <a:defRPr sz="2800"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r>
              <a:rPr lang="en-US" altLang="zh-CN" smtClean="0"/>
              <a:t>If </a:t>
            </a:r>
            <a:r>
              <a:rPr lang="en-US" altLang="zh-CN" dirty="0"/>
              <a:t>I want to divide 6 cakes into three equal parts. </a:t>
            </a:r>
          </a:p>
          <a:p>
            <a:r>
              <a:rPr lang="en-US" altLang="zh-CN" dirty="0"/>
              <a:t>           How many cakes in each part?</a:t>
            </a:r>
            <a:endParaRPr lang="zh-CN" altLang="en-US" dirty="0"/>
          </a:p>
        </p:txBody>
      </p:sp>
      <p:sp>
        <p:nvSpPr>
          <p:cNvPr id="25" name="圆角矩形 24"/>
          <p:cNvSpPr/>
          <p:nvPr/>
        </p:nvSpPr>
        <p:spPr>
          <a:xfrm>
            <a:off x="500063" y="1714500"/>
            <a:ext cx="2714615" cy="1571624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714500" y="5429250"/>
            <a:ext cx="3857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</a:rPr>
              <a:t>6 ÷ </a:t>
            </a:r>
            <a:r>
              <a:rPr lang="en-US" altLang="zh-CN" sz="4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3 </a:t>
            </a:r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</a:rPr>
              <a:t>= </a:t>
            </a:r>
            <a:r>
              <a:rPr lang="en-US" altLang="zh-CN" sz="4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endParaRPr lang="en-US" altLang="zh-CN" sz="40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4389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  <p:bldP spid="25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3" descr="9513463_084014376000_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928813"/>
            <a:ext cx="1214438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文本框 1"/>
          <p:cNvSpPr txBox="1">
            <a:spLocks noChangeArrowheads="1"/>
          </p:cNvSpPr>
          <p:nvPr/>
        </p:nvSpPr>
        <p:spPr bwMode="auto">
          <a:xfrm>
            <a:off x="308634" y="3883818"/>
            <a:ext cx="88582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 smtClean="0">
                <a:latin typeface="Arial" panose="020B0604020202020204" pitchFamily="34" charset="0"/>
              </a:rPr>
              <a:t>If </a:t>
            </a:r>
            <a:r>
              <a:rPr lang="en-US" altLang="zh-CN" sz="2800" dirty="0">
                <a:latin typeface="Arial" panose="020B0604020202020204" pitchFamily="34" charset="0"/>
              </a:rPr>
              <a:t>I want to divide 1 cake into two equal parts. How many cakes in each part?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298563" y="5153023"/>
            <a:ext cx="3857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</a:rPr>
              <a:t>1 ÷ 2</a:t>
            </a:r>
          </a:p>
        </p:txBody>
      </p:sp>
      <p:cxnSp>
        <p:nvCxnSpPr>
          <p:cNvPr id="12" name="直接连接符 11"/>
          <p:cNvCxnSpPr/>
          <p:nvPr/>
        </p:nvCxnSpPr>
        <p:spPr>
          <a:xfrm rot="5400000">
            <a:off x="288925" y="2452688"/>
            <a:ext cx="1763713" cy="1587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178969" y="5224461"/>
            <a:ext cx="3857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Arial" panose="020B0604020202020204" pitchFamily="34" charset="0"/>
              </a:rPr>
              <a:t>=</a:t>
            </a:r>
          </a:p>
        </p:txBody>
      </p:sp>
      <p:graphicFrame>
        <p:nvGraphicFramePr>
          <p:cNvPr id="18434" name="对象 8"/>
          <p:cNvGraphicFramePr>
            <a:graphicFrameLocks noChangeAspect="1"/>
          </p:cNvGraphicFramePr>
          <p:nvPr/>
        </p:nvGraphicFramePr>
        <p:xfrm>
          <a:off x="3929063" y="5000625"/>
          <a:ext cx="509587" cy="149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Equation" r:id="rId5" imgW="139639" imgH="406224" progId="Equation.DSMT4">
                  <p:embed/>
                </p:oleObj>
              </mc:Choice>
              <mc:Fallback>
                <p:oleObj name="Equation" r:id="rId5" imgW="139639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9063" y="5000625"/>
                        <a:ext cx="509587" cy="149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071688" y="2286000"/>
            <a:ext cx="3857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Arial" panose="020B0604020202020204" pitchFamily="34" charset="0"/>
              </a:rPr>
              <a:t>=</a:t>
            </a:r>
          </a:p>
        </p:txBody>
      </p:sp>
      <p:pic>
        <p:nvPicPr>
          <p:cNvPr id="21" name="图片 20" descr="9513463_084014376000_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60"/>
          <a:stretch>
            <a:fillRect/>
          </a:stretch>
        </p:blipFill>
        <p:spPr bwMode="auto">
          <a:xfrm>
            <a:off x="2857500" y="2000250"/>
            <a:ext cx="642938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 descr="9513463_084014376000_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0"/>
          <a:stretch>
            <a:fillRect/>
          </a:stretch>
        </p:blipFill>
        <p:spPr bwMode="auto">
          <a:xfrm>
            <a:off x="4000500" y="2000250"/>
            <a:ext cx="642938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983473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7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16" t="19650" r="23636" b="22987"/>
          <a:stretch>
            <a:fillRect/>
          </a:stretch>
        </p:blipFill>
        <p:spPr bwMode="auto">
          <a:xfrm>
            <a:off x="611560" y="1217611"/>
            <a:ext cx="7632848" cy="5451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07504" y="260648"/>
            <a:ext cx="943304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>
              <a:buNone/>
            </a:pPr>
            <a:r>
              <a:rPr lang="en-GB" altLang="en-US" sz="2800" dirty="0" smtClean="0">
                <a:latin typeface="+mj-lt"/>
              </a:rPr>
              <a:t>These teachers are sharing baguettes between themselves. How much of a baguette will they each get.</a:t>
            </a:r>
            <a:endParaRPr lang="en-GB" altLang="en-US" sz="280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385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16" t="19650" r="51010" b="51669"/>
          <a:stretch>
            <a:fillRect/>
          </a:stretch>
        </p:blipFill>
        <p:spPr bwMode="auto">
          <a:xfrm>
            <a:off x="1835150" y="549275"/>
            <a:ext cx="4556125" cy="319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6"/>
          <p:cNvSpPr>
            <a:spLocks noChangeArrowheads="1"/>
          </p:cNvSpPr>
          <p:nvPr/>
        </p:nvSpPr>
        <p:spPr bwMode="auto">
          <a:xfrm>
            <a:off x="119602" y="3933056"/>
            <a:ext cx="878497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 typeface="Arial" charset="0"/>
              <a:buAutoNum type="alphaLcParenR"/>
            </a:pPr>
            <a:r>
              <a:rPr lang="en-GB" altLang="en-US" sz="2400" dirty="0">
                <a:latin typeface="+mj-lt"/>
              </a:rPr>
              <a:t>Draw a picture to show how you would share out the </a:t>
            </a:r>
            <a:r>
              <a:rPr lang="en-GB" altLang="en-US" sz="2400" dirty="0" smtClean="0">
                <a:latin typeface="+mj-lt"/>
              </a:rPr>
              <a:t>baguettes </a:t>
            </a:r>
            <a:r>
              <a:rPr lang="en-GB" altLang="en-US" sz="2400" dirty="0">
                <a:latin typeface="+mj-lt"/>
              </a:rPr>
              <a:t>in group </a:t>
            </a:r>
            <a:r>
              <a:rPr lang="en-GB" altLang="en-US" sz="2400" dirty="0" smtClean="0">
                <a:latin typeface="+mj-lt"/>
              </a:rPr>
              <a:t>A to ensure everyone has the same amount</a:t>
            </a:r>
          </a:p>
          <a:p>
            <a:pPr marL="0" indent="0">
              <a:buNone/>
            </a:pPr>
            <a:endParaRPr lang="en-GB" altLang="en-US" sz="2400" dirty="0">
              <a:latin typeface="+mj-lt"/>
            </a:endParaRPr>
          </a:p>
          <a:p>
            <a:pPr marL="0" indent="0">
              <a:buNone/>
            </a:pPr>
            <a:r>
              <a:rPr lang="en-GB" altLang="en-US" sz="2400" dirty="0" smtClean="0">
                <a:latin typeface="+mj-lt"/>
              </a:rPr>
              <a:t>b)   Write </a:t>
            </a:r>
            <a:r>
              <a:rPr lang="en-GB" altLang="en-US" sz="2400" dirty="0">
                <a:latin typeface="+mj-lt"/>
              </a:rPr>
              <a:t>down how much each </a:t>
            </a:r>
            <a:r>
              <a:rPr lang="en-GB" altLang="en-US" sz="2400" dirty="0" smtClean="0">
                <a:latin typeface="+mj-lt"/>
              </a:rPr>
              <a:t>person in </a:t>
            </a:r>
            <a:r>
              <a:rPr lang="en-GB" altLang="en-US" sz="2400" dirty="0">
                <a:latin typeface="+mj-lt"/>
              </a:rPr>
              <a:t>group A will </a:t>
            </a:r>
            <a:r>
              <a:rPr lang="en-GB" altLang="en-US" sz="2400" dirty="0" smtClean="0">
                <a:latin typeface="+mj-lt"/>
              </a:rPr>
              <a:t>get.</a:t>
            </a:r>
            <a:endParaRPr lang="en-GB" altLang="en-US" sz="240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6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79512" y="736749"/>
            <a:ext cx="8784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GB" altLang="en-US" sz="2400" dirty="0" smtClean="0">
                <a:latin typeface="+mj-lt"/>
              </a:rPr>
              <a:t>Here </a:t>
            </a:r>
            <a:r>
              <a:rPr lang="en-GB" altLang="en-US" sz="2400" dirty="0">
                <a:latin typeface="+mj-lt"/>
              </a:rPr>
              <a:t>is one </a:t>
            </a:r>
            <a:r>
              <a:rPr lang="en-GB" altLang="en-US" sz="2400" dirty="0" smtClean="0">
                <a:latin typeface="+mj-lt"/>
              </a:rPr>
              <a:t>strategy </a:t>
            </a:r>
            <a:r>
              <a:rPr lang="en-GB" altLang="en-US" sz="2400" dirty="0">
                <a:latin typeface="+mj-lt"/>
              </a:rPr>
              <a:t>for sharing 3 </a:t>
            </a:r>
            <a:r>
              <a:rPr lang="en-GB" altLang="en-US" sz="2400" dirty="0" smtClean="0">
                <a:latin typeface="+mj-lt"/>
              </a:rPr>
              <a:t>baguettes </a:t>
            </a:r>
            <a:r>
              <a:rPr lang="en-GB" altLang="en-US" sz="2400" dirty="0">
                <a:latin typeface="+mj-lt"/>
              </a:rPr>
              <a:t>between 5 people: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84784"/>
            <a:ext cx="5256584" cy="4310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286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33644" y="476672"/>
            <a:ext cx="849719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GB" altLang="en-US" sz="2400" dirty="0" smtClean="0">
                <a:latin typeface="+mj-lt"/>
              </a:rPr>
              <a:t>Here </a:t>
            </a:r>
            <a:r>
              <a:rPr lang="en-GB" altLang="en-US" sz="2400" dirty="0">
                <a:latin typeface="+mj-lt"/>
              </a:rPr>
              <a:t>is another </a:t>
            </a:r>
            <a:r>
              <a:rPr lang="en-GB" altLang="en-US" sz="2400" dirty="0" smtClean="0">
                <a:latin typeface="+mj-lt"/>
              </a:rPr>
              <a:t>strategy </a:t>
            </a:r>
            <a:r>
              <a:rPr lang="en-GB" altLang="en-US" sz="2400" dirty="0">
                <a:latin typeface="+mj-lt"/>
              </a:rPr>
              <a:t>for sharing 3 </a:t>
            </a:r>
            <a:r>
              <a:rPr lang="en-GB" altLang="en-US" sz="2400" dirty="0" smtClean="0">
                <a:latin typeface="+mj-lt"/>
              </a:rPr>
              <a:t>baguettes </a:t>
            </a:r>
            <a:r>
              <a:rPr lang="en-GB" altLang="en-US" sz="2400" dirty="0">
                <a:latin typeface="+mj-lt"/>
              </a:rPr>
              <a:t>between 5 people: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62" y="1484784"/>
            <a:ext cx="7509646" cy="1952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33644" y="3717032"/>
            <a:ext cx="863084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buFont typeface="Arial" charset="0"/>
              <a:buAutoNum type="alphaLcParenR"/>
            </a:pPr>
            <a:r>
              <a:rPr lang="en-GB" altLang="en-US" sz="2400" dirty="0" smtClean="0">
                <a:latin typeface="+mj-lt"/>
              </a:rPr>
              <a:t>Describe </a:t>
            </a:r>
            <a:r>
              <a:rPr lang="en-GB" altLang="en-US" sz="2400" dirty="0">
                <a:latin typeface="+mj-lt"/>
              </a:rPr>
              <a:t>how the sandwiches have been cut </a:t>
            </a:r>
            <a:r>
              <a:rPr lang="en-GB" altLang="en-US" sz="2400" dirty="0" smtClean="0">
                <a:latin typeface="+mj-lt"/>
              </a:rPr>
              <a:t>up</a:t>
            </a:r>
          </a:p>
          <a:p>
            <a:pPr>
              <a:buNone/>
            </a:pPr>
            <a:endParaRPr lang="en-GB" altLang="en-US" sz="2400" dirty="0">
              <a:latin typeface="+mj-lt"/>
            </a:endParaRPr>
          </a:p>
          <a:p>
            <a:pPr>
              <a:buFont typeface="Arial" charset="0"/>
              <a:buNone/>
            </a:pPr>
            <a:r>
              <a:rPr lang="en-GB" altLang="en-US" sz="2400" dirty="0">
                <a:latin typeface="+mj-lt"/>
              </a:rPr>
              <a:t>b) How much does each person get</a:t>
            </a:r>
            <a:r>
              <a:rPr lang="en-GB" altLang="en-US" sz="2400" dirty="0" smtClean="0">
                <a:latin typeface="+mj-lt"/>
              </a:rPr>
              <a:t>?</a:t>
            </a:r>
          </a:p>
          <a:p>
            <a:pPr>
              <a:buFont typeface="Arial" charset="0"/>
              <a:buNone/>
            </a:pPr>
            <a:endParaRPr lang="en-GB" altLang="en-US" sz="2400" dirty="0">
              <a:latin typeface="+mj-lt"/>
            </a:endParaRPr>
          </a:p>
          <a:p>
            <a:pPr>
              <a:buFont typeface="Arial" charset="0"/>
              <a:buNone/>
            </a:pPr>
            <a:r>
              <a:rPr lang="en-GB" altLang="en-US" sz="2400" dirty="0">
                <a:latin typeface="+mj-lt"/>
              </a:rPr>
              <a:t>(Is there more than one way of describing this?)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436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51521" y="620713"/>
            <a:ext cx="8568952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GB" altLang="en-US" dirty="0" smtClean="0">
                <a:latin typeface="+mj-lt"/>
              </a:rPr>
              <a:t>d</a:t>
            </a:r>
            <a:r>
              <a:rPr lang="en-GB" altLang="en-US" dirty="0">
                <a:latin typeface="+mj-lt"/>
              </a:rPr>
              <a:t>) Do </a:t>
            </a:r>
            <a:r>
              <a:rPr lang="en-GB" altLang="en-US" dirty="0" smtClean="0">
                <a:latin typeface="+mj-lt"/>
              </a:rPr>
              <a:t>you get </a:t>
            </a:r>
            <a:r>
              <a:rPr lang="en-GB" altLang="en-US" dirty="0">
                <a:latin typeface="+mj-lt"/>
              </a:rPr>
              <a:t>the same </a:t>
            </a:r>
            <a:r>
              <a:rPr lang="en-GB" altLang="en-US" dirty="0" smtClean="0">
                <a:latin typeface="+mj-lt"/>
              </a:rPr>
              <a:t>amount, </a:t>
            </a:r>
            <a:r>
              <a:rPr lang="en-GB" altLang="en-US" dirty="0">
                <a:latin typeface="+mj-lt"/>
              </a:rPr>
              <a:t>whichever way you share them out?</a:t>
            </a:r>
            <a:br>
              <a:rPr lang="en-GB" altLang="en-US" dirty="0">
                <a:latin typeface="+mj-lt"/>
              </a:rPr>
            </a:br>
            <a:r>
              <a:rPr lang="en-GB" altLang="en-US" dirty="0">
                <a:latin typeface="+mj-lt"/>
              </a:rPr>
              <a:t/>
            </a:r>
            <a:br>
              <a:rPr lang="en-GB" altLang="en-US" dirty="0">
                <a:latin typeface="+mj-lt"/>
              </a:rPr>
            </a:br>
            <a:endParaRPr lang="en-GB" altLang="en-US" dirty="0">
              <a:latin typeface="+mj-lt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72" y="2200198"/>
            <a:ext cx="4140461" cy="33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436595"/>
            <a:ext cx="5621256" cy="1461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4402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79512" y="355596"/>
            <a:ext cx="871296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 typeface="Arial" charset="0"/>
              <a:buNone/>
            </a:pPr>
            <a:r>
              <a:rPr lang="en-GB" altLang="en-US" sz="2400" dirty="0">
                <a:latin typeface="+mj-lt"/>
              </a:rPr>
              <a:t>Draw pictures to show ways of sharing out the </a:t>
            </a:r>
            <a:r>
              <a:rPr lang="en-GB" altLang="en-US" sz="2400" dirty="0" smtClean="0">
                <a:latin typeface="+mj-lt"/>
              </a:rPr>
              <a:t>baguettes in </a:t>
            </a:r>
            <a:r>
              <a:rPr lang="en-GB" altLang="en-US" sz="2400" dirty="0">
                <a:latin typeface="+mj-lt"/>
              </a:rPr>
              <a:t>the other groups. </a:t>
            </a:r>
            <a:endParaRPr lang="en-GB" altLang="en-US" sz="2400" dirty="0" smtClean="0">
              <a:latin typeface="+mj-lt"/>
            </a:endParaRPr>
          </a:p>
          <a:p>
            <a:pPr>
              <a:buFont typeface="Arial" charset="0"/>
              <a:buNone/>
            </a:pPr>
            <a:endParaRPr lang="en-GB" altLang="en-US" sz="2400" dirty="0">
              <a:latin typeface="+mj-lt"/>
            </a:endParaRPr>
          </a:p>
          <a:p>
            <a:pPr>
              <a:buFont typeface="Arial" charset="0"/>
              <a:buNone/>
            </a:pPr>
            <a:r>
              <a:rPr lang="en-GB" altLang="en-US" sz="2400" dirty="0" smtClean="0">
                <a:latin typeface="+mj-lt"/>
              </a:rPr>
              <a:t>In </a:t>
            </a:r>
            <a:r>
              <a:rPr lang="en-GB" altLang="en-US" sz="2400" dirty="0">
                <a:latin typeface="+mj-lt"/>
              </a:rPr>
              <a:t>each case write down how much each person gets.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87146" y="1925256"/>
            <a:ext cx="6411912" cy="46799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1476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688213"/>
              </p:ext>
            </p:extLst>
          </p:nvPr>
        </p:nvGraphicFramePr>
        <p:xfrm>
          <a:off x="1683705" y="2420888"/>
          <a:ext cx="6096000" cy="1854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2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People 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Baguettes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Fraction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79512" y="332656"/>
            <a:ext cx="860958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 typeface="Arial" charset="0"/>
              <a:buNone/>
            </a:pPr>
            <a:r>
              <a:rPr lang="en-GB" altLang="en-US" sz="2400" dirty="0">
                <a:latin typeface="+mj-lt"/>
              </a:rPr>
              <a:t>Draw pictures to show ways of sharing out the </a:t>
            </a:r>
            <a:r>
              <a:rPr lang="en-GB" altLang="en-US" sz="2400" dirty="0" smtClean="0">
                <a:latin typeface="+mj-lt"/>
              </a:rPr>
              <a:t>baguettes in </a:t>
            </a:r>
            <a:r>
              <a:rPr lang="en-GB" altLang="en-US" sz="2400" dirty="0">
                <a:latin typeface="+mj-lt"/>
              </a:rPr>
              <a:t>the other groups. </a:t>
            </a:r>
            <a:endParaRPr lang="en-GB" altLang="en-US" sz="2400" dirty="0" smtClean="0">
              <a:latin typeface="+mj-lt"/>
            </a:endParaRPr>
          </a:p>
          <a:p>
            <a:pPr>
              <a:buFont typeface="Arial" charset="0"/>
              <a:buNone/>
            </a:pPr>
            <a:endParaRPr lang="en-GB" altLang="en-US" sz="2400" dirty="0">
              <a:latin typeface="+mj-lt"/>
            </a:endParaRPr>
          </a:p>
          <a:p>
            <a:pPr>
              <a:buFont typeface="Arial" charset="0"/>
              <a:buNone/>
            </a:pPr>
            <a:r>
              <a:rPr lang="en-GB" altLang="en-US" sz="2400" dirty="0" smtClean="0">
                <a:latin typeface="+mj-lt"/>
              </a:rPr>
              <a:t>In </a:t>
            </a:r>
            <a:r>
              <a:rPr lang="en-GB" altLang="en-US" sz="2400" dirty="0">
                <a:latin typeface="+mj-lt"/>
              </a:rPr>
              <a:t>each case write down how much each person gets.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6530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595437" y="1052736"/>
            <a:ext cx="834841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 typeface="Arial" charset="0"/>
              <a:buNone/>
            </a:pPr>
            <a:r>
              <a:rPr lang="en-GB" altLang="en-US" sz="2800" dirty="0"/>
              <a:t>Choose your own numbers of teachers </a:t>
            </a:r>
            <a:r>
              <a:rPr lang="en-GB" altLang="en-US" sz="2800"/>
              <a:t>and </a:t>
            </a:r>
            <a:r>
              <a:rPr lang="en-GB" altLang="en-US" sz="2800" smtClean="0"/>
              <a:t>baguettes.</a:t>
            </a:r>
            <a:r>
              <a:rPr lang="en-GB" altLang="en-US" sz="2800" dirty="0"/>
              <a:t/>
            </a:r>
            <a:br>
              <a:rPr lang="en-GB" altLang="en-US" sz="2800" dirty="0"/>
            </a:br>
            <a:r>
              <a:rPr lang="en-GB" altLang="en-US" sz="2800" dirty="0"/>
              <a:t>Show how to share out the sandwiches equally.</a:t>
            </a:r>
            <a:br>
              <a:rPr lang="en-GB" altLang="en-US" sz="2800" dirty="0"/>
            </a:br>
            <a:r>
              <a:rPr lang="en-GB" altLang="en-US" sz="2800" dirty="0"/>
              <a:t>Describe how much each teacher will get.</a:t>
            </a:r>
          </a:p>
        </p:txBody>
      </p:sp>
      <p:sp>
        <p:nvSpPr>
          <p:cNvPr id="3" name="Rectangle 2"/>
          <p:cNvSpPr/>
          <p:nvPr/>
        </p:nvSpPr>
        <p:spPr>
          <a:xfrm>
            <a:off x="595437" y="2852936"/>
            <a:ext cx="7864995" cy="2246769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Arial" charset="0"/>
              <a:buNone/>
              <a:defRPr/>
            </a:pPr>
            <a:r>
              <a:rPr lang="en-GB" sz="2800" smtClean="0">
                <a:latin typeface="Calibri" panose="020F0502020204030204" pitchFamily="34" charset="0"/>
              </a:rPr>
              <a:t>Challenge</a:t>
            </a:r>
            <a:endParaRPr lang="en-GB" sz="2800" dirty="0" smtClean="0">
              <a:latin typeface="Calibri" panose="020F0502020204030204" pitchFamily="34" charset="0"/>
            </a:endParaRPr>
          </a:p>
          <a:p>
            <a:pPr>
              <a:buFont typeface="Arial" charset="0"/>
              <a:buNone/>
              <a:defRPr/>
            </a:pPr>
            <a:endParaRPr lang="en-GB" sz="2800" dirty="0">
              <a:latin typeface="Calibri" panose="020F0502020204030204" pitchFamily="34" charset="0"/>
            </a:endParaRPr>
          </a:p>
          <a:p>
            <a:pPr>
              <a:buFont typeface="Arial" charset="0"/>
              <a:buNone/>
              <a:defRPr/>
            </a:pPr>
            <a:r>
              <a:rPr lang="en-GB" sz="2800" dirty="0" smtClean="0">
                <a:latin typeface="Calibri" panose="020F0502020204030204" pitchFamily="34" charset="0"/>
              </a:rPr>
              <a:t>Is </a:t>
            </a:r>
            <a:r>
              <a:rPr lang="en-GB" sz="2800" dirty="0">
                <a:latin typeface="Calibri" panose="020F0502020204030204" pitchFamily="34" charset="0"/>
              </a:rPr>
              <a:t>it possible to think of a group situation where the teachers would end up with more than those in group A, but less than those in group C?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443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solidFill>
                  <a:schemeClr val="tx1"/>
                </a:solidFill>
              </a:rPr>
              <a:t>Fraction and Division</a:t>
            </a:r>
            <a:endParaRPr lang="zh-CN" alt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Object 24"/>
          <p:cNvGraphicFramePr>
            <a:graphicFrameLocks noChangeAspect="1"/>
          </p:cNvGraphicFramePr>
          <p:nvPr/>
        </p:nvGraphicFramePr>
        <p:xfrm>
          <a:off x="857224" y="4500570"/>
          <a:ext cx="2214578" cy="785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1" name="公式" r:id="rId4" imgW="355320" imgH="164880" progId="Equation.3">
                  <p:embed/>
                </p:oleObj>
              </mc:Choice>
              <mc:Fallback>
                <p:oleObj name="公式" r:id="rId4" imgW="3553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24" y="4500570"/>
                        <a:ext cx="2214578" cy="7858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5"/>
          <p:cNvGraphicFramePr>
            <a:graphicFrameLocks noChangeAspect="1"/>
          </p:cNvGraphicFramePr>
          <p:nvPr/>
        </p:nvGraphicFramePr>
        <p:xfrm>
          <a:off x="3294058" y="4643446"/>
          <a:ext cx="706438" cy="5270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2" name="公式" r:id="rId6" imgW="126720" imgH="101520" progId="Equation.3">
                  <p:embed/>
                </p:oleObj>
              </mc:Choice>
              <mc:Fallback>
                <p:oleObj name="公式" r:id="rId6" imgW="126720" imgH="101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4058" y="4643446"/>
                        <a:ext cx="706438" cy="5270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9"/>
          <p:cNvGraphicFramePr>
            <a:graphicFrameLocks noChangeAspect="1"/>
          </p:cNvGraphicFramePr>
          <p:nvPr/>
        </p:nvGraphicFramePr>
        <p:xfrm>
          <a:off x="4429124" y="4143380"/>
          <a:ext cx="571504" cy="7143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3" name="公式" r:id="rId8" imgW="152280" imgH="164880" progId="Equation.3">
                  <p:embed/>
                </p:oleObj>
              </mc:Choice>
              <mc:Fallback>
                <p:oleObj name="公式" r:id="rId8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24" y="4143380"/>
                        <a:ext cx="571504" cy="7143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0"/>
          <p:cNvGraphicFramePr>
            <a:graphicFrameLocks noChangeAspect="1"/>
          </p:cNvGraphicFramePr>
          <p:nvPr/>
        </p:nvGraphicFramePr>
        <p:xfrm>
          <a:off x="4429124" y="5072078"/>
          <a:ext cx="47625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4" name="公式" r:id="rId10" imgW="126720" imgH="164880" progId="Equation.3">
                  <p:embed/>
                </p:oleObj>
              </mc:Choice>
              <mc:Fallback>
                <p:oleObj name="公式" r:id="rId10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24" y="5072078"/>
                        <a:ext cx="476250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1"/>
          <p:cNvGraphicFramePr>
            <a:graphicFrameLocks noChangeAspect="1"/>
          </p:cNvGraphicFramePr>
          <p:nvPr/>
        </p:nvGraphicFramePr>
        <p:xfrm>
          <a:off x="4286248" y="4643450"/>
          <a:ext cx="857250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5" name="公式" r:id="rId12" imgW="139680" imgH="431640" progId="Equation.3">
                  <p:embed/>
                </p:oleObj>
              </mc:Choice>
              <mc:Fallback>
                <p:oleObj name="公式" r:id="rId12" imgW="1396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48" y="4643450"/>
                        <a:ext cx="857250" cy="642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组合 18"/>
          <p:cNvGrpSpPr/>
          <p:nvPr/>
        </p:nvGrpSpPr>
        <p:grpSpPr>
          <a:xfrm>
            <a:off x="539552" y="1204777"/>
            <a:ext cx="7643866" cy="1871563"/>
            <a:chOff x="539552" y="1204777"/>
            <a:chExt cx="7643866" cy="18715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矩形 10"/>
                <p:cNvSpPr/>
                <p:nvPr/>
              </p:nvSpPr>
              <p:spPr>
                <a:xfrm>
                  <a:off x="539552" y="1204777"/>
                  <a:ext cx="7643866" cy="168584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zh-CN" sz="2400" dirty="0" smtClean="0">
                      <a:latin typeface="+mj-lt"/>
                      <a:ea typeface="Arial Unicode MS" pitchFamily="34" charset="-122"/>
                      <a:cs typeface="Arial Unicode MS" pitchFamily="34" charset="-122"/>
                    </a:rPr>
                    <a:t>Integer  p  is divided by </a:t>
                  </a:r>
                  <a:r>
                    <a:rPr lang="en-US" altLang="zh-CN" sz="2400" dirty="0">
                      <a:latin typeface="+mj-lt"/>
                      <a:ea typeface="Arial Unicode MS" pitchFamily="34" charset="-122"/>
                      <a:cs typeface="Arial Unicode MS" pitchFamily="34" charset="-122"/>
                    </a:rPr>
                    <a:t>i</a:t>
                  </a:r>
                  <a:r>
                    <a:rPr lang="en-US" altLang="zh-CN" sz="2400" dirty="0" smtClean="0">
                      <a:latin typeface="+mj-lt"/>
                      <a:ea typeface="Arial Unicode MS" pitchFamily="34" charset="-122"/>
                      <a:cs typeface="Arial Unicode MS" pitchFamily="34" charset="-122"/>
                    </a:rPr>
                    <a:t>nteger q, q</a:t>
                  </a:r>
                  <a14:m>
                    <m:oMath xmlns:m="http://schemas.openxmlformats.org/officeDocument/2006/math">
                      <m:r>
                        <a:rPr lang="en-GB" altLang="zh-CN" sz="2400" b="0" i="0" smtClean="0">
                          <a:latin typeface="Cambria Math"/>
                          <a:ea typeface="Cambria Math"/>
                          <a:cs typeface="Arial Unicode MS" pitchFamily="34" charset="-122"/>
                        </a:rPr>
                        <m:t> </m:t>
                      </m:r>
                      <m:r>
                        <a:rPr lang="en-US" altLang="zh-CN" sz="2400" i="1" smtClean="0">
                          <a:latin typeface="Cambria Math"/>
                          <a:ea typeface="Cambria Math"/>
                          <a:cs typeface="Arial Unicode MS" pitchFamily="34" charset="-122"/>
                        </a:rPr>
                        <m:t>≠</m:t>
                      </m:r>
                      <m:r>
                        <a:rPr lang="en-GB" altLang="zh-CN" sz="2400" b="0" i="1" smtClean="0">
                          <a:latin typeface="Cambria Math"/>
                          <a:ea typeface="Cambria Math"/>
                          <a:cs typeface="Arial Unicode MS" pitchFamily="34" charset="-122"/>
                        </a:rPr>
                        <m:t> </m:t>
                      </m:r>
                    </m:oMath>
                  </a14:m>
                  <a:r>
                    <a:rPr lang="en-US" altLang="zh-CN" sz="2400" dirty="0" smtClean="0">
                      <a:latin typeface="+mj-lt"/>
                      <a:ea typeface="Arial Unicode MS" pitchFamily="34" charset="-122"/>
                      <a:cs typeface="Arial Unicode MS" pitchFamily="34" charset="-122"/>
                    </a:rPr>
                    <a:t>0</a:t>
                  </a:r>
                </a:p>
                <a:p>
                  <a:pPr>
                    <a:lnSpc>
                      <a:spcPct val="150000"/>
                    </a:lnSpc>
                  </a:pPr>
                  <a:endParaRPr lang="en-US" altLang="zh-CN" sz="2400" dirty="0" smtClean="0">
                    <a:latin typeface="+mj-lt"/>
                    <a:ea typeface="Arial Unicode MS" pitchFamily="34" charset="-122"/>
                    <a:cs typeface="Arial Unicode MS" pitchFamily="34" charset="-122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zh-CN" sz="2400" dirty="0" smtClean="0">
                      <a:latin typeface="+mj-lt"/>
                      <a:ea typeface="Arial Unicode MS" pitchFamily="34" charset="-122"/>
                      <a:cs typeface="Arial Unicode MS" pitchFamily="34" charset="-122"/>
                    </a:rPr>
                    <a:t>It can be expressed by a fraction</a:t>
                  </a:r>
                  <a:endParaRPr lang="en-GB" altLang="zh-CN" sz="2400" dirty="0" smtClean="0">
                    <a:latin typeface="+mj-lt"/>
                    <a:ea typeface="Arial Unicode MS" pitchFamily="34" charset="-122"/>
                    <a:cs typeface="Arial Unicode MS" pitchFamily="34" charset="-122"/>
                  </a:endParaRPr>
                </a:p>
              </p:txBody>
            </p:sp>
          </mc:Choice>
          <mc:Fallback xmlns="">
            <p:sp>
              <p:nvSpPr>
                <p:cNvPr id="11" name="矩形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9552" y="1204777"/>
                  <a:ext cx="7643866" cy="1685846"/>
                </a:xfrm>
                <a:prstGeom prst="rect">
                  <a:avLst/>
                </a:prstGeom>
                <a:blipFill rotWithShape="1">
                  <a:blip r:embed="rId14"/>
                  <a:stretch>
                    <a:fillRect l="-1277" b="-797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20488" name="Object 8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943151697"/>
                    </p:ext>
                  </p:extLst>
                </p:nvPr>
              </p:nvGraphicFramePr>
              <p:xfrm>
                <a:off x="5164710" y="2204864"/>
                <a:ext cx="560234" cy="871476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13376" name="公式" r:id="rId15" imgW="177480" imgH="419040" progId="Equation.3">
                        <p:embed/>
                      </p:oleObj>
                    </mc:Choice>
                    <mc:Fallback>
                      <p:oleObj name="公式" r:id="rId15" imgW="177480" imgH="41904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6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5164710" y="2204864"/>
                              <a:ext cx="560234" cy="871476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20488" name="Object 8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943151697"/>
                    </p:ext>
                  </p:extLst>
                </p:nvPr>
              </p:nvGraphicFramePr>
              <p:xfrm>
                <a:off x="5164710" y="2204864"/>
                <a:ext cx="560234" cy="871476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13370" name="公式" r:id="rId17" imgW="177480" imgH="419040" progId="Equation.3">
                        <p:embed/>
                      </p:oleObj>
                    </mc:Choice>
                    <mc:Fallback>
                      <p:oleObj name="公式" r:id="rId17" imgW="177480" imgH="41904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5164710" y="2204864"/>
                              <a:ext cx="560234" cy="871476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</p:grpSp>
      <p:sp>
        <p:nvSpPr>
          <p:cNvPr id="20" name="弧形 19"/>
          <p:cNvSpPr/>
          <p:nvPr/>
        </p:nvSpPr>
        <p:spPr>
          <a:xfrm>
            <a:off x="2714612" y="4857760"/>
            <a:ext cx="2214578" cy="785818"/>
          </a:xfrm>
          <a:prstGeom prst="arc">
            <a:avLst>
              <a:gd name="adj1" fmla="val 1715547"/>
              <a:gd name="adj2" fmla="val 10702213"/>
            </a:avLst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弧形 20"/>
          <p:cNvSpPr/>
          <p:nvPr/>
        </p:nvSpPr>
        <p:spPr>
          <a:xfrm>
            <a:off x="1428728" y="3715881"/>
            <a:ext cx="3143272" cy="1284755"/>
          </a:xfrm>
          <a:prstGeom prst="arc">
            <a:avLst>
              <a:gd name="adj1" fmla="val 10823486"/>
              <a:gd name="adj2" fmla="val 21218579"/>
            </a:avLst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弧形 21"/>
          <p:cNvSpPr/>
          <p:nvPr/>
        </p:nvSpPr>
        <p:spPr>
          <a:xfrm>
            <a:off x="1928794" y="4357694"/>
            <a:ext cx="2571768" cy="1214446"/>
          </a:xfrm>
          <a:prstGeom prst="arc">
            <a:avLst>
              <a:gd name="adj1" fmla="val 11613313"/>
              <a:gd name="adj2" fmla="val 21050674"/>
            </a:avLst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2493179" y="3284993"/>
            <a:ext cx="13499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200" dirty="0" smtClean="0">
                <a:solidFill>
                  <a:srgbClr val="00B050"/>
                </a:solidFill>
              </a:rPr>
              <a:t>Dividend</a:t>
            </a:r>
            <a:endParaRPr lang="zh-CN" altLang="en-US" sz="2200" dirty="0">
              <a:solidFill>
                <a:srgbClr val="00B05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214678" y="5643578"/>
            <a:ext cx="97013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dirty="0" smtClean="0">
                <a:solidFill>
                  <a:srgbClr val="00B050"/>
                </a:solidFill>
              </a:rPr>
              <a:t>Divisor</a:t>
            </a:r>
            <a:endParaRPr lang="zh-CN" altLang="en-US" sz="2200" dirty="0">
              <a:solidFill>
                <a:srgbClr val="00B05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289783" y="3908753"/>
            <a:ext cx="207170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200" dirty="0" smtClean="0">
                <a:solidFill>
                  <a:srgbClr val="00B050"/>
                </a:solidFill>
              </a:rPr>
              <a:t>Division sign</a:t>
            </a:r>
            <a:endParaRPr lang="zh-CN" altLang="en-US" sz="2200" dirty="0">
              <a:solidFill>
                <a:srgbClr val="00B05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357818" y="4124197"/>
            <a:ext cx="151996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dirty="0" smtClean="0">
                <a:solidFill>
                  <a:srgbClr val="00B050"/>
                </a:solidFill>
                <a:latin typeface="+mj-lt"/>
                <a:ea typeface="Arial Unicode MS" pitchFamily="34" charset="-122"/>
                <a:cs typeface="Arial Unicode MS" pitchFamily="34" charset="-122"/>
              </a:rPr>
              <a:t>Numerator</a:t>
            </a:r>
            <a:endParaRPr lang="zh-CN" altLang="en-US" sz="2200" dirty="0">
              <a:solidFill>
                <a:srgbClr val="00B05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357818" y="5290992"/>
            <a:ext cx="170373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dirty="0" smtClean="0">
                <a:solidFill>
                  <a:srgbClr val="00B050"/>
                </a:solidFill>
                <a:latin typeface="+mj-lt"/>
                <a:ea typeface="Arial Unicode MS" pitchFamily="34" charset="-122"/>
                <a:cs typeface="Arial Unicode MS" pitchFamily="34" charset="-122"/>
              </a:rPr>
              <a:t>Denominator</a:t>
            </a:r>
            <a:endParaRPr lang="zh-CN" altLang="en-US" sz="2200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357818" y="4707594"/>
            <a:ext cx="340349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dirty="0" smtClean="0">
                <a:solidFill>
                  <a:srgbClr val="00B050"/>
                </a:solidFill>
                <a:latin typeface="+mj-lt"/>
                <a:ea typeface="Arial Unicode MS" pitchFamily="34" charset="-122"/>
                <a:cs typeface="Arial Unicode MS" pitchFamily="34" charset="-122"/>
              </a:rPr>
              <a:t>Fractional </a:t>
            </a:r>
            <a:r>
              <a:rPr lang="en-US" altLang="zh-CN" sz="2200" dirty="0" smtClean="0">
                <a:solidFill>
                  <a:srgbClr val="00B050"/>
                </a:solidFill>
                <a:latin typeface="+mj-lt"/>
                <a:ea typeface="Arial Unicode MS" pitchFamily="34" charset="-122"/>
                <a:cs typeface="Arial Unicode MS" pitchFamily="34" charset="-122"/>
              </a:rPr>
              <a:t>line (</a:t>
            </a:r>
            <a:r>
              <a:rPr lang="en-US" altLang="zh-CN" sz="2200" dirty="0" smtClean="0">
                <a:solidFill>
                  <a:srgbClr val="FF0000"/>
                </a:solidFill>
                <a:latin typeface="+mj-lt"/>
                <a:ea typeface="Arial Unicode MS" pitchFamily="34" charset="-122"/>
                <a:cs typeface="Arial Unicode MS" pitchFamily="34" charset="-122"/>
              </a:rPr>
              <a:t>vinculum</a:t>
            </a:r>
            <a:r>
              <a:rPr lang="en-US" altLang="zh-CN" sz="2200" dirty="0" smtClean="0">
                <a:solidFill>
                  <a:srgbClr val="00B050"/>
                </a:solidFill>
                <a:latin typeface="+mj-lt"/>
                <a:ea typeface="Arial Unicode MS" pitchFamily="34" charset="-122"/>
                <a:cs typeface="Arial Unicode MS" pitchFamily="34" charset="-122"/>
              </a:rPr>
              <a:t>) </a:t>
            </a:r>
            <a:endParaRPr lang="zh-CN" altLang="en-US" sz="2200" dirty="0">
              <a:solidFill>
                <a:srgbClr val="00B050"/>
              </a:solidFill>
              <a:latin typeface="+mj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62976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403648" y="332656"/>
            <a:ext cx="676875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 typeface="Arial" charset="0"/>
              <a:buNone/>
            </a:pPr>
            <a:r>
              <a:rPr lang="en-GB" altLang="en-US" dirty="0" smtClean="0"/>
              <a:t>In each picture, what is the </a:t>
            </a:r>
            <a:r>
              <a:rPr lang="en-GB" altLang="en-US" dirty="0" smtClean="0">
                <a:solidFill>
                  <a:srgbClr val="FF0000"/>
                </a:solidFill>
              </a:rPr>
              <a:t>dividend</a:t>
            </a:r>
            <a:r>
              <a:rPr lang="en-GB" altLang="en-US" dirty="0" smtClean="0"/>
              <a:t>, and what is the </a:t>
            </a:r>
            <a:r>
              <a:rPr lang="en-GB" altLang="en-US" dirty="0" smtClean="0">
                <a:solidFill>
                  <a:srgbClr val="FF0000"/>
                </a:solidFill>
              </a:rPr>
              <a:t>divisor</a:t>
            </a:r>
            <a:r>
              <a:rPr lang="en-GB" altLang="en-US" dirty="0" smtClean="0"/>
              <a:t>?</a:t>
            </a:r>
            <a:endParaRPr lang="en-GB" alt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648" y="1758908"/>
            <a:ext cx="6411912" cy="46799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985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07504" y="1628800"/>
            <a:ext cx="91805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latin typeface="Calibri" panose="020F0502020204030204" pitchFamily="34" charset="0"/>
              </a:rPr>
              <a:t>The difference between fractions and division:</a:t>
            </a: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1547664" y="2601008"/>
            <a:ext cx="563647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latin typeface="Calibri" panose="020F0502020204030204" pitchFamily="34" charset="0"/>
              </a:rPr>
              <a:t>        the fraction is a </a:t>
            </a:r>
            <a:r>
              <a:rPr lang="en-US" altLang="zh-CN" smtClean="0">
                <a:solidFill>
                  <a:srgbClr val="FF0000"/>
                </a:solidFill>
                <a:latin typeface="Calibri" panose="020F0502020204030204" pitchFamily="34" charset="0"/>
              </a:rPr>
              <a:t>number</a:t>
            </a:r>
            <a:r>
              <a:rPr lang="en-US" altLang="zh-CN" smtClean="0">
                <a:latin typeface="Calibri" panose="020F0502020204030204" pitchFamily="34" charset="0"/>
              </a:rPr>
              <a:t> </a:t>
            </a:r>
            <a:endParaRPr lang="en-US" altLang="zh-CN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latin typeface="Calibri" panose="020F0502020204030204" pitchFamily="34" charset="0"/>
              </a:rPr>
              <a:t>        the division is an </a:t>
            </a:r>
            <a:r>
              <a:rPr lang="en-US" altLang="zh-CN">
                <a:solidFill>
                  <a:srgbClr val="FF0000"/>
                </a:solidFill>
                <a:latin typeface="Calibri" panose="020F0502020204030204" pitchFamily="34" charset="0"/>
              </a:rPr>
              <a:t>operation</a:t>
            </a:r>
            <a:r>
              <a:rPr lang="en-US" altLang="zh-CN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5" name="标题 1"/>
          <p:cNvSpPr txBox="1">
            <a:spLocks/>
          </p:cNvSpPr>
          <p:nvPr/>
        </p:nvSpPr>
        <p:spPr bwMode="auto">
          <a:xfrm>
            <a:off x="479059" y="25272"/>
            <a:ext cx="8229601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zh-CN" sz="4000" kern="0" smtClean="0">
                <a:solidFill>
                  <a:schemeClr val="tx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Fractions and division</a:t>
            </a:r>
            <a:endParaRPr lang="en-US" altLang="zh-CN" sz="4000" kern="0" dirty="0" smtClean="0">
              <a:solidFill>
                <a:schemeClr val="tx1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462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1115616" y="1153405"/>
            <a:ext cx="6934200" cy="308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dirty="0">
                <a:latin typeface="Calibri" panose="020F0502020204030204" pitchFamily="34" charset="0"/>
              </a:rPr>
              <a:t>（</a:t>
            </a:r>
            <a:r>
              <a:rPr lang="en-US" altLang="zh-CN" sz="2800" dirty="0">
                <a:latin typeface="Calibri" panose="020F0502020204030204" pitchFamily="34" charset="0"/>
              </a:rPr>
              <a:t>1</a:t>
            </a:r>
            <a:r>
              <a:rPr lang="zh-CN" altLang="en-US" sz="2800" dirty="0">
                <a:latin typeface="Calibri" panose="020F0502020204030204" pitchFamily="34" charset="0"/>
              </a:rPr>
              <a:t>）</a:t>
            </a:r>
            <a:r>
              <a:rPr lang="en-US" altLang="zh-CN" sz="2800" dirty="0" smtClean="0">
                <a:latin typeface="Calibri" panose="020F0502020204030204" pitchFamily="34" charset="0"/>
              </a:rPr>
              <a:t>2 ÷ 9                  </a:t>
            </a:r>
            <a:r>
              <a:rPr lang="zh-CN" altLang="en-US" sz="2800" dirty="0">
                <a:latin typeface="Calibri" panose="020F0502020204030204" pitchFamily="34" charset="0"/>
              </a:rPr>
              <a:t>（</a:t>
            </a:r>
            <a:r>
              <a:rPr lang="en-US" altLang="zh-CN" sz="2800" dirty="0">
                <a:latin typeface="Calibri" panose="020F0502020204030204" pitchFamily="34" charset="0"/>
              </a:rPr>
              <a:t>2</a:t>
            </a:r>
            <a:r>
              <a:rPr lang="zh-CN" altLang="en-US" sz="2800" dirty="0">
                <a:latin typeface="Calibri" panose="020F0502020204030204" pitchFamily="34" charset="0"/>
              </a:rPr>
              <a:t>）</a:t>
            </a:r>
            <a:r>
              <a:rPr lang="en-US" altLang="zh-CN" sz="2800" dirty="0" smtClean="0">
                <a:latin typeface="Calibri" panose="020F0502020204030204" pitchFamily="34" charset="0"/>
              </a:rPr>
              <a:t>8  ÷ 6</a:t>
            </a:r>
            <a:endParaRPr lang="en-US" altLang="zh-CN" sz="2800" dirty="0">
              <a:latin typeface="Calibri" panose="020F0502020204030204" pitchFamily="34" charset="0"/>
            </a:endParaRPr>
          </a:p>
          <a:p>
            <a:pPr eaLnBrk="1" hangingPunct="1"/>
            <a:endParaRPr lang="en-US" altLang="zh-CN" sz="2800" dirty="0">
              <a:latin typeface="Calibri" panose="020F0502020204030204" pitchFamily="34" charset="0"/>
            </a:endParaRPr>
          </a:p>
          <a:p>
            <a:pPr eaLnBrk="1" hangingPunct="1"/>
            <a:endParaRPr lang="en-US" altLang="zh-CN" sz="2800" dirty="0">
              <a:latin typeface="Calibri" panose="020F0502020204030204" pitchFamily="34" charset="0"/>
            </a:endParaRPr>
          </a:p>
          <a:p>
            <a:pPr eaLnBrk="1" hangingPunct="1"/>
            <a:endParaRPr lang="en-US" altLang="zh-CN" sz="2800" dirty="0">
              <a:latin typeface="Calibri" panose="020F0502020204030204" pitchFamily="34" charset="0"/>
            </a:endParaRPr>
          </a:p>
          <a:p>
            <a:pPr eaLnBrk="1" hangingPunct="1"/>
            <a:endParaRPr lang="en-US" altLang="zh-CN" sz="2800" dirty="0">
              <a:latin typeface="Calibri" panose="020F0502020204030204" pitchFamily="34" charset="0"/>
            </a:endParaRPr>
          </a:p>
          <a:p>
            <a:pPr eaLnBrk="1" hangingPunct="1"/>
            <a:endParaRPr lang="en-US" altLang="zh-CN" sz="2800" dirty="0">
              <a:latin typeface="Calibri" panose="020F0502020204030204" pitchFamily="34" charset="0"/>
            </a:endParaRPr>
          </a:p>
          <a:p>
            <a:pPr eaLnBrk="1" hangingPunct="1"/>
            <a:r>
              <a:rPr lang="zh-CN" altLang="en-US" sz="2800" dirty="0">
                <a:latin typeface="Calibri" panose="020F0502020204030204" pitchFamily="34" charset="0"/>
              </a:rPr>
              <a:t>（</a:t>
            </a:r>
            <a:r>
              <a:rPr lang="en-US" altLang="zh-CN" sz="2800" dirty="0">
                <a:latin typeface="Calibri" panose="020F0502020204030204" pitchFamily="34" charset="0"/>
              </a:rPr>
              <a:t>3</a:t>
            </a:r>
            <a:r>
              <a:rPr lang="zh-CN" altLang="en-US" sz="2800" dirty="0">
                <a:latin typeface="Calibri" panose="020F0502020204030204" pitchFamily="34" charset="0"/>
              </a:rPr>
              <a:t>）</a:t>
            </a:r>
            <a:r>
              <a:rPr lang="en-US" altLang="zh-CN" sz="2800" dirty="0" smtClean="0">
                <a:latin typeface="Calibri" panose="020F0502020204030204" pitchFamily="34" charset="0"/>
              </a:rPr>
              <a:t>31 ÷ 5                   </a:t>
            </a:r>
            <a:r>
              <a:rPr lang="zh-CN" altLang="en-US" sz="2800" dirty="0">
                <a:latin typeface="Calibri" panose="020F0502020204030204" pitchFamily="34" charset="0"/>
              </a:rPr>
              <a:t>（</a:t>
            </a:r>
            <a:r>
              <a:rPr lang="en-US" altLang="zh-CN" sz="2800" dirty="0">
                <a:latin typeface="Calibri" panose="020F0502020204030204" pitchFamily="34" charset="0"/>
              </a:rPr>
              <a:t>4</a:t>
            </a:r>
            <a:r>
              <a:rPr lang="zh-CN" altLang="en-US" sz="2800" dirty="0">
                <a:latin typeface="Calibri" panose="020F0502020204030204" pitchFamily="34" charset="0"/>
              </a:rPr>
              <a:t>）</a:t>
            </a:r>
            <a:r>
              <a:rPr lang="en-US" altLang="zh-CN" sz="2800" dirty="0" smtClean="0">
                <a:latin typeface="Calibri" panose="020F0502020204030204" pitchFamily="34" charset="0"/>
              </a:rPr>
              <a:t>7 ÷ 13</a:t>
            </a:r>
            <a:endParaRPr lang="en-US" altLang="zh-CN" sz="2800" dirty="0">
              <a:latin typeface="Calibri" panose="020F0502020204030204" pitchFamily="34" charset="0"/>
            </a:endParaRPr>
          </a:p>
        </p:txBody>
      </p:sp>
      <p:sp>
        <p:nvSpPr>
          <p:cNvPr id="13316" name="Text Box 6"/>
          <p:cNvSpPr txBox="1">
            <a:spLocks noChangeArrowheads="1"/>
          </p:cNvSpPr>
          <p:nvPr/>
        </p:nvSpPr>
        <p:spPr bwMode="auto">
          <a:xfrm>
            <a:off x="971600" y="141030"/>
            <a:ext cx="773467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smtClean="0">
                <a:latin typeface="Calibri" panose="020F0502020204030204" pitchFamily="34" charset="0"/>
              </a:rPr>
              <a:t>On your whiteboards: </a:t>
            </a:r>
          </a:p>
          <a:p>
            <a:pPr eaLnBrk="1" hangingPunct="1"/>
            <a:r>
              <a:rPr lang="en-US" altLang="zh-CN" sz="2800" smtClean="0">
                <a:latin typeface="Calibri" panose="020F0502020204030204" pitchFamily="34" charset="0"/>
              </a:rPr>
              <a:t>use </a:t>
            </a:r>
            <a:r>
              <a:rPr lang="en-US" altLang="zh-CN" sz="2800" dirty="0">
                <a:latin typeface="Calibri" panose="020F0502020204030204" pitchFamily="34" charset="0"/>
              </a:rPr>
              <a:t>fractions to express the quotients. </a:t>
            </a:r>
          </a:p>
        </p:txBody>
      </p:sp>
      <p:graphicFrame>
        <p:nvGraphicFramePr>
          <p:cNvPr id="23554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7273776"/>
              </p:ext>
            </p:extLst>
          </p:nvPr>
        </p:nvGraphicFramePr>
        <p:xfrm>
          <a:off x="1981200" y="1742728"/>
          <a:ext cx="428625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8" name="Equation" r:id="rId4" imgW="139639" imgH="406224" progId="Equation.DSMT4">
                  <p:embed/>
                </p:oleObj>
              </mc:Choice>
              <mc:Fallback>
                <p:oleObj name="Equation" r:id="rId4" imgW="139639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742728"/>
                        <a:ext cx="428625" cy="1257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57913"/>
              </p:ext>
            </p:extLst>
          </p:nvPr>
        </p:nvGraphicFramePr>
        <p:xfrm>
          <a:off x="5507038" y="1666528"/>
          <a:ext cx="428625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9" name="Equation" r:id="rId6" imgW="139639" imgH="406224" progId="Equation.DSMT4">
                  <p:embed/>
                </p:oleObj>
              </mc:Choice>
              <mc:Fallback>
                <p:oleObj name="Equation" r:id="rId6" imgW="139639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7038" y="1666528"/>
                        <a:ext cx="428625" cy="1257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601196"/>
              </p:ext>
            </p:extLst>
          </p:nvPr>
        </p:nvGraphicFramePr>
        <p:xfrm>
          <a:off x="1905000" y="4257328"/>
          <a:ext cx="622300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0" name="Equation" r:id="rId8" imgW="203024" imgH="406048" progId="Equation.DSMT4">
                  <p:embed/>
                </p:oleObj>
              </mc:Choice>
              <mc:Fallback>
                <p:oleObj name="Equation" r:id="rId8" imgW="203024" imgH="40604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4257328"/>
                        <a:ext cx="622300" cy="1257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7522478"/>
              </p:ext>
            </p:extLst>
          </p:nvPr>
        </p:nvGraphicFramePr>
        <p:xfrm>
          <a:off x="5791200" y="4181128"/>
          <a:ext cx="622300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1" name="Equation" r:id="rId10" imgW="203024" imgH="406048" progId="Equation.DSMT4">
                  <p:embed/>
                </p:oleObj>
              </mc:Choice>
              <mc:Fallback>
                <p:oleObj name="Equation" r:id="rId10" imgW="203024" imgH="40604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4181128"/>
                        <a:ext cx="622300" cy="1257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79512" y="5301208"/>
            <a:ext cx="864096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dirty="0" smtClean="0">
                <a:latin typeface="Calibri" panose="020F0502020204030204" pitchFamily="34" charset="0"/>
              </a:rPr>
              <a:t>If each of these represented teachers sharing baguettes, how many teachers, and how many baguettes would </a:t>
            </a:r>
            <a:r>
              <a:rPr lang="en-US" altLang="zh-CN" sz="2800" dirty="0" smtClean="0">
                <a:latin typeface="Calibri" panose="020F0502020204030204" pitchFamily="34" charset="0"/>
              </a:rPr>
              <a:t>there </a:t>
            </a:r>
            <a:r>
              <a:rPr lang="en-US" altLang="zh-CN" sz="2800" dirty="0" smtClean="0">
                <a:latin typeface="Calibri" panose="020F0502020204030204" pitchFamily="34" charset="0"/>
              </a:rPr>
              <a:t>be?</a:t>
            </a:r>
            <a:endParaRPr lang="en-US" altLang="zh-CN" sz="2800" dirty="0">
              <a:latin typeface="Calibri" panose="020F0502020204030204" pitchFamily="34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04023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10"/>
          <p:cNvGraphicFramePr>
            <a:graphicFrameLocks noChangeAspect="1"/>
          </p:cNvGraphicFramePr>
          <p:nvPr/>
        </p:nvGraphicFramePr>
        <p:xfrm>
          <a:off x="179388" y="1916113"/>
          <a:ext cx="1879600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4" name="公式" r:id="rId4" imgW="558558" imgH="406224" progId="Equation.3">
                  <p:embed/>
                </p:oleObj>
              </mc:Choice>
              <mc:Fallback>
                <p:oleObj name="公式" r:id="rId4" imgW="558558" imgH="4062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916113"/>
                        <a:ext cx="1879600" cy="1368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11"/>
          <p:cNvGraphicFramePr>
            <a:graphicFrameLocks noChangeAspect="1"/>
          </p:cNvGraphicFramePr>
          <p:nvPr/>
        </p:nvGraphicFramePr>
        <p:xfrm>
          <a:off x="5041900" y="1916113"/>
          <a:ext cx="1836738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5" name="公式" r:id="rId6" imgW="545626" imgH="406048" progId="Equation.3">
                  <p:embed/>
                </p:oleObj>
              </mc:Choice>
              <mc:Fallback>
                <p:oleObj name="公式" r:id="rId6" imgW="545626" imgH="40604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1900" y="1916113"/>
                        <a:ext cx="1836738" cy="1368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1" name="Object 10"/>
          <p:cNvGraphicFramePr>
            <a:graphicFrameLocks noChangeAspect="1"/>
          </p:cNvGraphicFramePr>
          <p:nvPr/>
        </p:nvGraphicFramePr>
        <p:xfrm>
          <a:off x="144463" y="3933825"/>
          <a:ext cx="2093912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6" name="公式" r:id="rId8" imgW="622030" imgH="406224" progId="Equation.3">
                  <p:embed/>
                </p:oleObj>
              </mc:Choice>
              <mc:Fallback>
                <p:oleObj name="公式" r:id="rId8" imgW="622030" imgH="4062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463" y="3933825"/>
                        <a:ext cx="2093912" cy="1368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2" name="Object 10"/>
          <p:cNvGraphicFramePr>
            <a:graphicFrameLocks noChangeAspect="1"/>
          </p:cNvGraphicFramePr>
          <p:nvPr/>
        </p:nvGraphicFramePr>
        <p:xfrm>
          <a:off x="5181600" y="3962400"/>
          <a:ext cx="1838325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7" name="公式" r:id="rId10" imgW="545626" imgH="406048" progId="Equation.3">
                  <p:embed/>
                </p:oleObj>
              </mc:Choice>
              <mc:Fallback>
                <p:oleObj name="公式" r:id="rId10" imgW="545626" imgH="40604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3962400"/>
                        <a:ext cx="1838325" cy="1368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4917901"/>
              </p:ext>
            </p:extLst>
          </p:nvPr>
        </p:nvGraphicFramePr>
        <p:xfrm>
          <a:off x="1907704" y="2301081"/>
          <a:ext cx="1728192" cy="59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8" name="公式" r:id="rId12" imgW="355138" imgH="177569" progId="Equation.3">
                  <p:embed/>
                </p:oleObj>
              </mc:Choice>
              <mc:Fallback>
                <p:oleObj name="公式" r:id="rId12" imgW="355138" imgH="1775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2301081"/>
                        <a:ext cx="1728192" cy="598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7384661"/>
              </p:ext>
            </p:extLst>
          </p:nvPr>
        </p:nvGraphicFramePr>
        <p:xfrm>
          <a:off x="6915150" y="2276475"/>
          <a:ext cx="1257250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9" name="公式" r:id="rId14" imgW="266353" imgH="164885" progId="Equation.3">
                  <p:embed/>
                </p:oleObj>
              </mc:Choice>
              <mc:Fallback>
                <p:oleObj name="公式" r:id="rId14" imgW="266353" imgH="1648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5150" y="2276475"/>
                        <a:ext cx="1257250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3790821"/>
              </p:ext>
            </p:extLst>
          </p:nvPr>
        </p:nvGraphicFramePr>
        <p:xfrm>
          <a:off x="2232025" y="4330700"/>
          <a:ext cx="1403871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0" name="Equation" r:id="rId16" imgW="342603" imgH="164957" progId="Equation.3">
                  <p:embed/>
                </p:oleObj>
              </mc:Choice>
              <mc:Fallback>
                <p:oleObj name="Equation" r:id="rId16" imgW="342603" imgH="1649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2025" y="4330700"/>
                        <a:ext cx="1403871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6" name="Object 10"/>
          <p:cNvGraphicFramePr>
            <a:graphicFrameLocks noChangeAspect="1"/>
          </p:cNvGraphicFramePr>
          <p:nvPr/>
        </p:nvGraphicFramePr>
        <p:xfrm>
          <a:off x="7092950" y="4221163"/>
          <a:ext cx="1452563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1" name="公式" r:id="rId18" imgW="431613" imgH="165028" progId="Equation.3">
                  <p:embed/>
                </p:oleObj>
              </mc:Choice>
              <mc:Fallback>
                <p:oleObj name="公式" r:id="rId18" imgW="431613" imgH="16502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50" y="4221163"/>
                        <a:ext cx="1452563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79512" y="5531633"/>
            <a:ext cx="896448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smtClean="0">
                <a:latin typeface="Calibri" panose="020F0502020204030204" pitchFamily="34" charset="0"/>
              </a:rPr>
              <a:t>For each one, which number represents the dividend, and which number represents the divisor?</a:t>
            </a:r>
            <a:endParaRPr lang="en-US" altLang="zh-CN" sz="2800" dirty="0">
              <a:latin typeface="Calibri" panose="020F0502020204030204" pitchFamily="34" charset="0"/>
            </a:endParaRPr>
          </a:p>
        </p:txBody>
      </p:sp>
      <p:sp>
        <p:nvSpPr>
          <p:cNvPr id="12" name="标题 1"/>
          <p:cNvSpPr txBox="1">
            <a:spLocks/>
          </p:cNvSpPr>
          <p:nvPr/>
        </p:nvSpPr>
        <p:spPr bwMode="auto">
          <a:xfrm>
            <a:off x="1383391" y="214313"/>
            <a:ext cx="6399579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zh-CN" sz="4000" kern="0" smtClean="0">
                <a:solidFill>
                  <a:schemeClr val="tx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Change the following fractions into a division</a:t>
            </a:r>
            <a:endParaRPr lang="en-US" altLang="zh-CN" sz="4000" kern="0" dirty="0" smtClean="0">
              <a:solidFill>
                <a:schemeClr val="tx1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447755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3"/>
          <p:cNvSpPr>
            <a:spLocks noChangeArrowheads="1"/>
          </p:cNvSpPr>
          <p:nvPr/>
        </p:nvSpPr>
        <p:spPr bwMode="auto">
          <a:xfrm>
            <a:off x="755576" y="1988840"/>
            <a:ext cx="7786688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4800" b="1">
                <a:latin typeface="Calibri" panose="020F0502020204030204" pitchFamily="34" charset="0"/>
              </a:rPr>
              <a:t>What have we learned today?</a:t>
            </a:r>
            <a:endParaRPr lang="en-US" altLang="zh-CN" sz="4800" b="1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807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45"/>
          <a:stretch/>
        </p:blipFill>
        <p:spPr>
          <a:xfrm>
            <a:off x="1211959" y="260648"/>
            <a:ext cx="6706791" cy="64087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2123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169168" y="1503856"/>
                <a:ext cx="8612158" cy="15655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n-GB" sz="2800" dirty="0" smtClean="0">
                    <a:latin typeface="Calibri" panose="020F0502020204030204" pitchFamily="34" charset="0"/>
                  </a:rPr>
                  <a:t>If you share 2 baguettes between 3 people, they each get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800" dirty="0" smtClean="0">
                    <a:latin typeface="Calibri" panose="020F0502020204030204" pitchFamily="34" charset="0"/>
                  </a:rPr>
                  <a:t> of a baguette.</a:t>
                </a:r>
              </a:p>
              <a:p>
                <a:pPr lvl="0"/>
                <a:endParaRPr lang="en-GB" sz="2800" dirty="0"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" y="1503856"/>
                <a:ext cx="8612158" cy="1565557"/>
              </a:xfrm>
              <a:prstGeom prst="rect">
                <a:avLst/>
              </a:prstGeom>
              <a:blipFill rotWithShape="1">
                <a:blip r:embed="rId3"/>
                <a:stretch>
                  <a:fillRect l="-1486" t="-3502" r="-3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883" y="-243408"/>
            <a:ext cx="8229600" cy="1570186"/>
          </a:xfrm>
        </p:spPr>
        <p:txBody>
          <a:bodyPr/>
          <a:lstStyle/>
          <a:p>
            <a:r>
              <a:rPr lang="en-GB" sz="3200" dirty="0" smtClean="0">
                <a:latin typeface="Calibri" panose="020F0502020204030204" pitchFamily="34" charset="0"/>
              </a:rPr>
              <a:t>Exit ticket</a:t>
            </a:r>
            <a:endParaRPr lang="en-GB" sz="3200" dirty="0">
              <a:latin typeface="Calibri" panose="020F05020202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3913" y="2688534"/>
            <a:ext cx="8612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800" dirty="0" smtClean="0">
                <a:latin typeface="Calibri" panose="020F0502020204030204" pitchFamily="34" charset="0"/>
              </a:rPr>
              <a:t>Show this by using </a:t>
            </a:r>
            <a:r>
              <a:rPr lang="en-GB" sz="2800" dirty="0" smtClean="0">
                <a:latin typeface="Calibri" panose="020F0502020204030204" pitchFamily="34" charset="0"/>
              </a:rPr>
              <a:t>diagrams in the space </a:t>
            </a:r>
            <a:r>
              <a:rPr lang="en-GB" sz="2800" dirty="0" smtClean="0">
                <a:latin typeface="Calibri" panose="020F0502020204030204" pitchFamily="34" charset="0"/>
              </a:rPr>
              <a:t>below.</a:t>
            </a:r>
            <a:endParaRPr lang="en-GB" sz="28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506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670</Words>
  <Application>Microsoft Office PowerPoint</Application>
  <PresentationFormat>On-screen Show (4:3)</PresentationFormat>
  <Paragraphs>120</Paragraphs>
  <Slides>29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Default Design</vt:lpstr>
      <vt:lpstr>Bluecoat</vt:lpstr>
      <vt:lpstr>Equation</vt:lpstr>
      <vt:lpstr>公式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Fraction and Division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Exit ticket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Lorna</dc:creator>
  <cp:lastModifiedBy>Warden, M</cp:lastModifiedBy>
  <cp:revision>48</cp:revision>
  <dcterms:created xsi:type="dcterms:W3CDTF">2013-11-13T20:58:01Z</dcterms:created>
  <dcterms:modified xsi:type="dcterms:W3CDTF">2017-02-05T10:15:07Z</dcterms:modified>
</cp:coreProperties>
</file>