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303" r:id="rId5"/>
    <p:sldId id="296" r:id="rId6"/>
    <p:sldId id="298" r:id="rId7"/>
    <p:sldId id="299" r:id="rId8"/>
    <p:sldId id="304" r:id="rId9"/>
    <p:sldId id="305" r:id="rId10"/>
    <p:sldId id="300" r:id="rId11"/>
    <p:sldId id="301" r:id="rId12"/>
    <p:sldId id="306" r:id="rId13"/>
    <p:sldId id="307" r:id="rId14"/>
    <p:sldId id="280" r:id="rId15"/>
    <p:sldId id="302" r:id="rId16"/>
    <p:sldId id="294" r:id="rId17"/>
    <p:sldId id="309" r:id="rId18"/>
    <p:sldId id="308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BE0C3"/>
    <a:srgbClr val="99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4660" autoAdjust="0"/>
  </p:normalViewPr>
  <p:slideViewPr>
    <p:cSldViewPr>
      <p:cViewPr>
        <p:scale>
          <a:sx n="66" d="100"/>
          <a:sy n="66" d="100"/>
        </p:scale>
        <p:origin x="-156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48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4922EB0-8B7E-471C-93D4-E53D7F17411A}" type="datetimeFigureOut">
              <a:rPr lang="en-GB"/>
              <a:pPr>
                <a:defRPr/>
              </a:pPr>
              <a:t>26/02/2017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5513129-3EA5-439E-BBD3-18F50A5639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0759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 of mixed questions</a:t>
            </a:r>
          </a:p>
          <a:p>
            <a:r>
              <a:rPr lang="en-GB" dirty="0" smtClean="0"/>
              <a:t>Draw attention to variation towards</a:t>
            </a:r>
            <a:r>
              <a:rPr lang="en-GB" baseline="0" dirty="0" smtClean="0"/>
              <a:t> the end</a:t>
            </a:r>
          </a:p>
          <a:p>
            <a:r>
              <a:rPr lang="en-GB" baseline="0" dirty="0" smtClean="0"/>
              <a:t>3/3 &lt; 3</a:t>
            </a:r>
          </a:p>
          <a:p>
            <a:r>
              <a:rPr lang="en-GB" baseline="0" dirty="0" smtClean="0"/>
              <a:t>15/15 = 14/14</a:t>
            </a:r>
          </a:p>
          <a:p>
            <a:r>
              <a:rPr lang="en-GB" baseline="0" dirty="0" smtClean="0"/>
              <a:t>3/6 &gt; 2/7  requires simplifying first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866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BF3C9-37F4-4A25-9C5E-A17B92C759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1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C5CDB-D4E9-4120-B76C-0AFFC84D8D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613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CD154-6766-4F28-B426-9FFF201D4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4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3F6F5-AD8A-4F2C-AFE8-2006BE4675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845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47330-D646-49C9-A4C7-37C022826E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27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28CC7-326E-4A62-B24E-D944D9532E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63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E695F-F1ED-4F4A-B5D6-316EB14109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83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34754-BEAD-4813-B332-8A4FB29274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597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EBED1-C004-4646-A8E2-D2A4891C7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4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D0B9F-6A81-4636-BA1D-7EC1B2A2AC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249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24F99-71F0-41B0-B02D-FC718889AA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96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2D3EA253-5278-44DD-ADCD-8FD735C0A0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628650" y="494116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4000" kern="0" dirty="0" smtClean="0"/>
              <a:t>How could you convince 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980728"/>
                <a:ext cx="8229600" cy="1143000"/>
              </a:xfrm>
            </p:spPr>
            <p:txBody>
              <a:bodyPr/>
              <a:lstStyle/>
              <a:p>
                <a:pPr algn="l"/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Recap:</a:t>
                </a:r>
                <a:br>
                  <a:rPr lang="en-GB" dirty="0" smtClean="0"/>
                </a:b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3600" dirty="0" smtClean="0"/>
                  <a:t>Which is greater</a:t>
                </a:r>
                <a:br>
                  <a:rPr lang="en-GB" sz="3600" dirty="0" smtClean="0"/>
                </a:br>
                <a:r>
                  <a:rPr lang="en-GB" sz="3600" dirty="0" smtClean="0"/>
                  <a:t/>
                </a:r>
                <a:br>
                  <a:rPr lang="en-GB" sz="3600" dirty="0" smtClean="0"/>
                </a:br>
                <a14:m>
                  <m:oMath xmlns:m="http://schemas.openxmlformats.org/officeDocument/2006/math">
                    <m:r>
                      <a:rPr lang="en-GB" sz="4800" b="0" i="0" smtClean="0">
                        <a:latin typeface="Cambria Math"/>
                      </a:rPr>
                      <m:t>                      </m:t>
                    </m:r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800" dirty="0" smtClean="0"/>
                  <a:t> </a:t>
                </a:r>
                <a:r>
                  <a:rPr lang="en-GB" sz="3600" dirty="0" smtClean="0"/>
                  <a:t>o</a:t>
                </a:r>
                <a:r>
                  <a:rPr lang="en-GB" sz="3600" dirty="0"/>
                  <a:t>r</a:t>
                </a:r>
                <a:r>
                  <a:rPr lang="en-GB" sz="4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4800" dirty="0" smtClean="0"/>
                  <a:t>?</a:t>
                </a:r>
                <a:endParaRPr lang="en-GB" sz="4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980728"/>
                <a:ext cx="8229600" cy="1143000"/>
              </a:xfrm>
              <a:blipFill rotWithShape="1">
                <a:blip r:embed="rId3"/>
                <a:stretch>
                  <a:fillRect l="-3037" t="-58824" b="-178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6600" y="1196975"/>
            <a:ext cx="25908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323850" y="9493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3200" kern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What is the whole?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76" y="1129308"/>
            <a:ext cx="7416824" cy="1143000"/>
          </a:xfrm>
          <a:prstGeom prst="rect">
            <a:avLst/>
          </a:prstGeom>
          <a:blipFill rotWithShape="1">
            <a:blip r:embed="rId4"/>
            <a:stretch>
              <a:fillRect t="-12234" b="-1436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76" y="1129308"/>
            <a:ext cx="7416824" cy="1143000"/>
          </a:xfrm>
          <a:prstGeom prst="rect">
            <a:avLst/>
          </a:prstGeom>
          <a:blipFill rotWithShape="1">
            <a:blip r:embed="rId4"/>
            <a:stretch>
              <a:fillRect t="-12234" b="-1436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27584" y="127228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Use the wall to show me another pair of equivalent fractions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97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27584" y="127228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Use the wall to show me a set of three equivalent fractions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67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dirty="0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76" y="1129308"/>
            <a:ext cx="7416824" cy="1143000"/>
          </a:xfrm>
          <a:prstGeom prst="rect">
            <a:avLst/>
          </a:prstGeom>
          <a:blipFill rotWithShape="1">
            <a:blip r:embed="rId4"/>
            <a:stretch>
              <a:fillRect t="-3191" b="-2340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Using a Fraction Wall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76" y="1129308"/>
            <a:ext cx="7416824" cy="1143000"/>
          </a:xfrm>
          <a:prstGeom prst="rect">
            <a:avLst/>
          </a:prstGeom>
          <a:blipFill rotWithShape="1">
            <a:blip r:embed="rId4"/>
            <a:stretch>
              <a:fillRect t="-2660" b="-2340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dirty="0" smtClean="0"/>
              <a:t>Without looking at the fraction wall:</a:t>
            </a:r>
            <a:br>
              <a:rPr lang="en-GB" altLang="en-US" sz="4000" dirty="0" smtClean="0"/>
            </a:br>
            <a:r>
              <a:rPr lang="en-GB" altLang="en-US" sz="4000" dirty="0" smtClean="0"/>
              <a:t>Which is greater?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609600" y="37163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4000" kern="0" dirty="0" smtClean="0"/>
              <a:t>How could you convince 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59832" y="1988840"/>
                <a:ext cx="3096344" cy="126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latin typeface="Cambria Math"/>
                        </a:rPr>
                        <m:t>𝑜𝑟</m:t>
                      </m:r>
                      <m:r>
                        <a:rPr lang="en-GB" sz="40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1988840"/>
                <a:ext cx="3096344" cy="12613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2564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Let’s check if we were correct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22342" y="1304274"/>
                <a:ext cx="4869153" cy="14411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altLang="en-US" sz="3600" dirty="0" smtClean="0"/>
                  <a:t>Which is greater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/>
                      </a:rPr>
                      <m:t> </m:t>
                    </m:r>
                    <m:r>
                      <a:rPr lang="en-GB" sz="3600" b="0" i="1" smtClean="0">
                        <a:latin typeface="Cambria Math"/>
                      </a:rPr>
                      <m:t>𝑜𝑟</m:t>
                    </m:r>
                    <m:r>
                      <a:rPr lang="en-GB" sz="36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sz="3600" dirty="0"/>
              </a:p>
              <a:p>
                <a:endParaRPr lang="en-GB" sz="3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342" y="1304274"/>
                <a:ext cx="4869153" cy="1441164"/>
              </a:xfrm>
              <a:prstGeom prst="rect">
                <a:avLst/>
              </a:prstGeom>
              <a:blipFill rotWithShape="1">
                <a:blip r:embed="rId4"/>
                <a:stretch>
                  <a:fillRect l="-3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622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smtClean="0"/>
              <a:t>Without looking at the fraction wall:</a:t>
            </a:r>
            <a:br>
              <a:rPr lang="en-GB" altLang="en-US" sz="4000" smtClean="0"/>
            </a:br>
            <a:r>
              <a:rPr lang="en-GB" altLang="en-US" sz="4000" smtClean="0"/>
              <a:t>Which is bigger?</a:t>
            </a: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13977" y="1772816"/>
            <a:ext cx="1986569" cy="137819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609600" y="37163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4000" kern="0" dirty="0" smtClean="0"/>
              <a:t>How could you convince me?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en-GB" altLang="en-US" smtClean="0">
                <a:latin typeface="Calibri" pitchFamily="34" charset="0"/>
              </a:rPr>
              <a:t>Let’s check if we were correct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it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76" y="1129308"/>
            <a:ext cx="7416824" cy="1143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7" t="12901" r="31494" b="5901"/>
          <a:stretch>
            <a:fillRect/>
          </a:stretch>
        </p:blipFill>
        <p:spPr bwMode="auto">
          <a:xfrm>
            <a:off x="1908175" y="188913"/>
            <a:ext cx="532765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457200" y="1412875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kern="0" dirty="0" smtClean="0"/>
              <a:t>Worksheet</a:t>
            </a:r>
          </a:p>
          <a:p>
            <a:pPr>
              <a:defRPr/>
            </a:pPr>
            <a:endParaRPr lang="en-GB" altLang="en-US" kern="0" dirty="0"/>
          </a:p>
          <a:p>
            <a:pPr>
              <a:defRPr/>
            </a:pPr>
            <a:r>
              <a:rPr lang="en-GB" altLang="en-US" kern="0" dirty="0" smtClean="0"/>
              <a:t>For each question, you have to CONVINCE me that you are correct.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520825"/>
            <a:ext cx="866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60725" y="1700213"/>
            <a:ext cx="2592388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40567" y="269875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2800" kern="0" dirty="0" smtClean="0"/>
              <a:t>Worksheet</a:t>
            </a:r>
          </a:p>
          <a:p>
            <a:pPr>
              <a:defRPr/>
            </a:pPr>
            <a:endParaRPr lang="en-GB" altLang="en-US" sz="2800" kern="0" dirty="0"/>
          </a:p>
          <a:p>
            <a:pPr>
              <a:defRPr/>
            </a:pPr>
            <a:r>
              <a:rPr lang="en-GB" altLang="en-US" sz="2800" kern="0" dirty="0" smtClean="0"/>
              <a:t>For each question, you have to CONVINCE me that you are correct.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09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/>
          <p:cNvSpPr txBox="1">
            <a:spLocks noChangeArrowheads="1"/>
          </p:cNvSpPr>
          <p:nvPr/>
        </p:nvSpPr>
        <p:spPr bwMode="auto">
          <a:xfrm>
            <a:off x="251520" y="371475"/>
            <a:ext cx="889248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Compare the following groups of </a:t>
            </a:r>
            <a:r>
              <a:rPr lang="en-US" altLang="zh-CN" sz="3600" dirty="0" smtClean="0">
                <a:ea typeface="宋体" panose="02010600030101010101" pitchFamily="2" charset="-122"/>
              </a:rPr>
              <a:t>fractions using “&gt;,&lt;,=” </a:t>
            </a:r>
            <a:r>
              <a:rPr lang="en-US" altLang="zh-CN" sz="2400" dirty="0" smtClean="0">
                <a:ea typeface="宋体" panose="02010600030101010101" pitchFamily="2" charset="-122"/>
              </a:rPr>
              <a:t>(Work down, not across)</a:t>
            </a: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1027113" y="1571625"/>
            <a:ext cx="709612" cy="1112838"/>
            <a:chOff x="3000364" y="3583751"/>
            <a:chExt cx="997181" cy="1164875"/>
          </a:xfrm>
        </p:grpSpPr>
        <p:cxnSp>
          <p:nvCxnSpPr>
            <p:cNvPr id="4" name="直接连接符 22"/>
            <p:cNvCxnSpPr/>
            <p:nvPr/>
          </p:nvCxnSpPr>
          <p:spPr>
            <a:xfrm>
              <a:off x="3000364" y="4143755"/>
              <a:ext cx="71386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20"/>
          <p:cNvGrpSpPr>
            <a:grpSpLocks/>
          </p:cNvGrpSpPr>
          <p:nvPr/>
        </p:nvGrpSpPr>
        <p:grpSpPr bwMode="auto">
          <a:xfrm>
            <a:off x="3149600" y="1571625"/>
            <a:ext cx="709613" cy="1112838"/>
            <a:chOff x="3000364" y="3583751"/>
            <a:chExt cx="997183" cy="1164875"/>
          </a:xfrm>
        </p:grpSpPr>
        <p:cxnSp>
          <p:nvCxnSpPr>
            <p:cNvPr id="8" name="直接连接符 26"/>
            <p:cNvCxnSpPr/>
            <p:nvPr/>
          </p:nvCxnSpPr>
          <p:spPr>
            <a:xfrm>
              <a:off x="3000364" y="4143755"/>
              <a:ext cx="71386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1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0" name="TextBox 23"/>
            <p:cNvSpPr txBox="1">
              <a:spLocks noChangeArrowheads="1"/>
            </p:cNvSpPr>
            <p:nvPr/>
          </p:nvSpPr>
          <p:spPr bwMode="auto">
            <a:xfrm>
              <a:off x="3140290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11" name="椭圆 29"/>
          <p:cNvSpPr>
            <a:spLocks noChangeArrowheads="1"/>
          </p:cNvSpPr>
          <p:nvPr/>
        </p:nvSpPr>
        <p:spPr bwMode="auto">
          <a:xfrm>
            <a:off x="2085975" y="18002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2" name="组合 16"/>
          <p:cNvGrpSpPr>
            <a:grpSpLocks/>
          </p:cNvGrpSpPr>
          <p:nvPr/>
        </p:nvGrpSpPr>
        <p:grpSpPr bwMode="auto">
          <a:xfrm>
            <a:off x="971550" y="2790825"/>
            <a:ext cx="820738" cy="1112838"/>
            <a:chOff x="2940888" y="3583751"/>
            <a:chExt cx="1152404" cy="1164875"/>
          </a:xfrm>
        </p:grpSpPr>
        <p:cxnSp>
          <p:nvCxnSpPr>
            <p:cNvPr id="13" name="直接连接符 31"/>
            <p:cNvCxnSpPr/>
            <p:nvPr/>
          </p:nvCxnSpPr>
          <p:spPr>
            <a:xfrm>
              <a:off x="3001072" y="4143755"/>
              <a:ext cx="71328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 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20"/>
          <p:cNvGrpSpPr>
            <a:grpSpLocks/>
          </p:cNvGrpSpPr>
          <p:nvPr/>
        </p:nvGrpSpPr>
        <p:grpSpPr bwMode="auto">
          <a:xfrm>
            <a:off x="3063875" y="2790825"/>
            <a:ext cx="830263" cy="1112838"/>
            <a:chOff x="2896586" y="3583751"/>
            <a:chExt cx="1167430" cy="1164744"/>
          </a:xfrm>
        </p:grpSpPr>
        <p:cxnSp>
          <p:nvCxnSpPr>
            <p:cNvPr id="17" name="直接连接符 35"/>
            <p:cNvCxnSpPr/>
            <p:nvPr/>
          </p:nvCxnSpPr>
          <p:spPr>
            <a:xfrm>
              <a:off x="2999266" y="4143692"/>
              <a:ext cx="71429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2896586" y="4071941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 4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20" name="椭圆 38"/>
          <p:cNvSpPr>
            <a:spLocks noChangeArrowheads="1"/>
          </p:cNvSpPr>
          <p:nvPr/>
        </p:nvSpPr>
        <p:spPr bwMode="auto">
          <a:xfrm>
            <a:off x="2073275" y="30194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1" name="组合 16"/>
          <p:cNvGrpSpPr>
            <a:grpSpLocks/>
          </p:cNvGrpSpPr>
          <p:nvPr/>
        </p:nvGrpSpPr>
        <p:grpSpPr bwMode="auto">
          <a:xfrm>
            <a:off x="1027113" y="4086225"/>
            <a:ext cx="709612" cy="1112838"/>
            <a:chOff x="3000364" y="3583750"/>
            <a:chExt cx="997181" cy="1164876"/>
          </a:xfrm>
        </p:grpSpPr>
        <p:cxnSp>
          <p:nvCxnSpPr>
            <p:cNvPr id="22" name="直接连接符 40"/>
            <p:cNvCxnSpPr/>
            <p:nvPr/>
          </p:nvCxnSpPr>
          <p:spPr>
            <a:xfrm>
              <a:off x="3000364" y="4143755"/>
              <a:ext cx="71386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18"/>
            <p:cNvSpPr txBox="1">
              <a:spLocks noChangeArrowheads="1"/>
            </p:cNvSpPr>
            <p:nvPr/>
          </p:nvSpPr>
          <p:spPr bwMode="auto">
            <a:xfrm>
              <a:off x="3140286" y="3583750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0"/>
          <p:cNvGrpSpPr>
            <a:grpSpLocks/>
          </p:cNvGrpSpPr>
          <p:nvPr/>
        </p:nvGrpSpPr>
        <p:grpSpPr bwMode="auto">
          <a:xfrm>
            <a:off x="3059831" y="4086226"/>
            <a:ext cx="799378" cy="1112714"/>
            <a:chOff x="2874216" y="3583751"/>
            <a:chExt cx="1123325" cy="1164745"/>
          </a:xfrm>
        </p:grpSpPr>
        <p:cxnSp>
          <p:nvCxnSpPr>
            <p:cNvPr id="26" name="直接连接符 44"/>
            <p:cNvCxnSpPr/>
            <p:nvPr/>
          </p:nvCxnSpPr>
          <p:spPr>
            <a:xfrm>
              <a:off x="3000364" y="4143755"/>
              <a:ext cx="71386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8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2874216" y="4071942"/>
              <a:ext cx="1040186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12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29" name="椭圆 47"/>
          <p:cNvSpPr>
            <a:spLocks noChangeArrowheads="1"/>
          </p:cNvSpPr>
          <p:nvPr/>
        </p:nvSpPr>
        <p:spPr bwMode="auto">
          <a:xfrm>
            <a:off x="2085975" y="43148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0" name="组合 16"/>
          <p:cNvGrpSpPr>
            <a:grpSpLocks/>
          </p:cNvGrpSpPr>
          <p:nvPr/>
        </p:nvGrpSpPr>
        <p:grpSpPr bwMode="auto">
          <a:xfrm>
            <a:off x="5057775" y="1571625"/>
            <a:ext cx="814388" cy="1103313"/>
            <a:chOff x="2893284" y="3583751"/>
            <a:chExt cx="1145033" cy="1155132"/>
          </a:xfrm>
        </p:grpSpPr>
        <p:cxnSp>
          <p:nvCxnSpPr>
            <p:cNvPr id="31" name="直接连接符 49"/>
            <p:cNvCxnSpPr/>
            <p:nvPr/>
          </p:nvCxnSpPr>
          <p:spPr>
            <a:xfrm>
              <a:off x="3000422" y="4143866"/>
              <a:ext cx="714250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2893284" y="4062329"/>
              <a:ext cx="1145033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8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34" name="椭圆 56"/>
          <p:cNvSpPr>
            <a:spLocks noChangeArrowheads="1"/>
          </p:cNvSpPr>
          <p:nvPr/>
        </p:nvSpPr>
        <p:spPr bwMode="auto">
          <a:xfrm>
            <a:off x="6192838" y="18002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5" name="组合 16"/>
          <p:cNvGrpSpPr>
            <a:grpSpLocks/>
          </p:cNvGrpSpPr>
          <p:nvPr/>
        </p:nvGrpSpPr>
        <p:grpSpPr bwMode="auto">
          <a:xfrm>
            <a:off x="5133975" y="2867025"/>
            <a:ext cx="709613" cy="1112838"/>
            <a:chOff x="3000364" y="3583751"/>
            <a:chExt cx="997181" cy="1164875"/>
          </a:xfrm>
        </p:grpSpPr>
        <p:cxnSp>
          <p:nvCxnSpPr>
            <p:cNvPr id="36" name="直接连接符 58"/>
            <p:cNvCxnSpPr/>
            <p:nvPr/>
          </p:nvCxnSpPr>
          <p:spPr>
            <a:xfrm>
              <a:off x="3000364" y="4143755"/>
              <a:ext cx="71386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38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8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40" name="椭圆 65"/>
          <p:cNvSpPr>
            <a:spLocks noChangeArrowheads="1"/>
          </p:cNvSpPr>
          <p:nvPr/>
        </p:nvSpPr>
        <p:spPr bwMode="auto">
          <a:xfrm>
            <a:off x="6208713" y="30956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41" name="组合 16"/>
          <p:cNvGrpSpPr>
            <a:grpSpLocks/>
          </p:cNvGrpSpPr>
          <p:nvPr/>
        </p:nvGrpSpPr>
        <p:grpSpPr bwMode="auto">
          <a:xfrm>
            <a:off x="5236326" y="4086226"/>
            <a:ext cx="972386" cy="1767802"/>
            <a:chOff x="3140288" y="3583751"/>
            <a:chExt cx="1365069" cy="1850743"/>
          </a:xfrm>
        </p:grpSpPr>
        <p:cxnSp>
          <p:nvCxnSpPr>
            <p:cNvPr id="42" name="直接连接符 67"/>
            <p:cNvCxnSpPr/>
            <p:nvPr/>
          </p:nvCxnSpPr>
          <p:spPr>
            <a:xfrm>
              <a:off x="3213022" y="4175598"/>
              <a:ext cx="713148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18"/>
            <p:cNvSpPr txBox="1">
              <a:spLocks noChangeArrowheads="1"/>
            </p:cNvSpPr>
            <p:nvPr/>
          </p:nvSpPr>
          <p:spPr bwMode="auto">
            <a:xfrm>
              <a:off x="3190491" y="3583751"/>
              <a:ext cx="1314866" cy="125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3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  8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44" name="TextBox 19"/>
            <p:cNvSpPr txBox="1">
              <a:spLocks noChangeArrowheads="1"/>
            </p:cNvSpPr>
            <p:nvPr/>
          </p:nvSpPr>
          <p:spPr bwMode="auto">
            <a:xfrm>
              <a:off x="3140288" y="4757811"/>
              <a:ext cx="857257" cy="676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组合 20"/>
          <p:cNvGrpSpPr>
            <a:grpSpLocks/>
          </p:cNvGrpSpPr>
          <p:nvPr/>
        </p:nvGrpSpPr>
        <p:grpSpPr bwMode="auto">
          <a:xfrm>
            <a:off x="7138988" y="4086225"/>
            <a:ext cx="869950" cy="1112838"/>
            <a:chOff x="2830116" y="3583755"/>
            <a:chExt cx="1222814" cy="1164743"/>
          </a:xfrm>
        </p:grpSpPr>
        <p:cxnSp>
          <p:nvCxnSpPr>
            <p:cNvPr id="46" name="直接连接符 71"/>
            <p:cNvCxnSpPr/>
            <p:nvPr/>
          </p:nvCxnSpPr>
          <p:spPr>
            <a:xfrm>
              <a:off x="2999703" y="4143696"/>
              <a:ext cx="714052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22"/>
            <p:cNvSpPr txBox="1">
              <a:spLocks noChangeArrowheads="1"/>
            </p:cNvSpPr>
            <p:nvPr/>
          </p:nvSpPr>
          <p:spPr bwMode="auto">
            <a:xfrm>
              <a:off x="2830116" y="3583755"/>
              <a:ext cx="1222814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 1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48" name="TextBox 23"/>
            <p:cNvSpPr txBox="1">
              <a:spLocks noChangeArrowheads="1"/>
            </p:cNvSpPr>
            <p:nvPr/>
          </p:nvSpPr>
          <p:spPr bwMode="auto">
            <a:xfrm>
              <a:off x="2852284" y="4071944"/>
              <a:ext cx="1115731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 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49" name="椭圆 74"/>
          <p:cNvSpPr>
            <a:spLocks noChangeArrowheads="1"/>
          </p:cNvSpPr>
          <p:nvPr/>
        </p:nvSpPr>
        <p:spPr bwMode="auto">
          <a:xfrm>
            <a:off x="6196013" y="43148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50" name="组合 20"/>
          <p:cNvGrpSpPr>
            <a:grpSpLocks/>
          </p:cNvGrpSpPr>
          <p:nvPr/>
        </p:nvGrpSpPr>
        <p:grpSpPr bwMode="auto">
          <a:xfrm>
            <a:off x="7267575" y="1571625"/>
            <a:ext cx="831850" cy="1112838"/>
            <a:chOff x="2896586" y="3583751"/>
            <a:chExt cx="1167430" cy="1164745"/>
          </a:xfrm>
        </p:grpSpPr>
        <p:cxnSp>
          <p:nvCxnSpPr>
            <p:cNvPr id="51" name="直接连接符 76"/>
            <p:cNvCxnSpPr/>
            <p:nvPr/>
          </p:nvCxnSpPr>
          <p:spPr>
            <a:xfrm>
              <a:off x="3001299" y="4143693"/>
              <a:ext cx="712934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4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53" name="TextBox 23"/>
            <p:cNvSpPr txBox="1">
              <a:spLocks noChangeArrowheads="1"/>
            </p:cNvSpPr>
            <p:nvPr/>
          </p:nvSpPr>
          <p:spPr bwMode="auto">
            <a:xfrm>
              <a:off x="2896586" y="4071942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10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54" name="组合 16"/>
          <p:cNvGrpSpPr>
            <a:grpSpLocks/>
          </p:cNvGrpSpPr>
          <p:nvPr/>
        </p:nvGrpSpPr>
        <p:grpSpPr bwMode="auto">
          <a:xfrm>
            <a:off x="982663" y="5197475"/>
            <a:ext cx="866775" cy="1173163"/>
            <a:chOff x="2940888" y="3520490"/>
            <a:chExt cx="1218468" cy="1228136"/>
          </a:xfrm>
        </p:grpSpPr>
        <p:cxnSp>
          <p:nvCxnSpPr>
            <p:cNvPr id="55" name="直接连接符 80"/>
            <p:cNvCxnSpPr/>
            <p:nvPr/>
          </p:nvCxnSpPr>
          <p:spPr>
            <a:xfrm>
              <a:off x="3001141" y="4143699"/>
              <a:ext cx="714120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18"/>
            <p:cNvSpPr txBox="1">
              <a:spLocks noChangeArrowheads="1"/>
            </p:cNvSpPr>
            <p:nvPr/>
          </p:nvSpPr>
          <p:spPr bwMode="auto">
            <a:xfrm>
              <a:off x="2955650" y="3520490"/>
              <a:ext cx="1203706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57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3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58" name="组合 20"/>
          <p:cNvGrpSpPr>
            <a:grpSpLocks/>
          </p:cNvGrpSpPr>
          <p:nvPr/>
        </p:nvGrpSpPr>
        <p:grpSpPr bwMode="auto">
          <a:xfrm>
            <a:off x="2915816" y="5226050"/>
            <a:ext cx="1073572" cy="1144588"/>
            <a:chOff x="2675483" y="3550744"/>
            <a:chExt cx="1506307" cy="1197751"/>
          </a:xfrm>
        </p:grpSpPr>
        <p:cxnSp>
          <p:nvCxnSpPr>
            <p:cNvPr id="59" name="直接连接符 84"/>
            <p:cNvCxnSpPr/>
            <p:nvPr/>
          </p:nvCxnSpPr>
          <p:spPr>
            <a:xfrm>
              <a:off x="3001274" y="4143805"/>
              <a:ext cx="712764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22"/>
            <p:cNvSpPr txBox="1">
              <a:spLocks noChangeArrowheads="1"/>
            </p:cNvSpPr>
            <p:nvPr/>
          </p:nvSpPr>
          <p:spPr bwMode="auto">
            <a:xfrm>
              <a:off x="2963048" y="3550744"/>
              <a:ext cx="1218742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7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61" name="TextBox 23"/>
            <p:cNvSpPr txBox="1">
              <a:spLocks noChangeArrowheads="1"/>
            </p:cNvSpPr>
            <p:nvPr/>
          </p:nvSpPr>
          <p:spPr bwMode="auto">
            <a:xfrm>
              <a:off x="2675483" y="4071941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smtClean="0">
                  <a:ea typeface="宋体" panose="02010600030101010101" pitchFamily="2" charset="-122"/>
                </a:rPr>
                <a:t> </a:t>
              </a:r>
              <a:r>
                <a:rPr lang="en-US" altLang="zh-CN" sz="3600" b="1" smtClean="0">
                  <a:ea typeface="宋体" panose="02010600030101010101" pitchFamily="2" charset="-122"/>
                </a:rPr>
                <a:t>10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62" name="椭圆 87"/>
          <p:cNvSpPr>
            <a:spLocks noChangeArrowheads="1"/>
          </p:cNvSpPr>
          <p:nvPr/>
        </p:nvSpPr>
        <p:spPr bwMode="auto">
          <a:xfrm>
            <a:off x="2084388" y="5486400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63" name="组合 16"/>
          <p:cNvGrpSpPr>
            <a:grpSpLocks/>
          </p:cNvGrpSpPr>
          <p:nvPr/>
        </p:nvGrpSpPr>
        <p:grpSpPr bwMode="auto">
          <a:xfrm>
            <a:off x="5087938" y="5302250"/>
            <a:ext cx="819150" cy="1112838"/>
            <a:chOff x="2940888" y="3583751"/>
            <a:chExt cx="1152404" cy="1164745"/>
          </a:xfrm>
        </p:grpSpPr>
        <p:cxnSp>
          <p:nvCxnSpPr>
            <p:cNvPr id="64" name="直接连接符 89"/>
            <p:cNvCxnSpPr/>
            <p:nvPr/>
          </p:nvCxnSpPr>
          <p:spPr>
            <a:xfrm>
              <a:off x="3001188" y="4143693"/>
              <a:ext cx="71243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6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8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67" name="组合 20"/>
          <p:cNvGrpSpPr>
            <a:grpSpLocks/>
          </p:cNvGrpSpPr>
          <p:nvPr/>
        </p:nvGrpSpPr>
        <p:grpSpPr bwMode="auto">
          <a:xfrm>
            <a:off x="7115174" y="5302248"/>
            <a:ext cx="1201241" cy="1112765"/>
            <a:chOff x="2807965" y="3583751"/>
            <a:chExt cx="1688810" cy="1164668"/>
          </a:xfrm>
        </p:grpSpPr>
        <p:cxnSp>
          <p:nvCxnSpPr>
            <p:cNvPr id="68" name="直接连接符 93"/>
            <p:cNvCxnSpPr/>
            <p:nvPr/>
          </p:nvCxnSpPr>
          <p:spPr>
            <a:xfrm>
              <a:off x="2999905" y="4143692"/>
              <a:ext cx="714191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5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70" name="TextBox 23"/>
            <p:cNvSpPr txBox="1">
              <a:spLocks noChangeArrowheads="1"/>
            </p:cNvSpPr>
            <p:nvPr/>
          </p:nvSpPr>
          <p:spPr bwMode="auto">
            <a:xfrm>
              <a:off x="2807965" y="4071941"/>
              <a:ext cx="1688810" cy="676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11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71" name="椭圆 96"/>
          <p:cNvSpPr>
            <a:spLocks noChangeArrowheads="1"/>
          </p:cNvSpPr>
          <p:nvPr/>
        </p:nvSpPr>
        <p:spPr bwMode="auto">
          <a:xfrm>
            <a:off x="6188075" y="5530850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80" name="组合 16"/>
          <p:cNvGrpSpPr>
            <a:grpSpLocks/>
          </p:cNvGrpSpPr>
          <p:nvPr/>
        </p:nvGrpSpPr>
        <p:grpSpPr bwMode="auto">
          <a:xfrm>
            <a:off x="7164288" y="2882901"/>
            <a:ext cx="877260" cy="1112714"/>
            <a:chOff x="2855219" y="3583751"/>
            <a:chExt cx="1232766" cy="1164745"/>
          </a:xfrm>
        </p:grpSpPr>
        <p:cxnSp>
          <p:nvCxnSpPr>
            <p:cNvPr id="81" name="直接连接符 58"/>
            <p:cNvCxnSpPr/>
            <p:nvPr/>
          </p:nvCxnSpPr>
          <p:spPr>
            <a:xfrm>
              <a:off x="3000364" y="4143755"/>
              <a:ext cx="71386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5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83" name="TextBox 19"/>
            <p:cNvSpPr txBox="1">
              <a:spLocks noChangeArrowheads="1"/>
            </p:cNvSpPr>
            <p:nvPr/>
          </p:nvSpPr>
          <p:spPr bwMode="auto">
            <a:xfrm>
              <a:off x="2855219" y="4071942"/>
              <a:ext cx="1232766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12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0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Students xmlns="2d37ff32-2469-40c3-8751-7c8acd69bc8b">false</ForStudents>
    <Description0 xmlns="2d37ff32-2469-40c3-8751-7c8acd69bc8b" xsi:nil="true"/>
    <InUnits xmlns="2d37ff32-2469-40c3-8751-7c8acd69bc8b">
      <Value>249</Value>
    </InUnits>
    <Comments xmlns="2d37ff32-2469-40c3-8751-7c8acd69bc8b" xsi:nil="true"/>
    <OldUnits xmlns="2d37ff32-2469-40c3-8751-7c8acd69bc8b">C3 Transforming graphs of functions;#260</OldUnits>
    <OID xmlns="2d37ff32-2469-40c3-8751-7c8acd69bc8b">1463</OID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6CBC9E-5178-49E5-BB0E-6BC19511BF41}">
  <ds:schemaRefs>
    <ds:schemaRef ds:uri="http://schemas.microsoft.com/office/2006/metadata/properties"/>
    <ds:schemaRef ds:uri="http://schemas.microsoft.com/office/infopath/2007/PartnerControls"/>
    <ds:schemaRef ds:uri="2d37ff32-2469-40c3-8751-7c8acd69bc8b"/>
  </ds:schemaRefs>
</ds:datastoreItem>
</file>

<file path=customXml/itemProps2.xml><?xml version="1.0" encoding="utf-8"?>
<ds:datastoreItem xmlns:ds="http://schemas.openxmlformats.org/officeDocument/2006/customXml" ds:itemID="{D330B3C7-9F22-4B22-AC62-E4E4C11FB70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C44E654-5D6D-435E-9962-4E6D8B150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1115</TotalTime>
  <Words>236</Words>
  <Application>Microsoft Office PowerPoint</Application>
  <PresentationFormat>On-screen Show (4:3)</PresentationFormat>
  <Paragraphs>70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Bluecoat</vt:lpstr>
      <vt:lpstr>  Recap:  Which is greater                         1/3 or 1/4  ?</vt:lpstr>
      <vt:lpstr>Using a Fraction Wall</vt:lpstr>
      <vt:lpstr>Using a Fraction Wall</vt:lpstr>
      <vt:lpstr>Using a Fraction Wall</vt:lpstr>
      <vt:lpstr>Using a Fraction Wall</vt:lpstr>
      <vt:lpstr>Using a Fraction Wall</vt:lpstr>
      <vt:lpstr>Using a Fraction Wall</vt:lpstr>
      <vt:lpstr>Using a Fraction Wall</vt:lpstr>
      <vt:lpstr>Without looking at the fraction wall: Which is greater?</vt:lpstr>
      <vt:lpstr>Let’s check if we were correct</vt:lpstr>
      <vt:lpstr>Without looking at the fraction wall: Which is bigger?</vt:lpstr>
      <vt:lpstr>Let’s check if we were correct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 involving modulus</dc:title>
  <dc:creator>MWARDEN</dc:creator>
  <cp:lastModifiedBy>Warden, M</cp:lastModifiedBy>
  <cp:revision>52</cp:revision>
  <dcterms:created xsi:type="dcterms:W3CDTF">2006-10-05T19:02:47Z</dcterms:created>
  <dcterms:modified xsi:type="dcterms:W3CDTF">2017-02-26T11:35:17Z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260;#C3 Transforming graphs of functions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146300.000000000</vt:lpwstr>
  </property>
  <property fmtid="{D5CDD505-2E9C-101B-9397-08002B2CF9AE}" pid="6" name="display_urn:schemas-microsoft-com:office:office#Editor">
    <vt:lpwstr>J Larsen</vt:lpwstr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J Larsen</vt:lpwstr>
  </property>
  <property fmtid="{D5CDD505-2E9C-101B-9397-08002B2CF9AE}" pid="10" name="_SourceUrl">
    <vt:lpwstr/>
  </property>
  <property fmtid="{D5CDD505-2E9C-101B-9397-08002B2CF9AE}" pid="11" name="_SharedFileIndex">
    <vt:lpwstr/>
  </property>
</Properties>
</file>