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15"/>
  </p:handoutMasterIdLst>
  <p:sldIdLst>
    <p:sldId id="268" r:id="rId2"/>
    <p:sldId id="269" r:id="rId3"/>
    <p:sldId id="270" r:id="rId4"/>
    <p:sldId id="271" r:id="rId5"/>
    <p:sldId id="272" r:id="rId6"/>
    <p:sldId id="273" r:id="rId7"/>
    <p:sldId id="274" r:id="rId8"/>
    <p:sldId id="265" r:id="rId9"/>
    <p:sldId id="275" r:id="rId10"/>
    <p:sldId id="276" r:id="rId11"/>
    <p:sldId id="264" r:id="rId12"/>
    <p:sldId id="277" r:id="rId13"/>
    <p:sldId id="27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71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53E5BE-BCD2-439B-B225-1B7169B0A4A3}" type="datetimeFigureOut">
              <a:rPr lang="en-GB" smtClean="0"/>
              <a:t>21/02/2017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CFD556-BC58-4F7F-B880-25F8DF68F8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37145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6A609-8187-4CB5-94D5-DF277E6A631B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B36EB-0382-43E4-8065-F0BE3325CA4D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74A7B-D5CD-4124-A076-6B72649CE2FF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E1B3B-1198-4D0A-ACA6-E8D8D6AAE5C7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6C6AB-6310-4CFF-8091-02A786CBA96D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414F8-8348-4B19-8534-718A0CEFC94F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AE141-21D5-4281-9F22-3ED4745BE01C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ED02-69AC-4CF7-811D-519C9DAD1BE5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8215A-2683-4D40-93B3-1695D49E3676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CC74-8E89-4B12-AD9A-FD695D0919FB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543FF-A07B-429E-A3FE-1E5AB634DA45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7CFB874-0697-4B5B-81B9-7325BB74ABC0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3589980"/>
              </p:ext>
            </p:extLst>
          </p:nvPr>
        </p:nvGraphicFramePr>
        <p:xfrm>
          <a:off x="971600" y="1124744"/>
          <a:ext cx="7200802" cy="43204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99704"/>
                <a:gridCol w="2400549"/>
                <a:gridCol w="2400549"/>
              </a:tblGrid>
              <a:tr h="10801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n + 3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n</a:t>
                      </a:r>
                      <a:r>
                        <a:rPr lang="en-GB" sz="3600" baseline="30000" dirty="0" smtClean="0">
                          <a:effectLst/>
                          <a:latin typeface="+mn-lt"/>
                        </a:rPr>
                        <a:t>2</a:t>
                      </a:r>
                      <a:r>
                        <a:rPr lang="en-GB" sz="3600" dirty="0" smtClean="0">
                          <a:effectLst/>
                          <a:latin typeface="+mn-lt"/>
                        </a:rPr>
                        <a:t> + 5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>
                          <a:effectLst/>
                          <a:latin typeface="+mn-lt"/>
                        </a:rPr>
                        <a:t>1.5n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</a:tr>
              <a:tr h="10801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>
                          <a:effectLst/>
                          <a:latin typeface="+mn-lt"/>
                        </a:rPr>
                        <a:t>4n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2n + 1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  <a:ea typeface="+mn-ea"/>
                        </a:rPr>
                        <a:t>1</a:t>
                      </a:r>
                      <a:r>
                        <a:rPr lang="en-GB" sz="3600" baseline="0" dirty="0" smtClean="0">
                          <a:effectLst/>
                          <a:latin typeface="+mn-lt"/>
                          <a:ea typeface="+mn-ea"/>
                        </a:rPr>
                        <a:t> – 2n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</a:tr>
              <a:tr h="10801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  <a:ea typeface="+mn-ea"/>
                        </a:rPr>
                        <a:t>4</a:t>
                      </a:r>
                      <a:r>
                        <a:rPr lang="en-GB" sz="3600" baseline="0" dirty="0" smtClean="0">
                          <a:effectLst/>
                          <a:latin typeface="+mn-lt"/>
                          <a:ea typeface="+mn-ea"/>
                        </a:rPr>
                        <a:t> – 3n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3n</a:t>
                      </a:r>
                      <a:r>
                        <a:rPr lang="en-GB" sz="3600" baseline="30000" dirty="0" smtClean="0">
                          <a:effectLst/>
                          <a:latin typeface="+mn-lt"/>
                        </a:rPr>
                        <a:t>2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10n + 1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</a:tr>
              <a:tr h="10801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2n - 1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6n - 4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n</a:t>
                      </a:r>
                      <a:r>
                        <a:rPr lang="en-GB" sz="3600" baseline="0" dirty="0" smtClean="0">
                          <a:effectLst/>
                          <a:latin typeface="+mn-lt"/>
                        </a:rPr>
                        <a:t> - 4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15255" y="287070"/>
            <a:ext cx="8533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On your whiteboards, show me…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982132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7615062"/>
              </p:ext>
            </p:extLst>
          </p:nvPr>
        </p:nvGraphicFramePr>
        <p:xfrm>
          <a:off x="971600" y="1124744"/>
          <a:ext cx="7200802" cy="43204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99704"/>
                <a:gridCol w="2400549"/>
                <a:gridCol w="2400549"/>
              </a:tblGrid>
              <a:tr h="10801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n + 3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n</a:t>
                      </a:r>
                      <a:r>
                        <a:rPr lang="en-GB" sz="3600" baseline="30000" dirty="0" smtClean="0">
                          <a:effectLst/>
                          <a:latin typeface="+mn-lt"/>
                        </a:rPr>
                        <a:t>2</a:t>
                      </a:r>
                      <a:r>
                        <a:rPr lang="en-GB" sz="3600" dirty="0" smtClean="0">
                          <a:effectLst/>
                          <a:latin typeface="+mn-lt"/>
                        </a:rPr>
                        <a:t> + 5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>
                          <a:effectLst/>
                          <a:latin typeface="+mn-lt"/>
                        </a:rPr>
                        <a:t>1.5n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</a:tr>
              <a:tr h="10801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>
                          <a:effectLst/>
                          <a:latin typeface="+mn-lt"/>
                        </a:rPr>
                        <a:t>4n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2n + 1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  <a:ea typeface="+mn-ea"/>
                        </a:rPr>
                        <a:t>1</a:t>
                      </a:r>
                      <a:r>
                        <a:rPr lang="en-GB" sz="3600" baseline="0" dirty="0" smtClean="0">
                          <a:effectLst/>
                          <a:latin typeface="+mn-lt"/>
                          <a:ea typeface="+mn-ea"/>
                        </a:rPr>
                        <a:t> – 2n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</a:tr>
              <a:tr h="10801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  <a:ea typeface="+mn-ea"/>
                        </a:rPr>
                        <a:t>4</a:t>
                      </a:r>
                      <a:r>
                        <a:rPr lang="en-GB" sz="3600" baseline="0" dirty="0" smtClean="0">
                          <a:effectLst/>
                          <a:latin typeface="+mn-lt"/>
                          <a:ea typeface="+mn-ea"/>
                        </a:rPr>
                        <a:t> – 3n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3n</a:t>
                      </a:r>
                      <a:r>
                        <a:rPr lang="en-GB" sz="3600" baseline="30000" dirty="0" smtClean="0">
                          <a:effectLst/>
                          <a:latin typeface="+mn-lt"/>
                        </a:rPr>
                        <a:t>2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10n + 1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</a:tr>
              <a:tr h="10801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2n - 1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6n - 4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n</a:t>
                      </a:r>
                      <a:r>
                        <a:rPr lang="en-GB" sz="3600" baseline="0" dirty="0" smtClean="0">
                          <a:effectLst/>
                          <a:latin typeface="+mn-lt"/>
                        </a:rPr>
                        <a:t> - 4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15255" y="287070"/>
            <a:ext cx="8533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A sequence whose common difference is 1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899603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8471855"/>
              </p:ext>
            </p:extLst>
          </p:nvPr>
        </p:nvGraphicFramePr>
        <p:xfrm>
          <a:off x="971600" y="1124744"/>
          <a:ext cx="7200802" cy="43204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99704"/>
                <a:gridCol w="2400549"/>
                <a:gridCol w="2400549"/>
              </a:tblGrid>
              <a:tr h="10801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n + 3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n</a:t>
                      </a:r>
                      <a:r>
                        <a:rPr lang="en-GB" sz="3600" baseline="30000" dirty="0" smtClean="0">
                          <a:effectLst/>
                          <a:latin typeface="+mn-lt"/>
                        </a:rPr>
                        <a:t>2</a:t>
                      </a:r>
                      <a:r>
                        <a:rPr lang="en-GB" sz="3600" dirty="0" smtClean="0">
                          <a:effectLst/>
                          <a:latin typeface="+mn-lt"/>
                        </a:rPr>
                        <a:t> + 5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>
                          <a:effectLst/>
                          <a:latin typeface="+mn-lt"/>
                        </a:rPr>
                        <a:t>1.5n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</a:tr>
              <a:tr h="10801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>
                          <a:effectLst/>
                          <a:latin typeface="+mn-lt"/>
                        </a:rPr>
                        <a:t>4n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2n + 1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  <a:ea typeface="+mn-ea"/>
                        </a:rPr>
                        <a:t>1</a:t>
                      </a:r>
                      <a:r>
                        <a:rPr lang="en-GB" sz="3600" baseline="0" dirty="0" smtClean="0">
                          <a:effectLst/>
                          <a:latin typeface="+mn-lt"/>
                          <a:ea typeface="+mn-ea"/>
                        </a:rPr>
                        <a:t> – 2n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</a:tr>
              <a:tr h="10801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  <a:ea typeface="+mn-ea"/>
                        </a:rPr>
                        <a:t>4</a:t>
                      </a:r>
                      <a:r>
                        <a:rPr lang="en-GB" sz="3600" baseline="0" dirty="0" smtClean="0">
                          <a:effectLst/>
                          <a:latin typeface="+mn-lt"/>
                          <a:ea typeface="+mn-ea"/>
                        </a:rPr>
                        <a:t> – 3n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3n</a:t>
                      </a:r>
                      <a:r>
                        <a:rPr lang="en-GB" sz="3600" baseline="30000" dirty="0" smtClean="0">
                          <a:effectLst/>
                          <a:latin typeface="+mn-lt"/>
                        </a:rPr>
                        <a:t>2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10n + 1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</a:tr>
              <a:tr h="10801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2n - 1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6n - 4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n</a:t>
                      </a:r>
                      <a:r>
                        <a:rPr lang="en-GB" sz="3600" baseline="0" dirty="0" smtClean="0">
                          <a:effectLst/>
                          <a:latin typeface="+mn-lt"/>
                        </a:rPr>
                        <a:t> - 4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15255" y="287070"/>
            <a:ext cx="8533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A sequence whose first term is 1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117817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4534030"/>
              </p:ext>
            </p:extLst>
          </p:nvPr>
        </p:nvGraphicFramePr>
        <p:xfrm>
          <a:off x="971600" y="1124744"/>
          <a:ext cx="7200802" cy="43204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99704"/>
                <a:gridCol w="2400549"/>
                <a:gridCol w="2400549"/>
              </a:tblGrid>
              <a:tr h="10801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n + 3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n</a:t>
                      </a:r>
                      <a:r>
                        <a:rPr lang="en-GB" sz="3600" baseline="30000" dirty="0" smtClean="0">
                          <a:effectLst/>
                          <a:latin typeface="+mn-lt"/>
                        </a:rPr>
                        <a:t>2</a:t>
                      </a:r>
                      <a:r>
                        <a:rPr lang="en-GB" sz="3600" dirty="0" smtClean="0">
                          <a:effectLst/>
                          <a:latin typeface="+mn-lt"/>
                        </a:rPr>
                        <a:t> + 5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>
                          <a:effectLst/>
                          <a:latin typeface="+mn-lt"/>
                        </a:rPr>
                        <a:t>1.5n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</a:tr>
              <a:tr h="10801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>
                          <a:effectLst/>
                          <a:latin typeface="+mn-lt"/>
                        </a:rPr>
                        <a:t>4n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2n + 1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  <a:ea typeface="+mn-ea"/>
                        </a:rPr>
                        <a:t>1</a:t>
                      </a:r>
                      <a:r>
                        <a:rPr lang="en-GB" sz="3600" baseline="0" dirty="0" smtClean="0">
                          <a:effectLst/>
                          <a:latin typeface="+mn-lt"/>
                          <a:ea typeface="+mn-ea"/>
                        </a:rPr>
                        <a:t> – 2n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</a:tr>
              <a:tr h="10801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  <a:ea typeface="+mn-ea"/>
                        </a:rPr>
                        <a:t>4</a:t>
                      </a:r>
                      <a:r>
                        <a:rPr lang="en-GB" sz="3600" baseline="0" dirty="0" smtClean="0">
                          <a:effectLst/>
                          <a:latin typeface="+mn-lt"/>
                          <a:ea typeface="+mn-ea"/>
                        </a:rPr>
                        <a:t> – 3n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3n</a:t>
                      </a:r>
                      <a:r>
                        <a:rPr lang="en-GB" sz="3600" baseline="30000" dirty="0" smtClean="0">
                          <a:effectLst/>
                          <a:latin typeface="+mn-lt"/>
                        </a:rPr>
                        <a:t>2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10n + 1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</a:tr>
              <a:tr h="10801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2n - 1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6n - 4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n</a:t>
                      </a:r>
                      <a:r>
                        <a:rPr lang="en-GB" sz="3600" baseline="0" dirty="0" smtClean="0">
                          <a:effectLst/>
                          <a:latin typeface="+mn-lt"/>
                        </a:rPr>
                        <a:t> - 4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15255" y="287070"/>
            <a:ext cx="8533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A sequence whose first term is negative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411575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156672"/>
              </p:ext>
            </p:extLst>
          </p:nvPr>
        </p:nvGraphicFramePr>
        <p:xfrm>
          <a:off x="971600" y="1124744"/>
          <a:ext cx="7200802" cy="43204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99704"/>
                <a:gridCol w="2400549"/>
                <a:gridCol w="2400549"/>
              </a:tblGrid>
              <a:tr h="10801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n + 3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n</a:t>
                      </a:r>
                      <a:r>
                        <a:rPr lang="en-GB" sz="3600" baseline="30000" dirty="0" smtClean="0">
                          <a:effectLst/>
                          <a:latin typeface="+mn-lt"/>
                        </a:rPr>
                        <a:t>2</a:t>
                      </a:r>
                      <a:r>
                        <a:rPr lang="en-GB" sz="3600" dirty="0" smtClean="0">
                          <a:effectLst/>
                          <a:latin typeface="+mn-lt"/>
                        </a:rPr>
                        <a:t> + 5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>
                          <a:effectLst/>
                          <a:latin typeface="+mn-lt"/>
                        </a:rPr>
                        <a:t>1.5n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</a:tr>
              <a:tr h="10801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>
                          <a:effectLst/>
                          <a:latin typeface="+mn-lt"/>
                        </a:rPr>
                        <a:t>4n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2n + 1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  <a:ea typeface="+mn-ea"/>
                        </a:rPr>
                        <a:t>1</a:t>
                      </a:r>
                      <a:r>
                        <a:rPr lang="en-GB" sz="3600" baseline="0" dirty="0" smtClean="0">
                          <a:effectLst/>
                          <a:latin typeface="+mn-lt"/>
                          <a:ea typeface="+mn-ea"/>
                        </a:rPr>
                        <a:t> – 2n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</a:tr>
              <a:tr h="10801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  <a:ea typeface="+mn-ea"/>
                        </a:rPr>
                        <a:t>4</a:t>
                      </a:r>
                      <a:r>
                        <a:rPr lang="en-GB" sz="3600" baseline="0" dirty="0" smtClean="0">
                          <a:effectLst/>
                          <a:latin typeface="+mn-lt"/>
                          <a:ea typeface="+mn-ea"/>
                        </a:rPr>
                        <a:t> – 3n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3n</a:t>
                      </a:r>
                      <a:r>
                        <a:rPr lang="en-GB" sz="3600" baseline="30000" dirty="0" smtClean="0">
                          <a:effectLst/>
                          <a:latin typeface="+mn-lt"/>
                        </a:rPr>
                        <a:t>2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10n + 1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</a:tr>
              <a:tr h="10801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2n - 1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6n - 4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n</a:t>
                      </a:r>
                      <a:r>
                        <a:rPr lang="en-GB" sz="3600" baseline="0" dirty="0" smtClean="0">
                          <a:effectLst/>
                          <a:latin typeface="+mn-lt"/>
                        </a:rPr>
                        <a:t> - 4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15255" y="287070"/>
            <a:ext cx="8533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A decreasing sequence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373381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4206601"/>
              </p:ext>
            </p:extLst>
          </p:nvPr>
        </p:nvGraphicFramePr>
        <p:xfrm>
          <a:off x="971600" y="1124744"/>
          <a:ext cx="7200802" cy="43204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99704"/>
                <a:gridCol w="2400549"/>
                <a:gridCol w="2400549"/>
              </a:tblGrid>
              <a:tr h="10801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n + 3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n</a:t>
                      </a:r>
                      <a:r>
                        <a:rPr lang="en-GB" sz="3600" baseline="30000" dirty="0" smtClean="0">
                          <a:effectLst/>
                          <a:latin typeface="+mn-lt"/>
                        </a:rPr>
                        <a:t>2</a:t>
                      </a:r>
                      <a:r>
                        <a:rPr lang="en-GB" sz="3600" dirty="0" smtClean="0">
                          <a:effectLst/>
                          <a:latin typeface="+mn-lt"/>
                        </a:rPr>
                        <a:t> + 5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>
                          <a:effectLst/>
                          <a:latin typeface="+mn-lt"/>
                        </a:rPr>
                        <a:t>1.5n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</a:tr>
              <a:tr h="10801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>
                          <a:effectLst/>
                          <a:latin typeface="+mn-lt"/>
                        </a:rPr>
                        <a:t>4n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2n + 1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  <a:ea typeface="+mn-ea"/>
                        </a:rPr>
                        <a:t>1</a:t>
                      </a:r>
                      <a:r>
                        <a:rPr lang="en-GB" sz="3600" baseline="0" dirty="0" smtClean="0">
                          <a:effectLst/>
                          <a:latin typeface="+mn-lt"/>
                          <a:ea typeface="+mn-ea"/>
                        </a:rPr>
                        <a:t> – 2n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</a:tr>
              <a:tr h="10801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  <a:ea typeface="+mn-ea"/>
                        </a:rPr>
                        <a:t>4</a:t>
                      </a:r>
                      <a:r>
                        <a:rPr lang="en-GB" sz="3600" baseline="0" dirty="0" smtClean="0">
                          <a:effectLst/>
                          <a:latin typeface="+mn-lt"/>
                          <a:ea typeface="+mn-ea"/>
                        </a:rPr>
                        <a:t> – 3n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3n</a:t>
                      </a:r>
                      <a:r>
                        <a:rPr lang="en-GB" sz="3600" baseline="30000" dirty="0" smtClean="0">
                          <a:effectLst/>
                          <a:latin typeface="+mn-lt"/>
                        </a:rPr>
                        <a:t>2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10n + 1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</a:tr>
              <a:tr h="10801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2n - 1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6n - 4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n</a:t>
                      </a:r>
                      <a:r>
                        <a:rPr lang="en-GB" sz="3600" baseline="0" dirty="0" smtClean="0">
                          <a:effectLst/>
                          <a:latin typeface="+mn-lt"/>
                        </a:rPr>
                        <a:t> - 4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15255" y="287070"/>
            <a:ext cx="8533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A sequence whose 2</a:t>
            </a:r>
            <a:r>
              <a:rPr lang="en-GB" sz="3200" baseline="30000" dirty="0" smtClean="0"/>
              <a:t>nd</a:t>
            </a:r>
            <a:r>
              <a:rPr lang="en-GB" sz="3200" dirty="0" smtClean="0"/>
              <a:t> term is 8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44082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9652509"/>
              </p:ext>
            </p:extLst>
          </p:nvPr>
        </p:nvGraphicFramePr>
        <p:xfrm>
          <a:off x="971600" y="1124744"/>
          <a:ext cx="7200802" cy="43204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99704"/>
                <a:gridCol w="2400549"/>
                <a:gridCol w="2400549"/>
              </a:tblGrid>
              <a:tr h="10801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n + 3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n</a:t>
                      </a:r>
                      <a:r>
                        <a:rPr lang="en-GB" sz="3600" baseline="30000" dirty="0" smtClean="0">
                          <a:effectLst/>
                          <a:latin typeface="+mn-lt"/>
                        </a:rPr>
                        <a:t>2</a:t>
                      </a:r>
                      <a:r>
                        <a:rPr lang="en-GB" sz="3600" dirty="0" smtClean="0">
                          <a:effectLst/>
                          <a:latin typeface="+mn-lt"/>
                        </a:rPr>
                        <a:t> + 5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>
                          <a:effectLst/>
                          <a:latin typeface="+mn-lt"/>
                        </a:rPr>
                        <a:t>1.5n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</a:tr>
              <a:tr h="10801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>
                          <a:effectLst/>
                          <a:latin typeface="+mn-lt"/>
                        </a:rPr>
                        <a:t>4n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2n + 1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  <a:ea typeface="+mn-ea"/>
                        </a:rPr>
                        <a:t>1</a:t>
                      </a:r>
                      <a:r>
                        <a:rPr lang="en-GB" sz="3600" baseline="0" dirty="0" smtClean="0">
                          <a:effectLst/>
                          <a:latin typeface="+mn-lt"/>
                          <a:ea typeface="+mn-ea"/>
                        </a:rPr>
                        <a:t> – 2n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</a:tr>
              <a:tr h="10801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  <a:ea typeface="+mn-ea"/>
                        </a:rPr>
                        <a:t>4</a:t>
                      </a:r>
                      <a:r>
                        <a:rPr lang="en-GB" sz="3600" baseline="0" dirty="0" smtClean="0">
                          <a:effectLst/>
                          <a:latin typeface="+mn-lt"/>
                          <a:ea typeface="+mn-ea"/>
                        </a:rPr>
                        <a:t> – 3n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3n</a:t>
                      </a:r>
                      <a:r>
                        <a:rPr lang="en-GB" sz="3600" baseline="30000" dirty="0" smtClean="0">
                          <a:effectLst/>
                          <a:latin typeface="+mn-lt"/>
                        </a:rPr>
                        <a:t>2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10n + 1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</a:tr>
              <a:tr h="10801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2n - 1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6n - 4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 smtClean="0">
                          <a:effectLst/>
                          <a:latin typeface="+mn-lt"/>
                        </a:rPr>
                        <a:t>n</a:t>
                      </a:r>
                      <a:r>
                        <a:rPr lang="en-GB" sz="3600" baseline="0" dirty="0" smtClean="0">
                          <a:effectLst/>
                          <a:latin typeface="+mn-lt"/>
                        </a:rPr>
                        <a:t> - 4</a:t>
                      </a:r>
                      <a:endParaRPr lang="en-GB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15255" y="287070"/>
            <a:ext cx="85332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A sequence that doesn’t have a common difference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11831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 Box 5"/>
          <p:cNvSpPr txBox="1">
            <a:spLocks noChangeArrowheads="1"/>
          </p:cNvSpPr>
          <p:nvPr/>
        </p:nvSpPr>
        <p:spPr bwMode="auto">
          <a:xfrm>
            <a:off x="2485901" y="2059683"/>
            <a:ext cx="438943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3      7     11      15      19</a:t>
            </a:r>
          </a:p>
        </p:txBody>
      </p:sp>
      <p:sp>
        <p:nvSpPr>
          <p:cNvPr id="42" name="Text Box 9"/>
          <p:cNvSpPr txBox="1">
            <a:spLocks noChangeArrowheads="1"/>
          </p:cNvSpPr>
          <p:nvPr/>
        </p:nvSpPr>
        <p:spPr bwMode="auto">
          <a:xfrm>
            <a:off x="2485901" y="1340545"/>
            <a:ext cx="647858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4       8      12       16         20</a:t>
            </a:r>
          </a:p>
        </p:txBody>
      </p:sp>
      <p:sp>
        <p:nvSpPr>
          <p:cNvPr id="43" name="AutoShape 10"/>
          <p:cNvSpPr>
            <a:spLocks noChangeArrowheads="1"/>
          </p:cNvSpPr>
          <p:nvPr/>
        </p:nvSpPr>
        <p:spPr bwMode="auto">
          <a:xfrm>
            <a:off x="1619126" y="1411983"/>
            <a:ext cx="647700" cy="1152525"/>
          </a:xfrm>
          <a:prstGeom prst="curvedRightArrow">
            <a:avLst>
              <a:gd name="adj1" fmla="val 35588"/>
              <a:gd name="adj2" fmla="val 71176"/>
              <a:gd name="adj3" fmla="val 33333"/>
            </a:avLst>
          </a:pr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4" name="WordArt 11"/>
          <p:cNvSpPr>
            <a:spLocks noChangeArrowheads="1" noChangeShapeType="1" noTextEdit="1"/>
          </p:cNvSpPr>
          <p:nvPr/>
        </p:nvSpPr>
        <p:spPr bwMode="auto">
          <a:xfrm>
            <a:off x="5330157" y="4508649"/>
            <a:ext cx="1007094" cy="1295946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5400" kern="10" dirty="0">
                <a:ln w="9525">
                  <a:solidFill>
                    <a:srgbClr val="FF0066"/>
                  </a:solidFill>
                  <a:round/>
                  <a:headEnd/>
                  <a:tailEnd/>
                </a:ln>
                <a:solidFill>
                  <a:srgbClr val="FF0000"/>
                </a:solidFill>
              </a:rPr>
              <a:t>-1</a:t>
            </a:r>
          </a:p>
        </p:txBody>
      </p:sp>
      <p:sp>
        <p:nvSpPr>
          <p:cNvPr id="45" name="WordArt 12"/>
          <p:cNvSpPr>
            <a:spLocks noChangeArrowheads="1" noChangeShapeType="1" noTextEdit="1"/>
          </p:cNvSpPr>
          <p:nvPr/>
        </p:nvSpPr>
        <p:spPr bwMode="auto">
          <a:xfrm>
            <a:off x="2771800" y="4436170"/>
            <a:ext cx="1801813" cy="13684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6000" kern="10" dirty="0" smtClean="0">
                <a:ln w="9525">
                  <a:solidFill>
                    <a:srgbClr val="FF0066"/>
                  </a:solidFill>
                  <a:round/>
                  <a:headEnd/>
                  <a:tailEnd/>
                </a:ln>
                <a:solidFill>
                  <a:srgbClr val="FF0000"/>
                </a:solidFill>
              </a:rPr>
              <a:t>4n</a:t>
            </a:r>
            <a:endParaRPr lang="en-GB" sz="6000" kern="10" dirty="0">
              <a:ln w="9525">
                <a:solidFill>
                  <a:srgbClr val="FF0066"/>
                </a:solidFill>
                <a:round/>
                <a:headEnd/>
                <a:tailEnd/>
              </a:ln>
              <a:solidFill>
                <a:srgbClr val="FF0000"/>
              </a:solidFill>
            </a:endParaRPr>
          </a:p>
        </p:txBody>
      </p:sp>
      <p:sp>
        <p:nvSpPr>
          <p:cNvPr id="46" name="AutoShape 13"/>
          <p:cNvSpPr>
            <a:spLocks noChangeArrowheads="1"/>
          </p:cNvSpPr>
          <p:nvPr/>
        </p:nvSpPr>
        <p:spPr bwMode="auto">
          <a:xfrm>
            <a:off x="2771651" y="2582903"/>
            <a:ext cx="792261" cy="341967"/>
          </a:xfrm>
          <a:prstGeom prst="curvedUpArrow">
            <a:avLst>
              <a:gd name="adj1" fmla="val 89890"/>
              <a:gd name="adj2" fmla="val 179781"/>
              <a:gd name="adj3" fmla="val 33333"/>
            </a:avLst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7" name="AutoShape 14"/>
          <p:cNvSpPr>
            <a:spLocks noChangeArrowheads="1"/>
          </p:cNvSpPr>
          <p:nvPr/>
        </p:nvSpPr>
        <p:spPr bwMode="auto">
          <a:xfrm>
            <a:off x="3635251" y="2582903"/>
            <a:ext cx="792261" cy="341967"/>
          </a:xfrm>
          <a:prstGeom prst="curvedUpArrow">
            <a:avLst>
              <a:gd name="adj1" fmla="val 89890"/>
              <a:gd name="adj2" fmla="val 179781"/>
              <a:gd name="adj3" fmla="val 33333"/>
            </a:avLst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8" name="AutoShape 15"/>
          <p:cNvSpPr>
            <a:spLocks noChangeArrowheads="1"/>
          </p:cNvSpPr>
          <p:nvPr/>
        </p:nvSpPr>
        <p:spPr bwMode="auto">
          <a:xfrm>
            <a:off x="4571876" y="2582903"/>
            <a:ext cx="794198" cy="341967"/>
          </a:xfrm>
          <a:prstGeom prst="curvedUpArrow">
            <a:avLst>
              <a:gd name="adj1" fmla="val 90110"/>
              <a:gd name="adj2" fmla="val 180220"/>
              <a:gd name="adj3" fmla="val 33333"/>
            </a:avLst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9" name="AutoShape 16"/>
          <p:cNvSpPr>
            <a:spLocks noChangeArrowheads="1"/>
          </p:cNvSpPr>
          <p:nvPr/>
        </p:nvSpPr>
        <p:spPr bwMode="auto">
          <a:xfrm>
            <a:off x="5579938" y="2582903"/>
            <a:ext cx="792262" cy="341967"/>
          </a:xfrm>
          <a:prstGeom prst="curvedUpArrow">
            <a:avLst>
              <a:gd name="adj1" fmla="val 89890"/>
              <a:gd name="adj2" fmla="val 179781"/>
              <a:gd name="adj3" fmla="val 33333"/>
            </a:avLst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2" name="Text Box 19"/>
          <p:cNvSpPr txBox="1">
            <a:spLocks noChangeArrowheads="1"/>
          </p:cNvSpPr>
          <p:nvPr/>
        </p:nvSpPr>
        <p:spPr bwMode="auto">
          <a:xfrm>
            <a:off x="2917701" y="3067745"/>
            <a:ext cx="54705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4        4         4    </a:t>
            </a:r>
            <a:r>
              <a:rPr kumimoji="0" lang="en-GB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      </a:t>
            </a:r>
            <a:r>
              <a:rPr kumimoji="0" lang="en-GB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4             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6216903" y="2702719"/>
            <a:ext cx="2171323" cy="715089"/>
            <a:chOff x="6216903" y="3206998"/>
            <a:chExt cx="2171323" cy="715089"/>
          </a:xfrm>
          <a:solidFill>
            <a:srgbClr val="FFFF66"/>
          </a:solidFill>
        </p:grpSpPr>
        <p:cxnSp>
          <p:nvCxnSpPr>
            <p:cNvPr id="53" name="Straight Arrow Connector 52"/>
            <p:cNvCxnSpPr/>
            <p:nvPr/>
          </p:nvCxnSpPr>
          <p:spPr bwMode="auto">
            <a:xfrm flipH="1">
              <a:off x="6216903" y="3569856"/>
              <a:ext cx="504056" cy="216024"/>
            </a:xfrm>
            <a:prstGeom prst="straightConnector1">
              <a:avLst/>
            </a:prstGeom>
            <a:grp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4" name="Rounded Rectangle 53"/>
            <p:cNvSpPr/>
            <p:nvPr/>
          </p:nvSpPr>
          <p:spPr bwMode="auto">
            <a:xfrm>
              <a:off x="6732240" y="3206998"/>
              <a:ext cx="1655986" cy="715089"/>
            </a:xfrm>
            <a:prstGeom prst="roundRect">
              <a:avLst/>
            </a:prstGeom>
            <a:grpFill/>
            <a:ln w="28575"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b="1" i="0" u="none" strike="noStrike" cap="none" normalizeH="0" baseline="0" dirty="0" smtClean="0">
                  <a:ln>
                    <a:noFill/>
                  </a:ln>
                  <a:effectLst/>
                  <a:cs typeface="Arial" charset="0"/>
                </a:rPr>
                <a:t>Related</a:t>
              </a:r>
              <a:r>
                <a:rPr kumimoji="0" lang="en-GB" b="1" i="0" u="none" strike="noStrike" cap="none" normalizeH="0" dirty="0" smtClean="0">
                  <a:ln>
                    <a:noFill/>
                  </a:ln>
                  <a:effectLst/>
                  <a:cs typeface="Arial" charset="0"/>
                </a:rPr>
                <a:t> to 4 times tables</a:t>
              </a:r>
              <a:endParaRPr kumimoji="0" lang="en-GB" b="1" i="0" u="none" strike="noStrike" cap="none" normalizeH="0" baseline="0" dirty="0" smtClean="0">
                <a:ln>
                  <a:noFill/>
                </a:ln>
                <a:effectLst/>
                <a:cs typeface="Arial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15255" y="287070"/>
            <a:ext cx="8533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Finding the nth term of a linear sequence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613816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 animBg="1"/>
      <p:bldP spid="44" grpId="0"/>
      <p:bldP spid="45" grpId="0"/>
      <p:bldP spid="46" grpId="0" animBg="1"/>
      <p:bldP spid="47" grpId="0" animBg="1"/>
      <p:bldP spid="48" grpId="0" animBg="1"/>
      <p:bldP spid="49" grpId="0" animBg="1"/>
      <p:bldP spid="5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 Box 5"/>
          <p:cNvSpPr txBox="1">
            <a:spLocks noChangeArrowheads="1"/>
          </p:cNvSpPr>
          <p:nvPr/>
        </p:nvSpPr>
        <p:spPr bwMode="auto">
          <a:xfrm>
            <a:off x="2485901" y="2059683"/>
            <a:ext cx="438943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5      8     </a:t>
            </a:r>
            <a:r>
              <a:rPr kumimoji="0" lang="en-GB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11      </a:t>
            </a:r>
            <a:r>
              <a:rPr kumimoji="0" lang="en-GB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14      17</a:t>
            </a:r>
            <a:endParaRPr kumimoji="0" lang="en-GB" sz="2800" b="0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sp>
        <p:nvSpPr>
          <p:cNvPr id="42" name="Text Box 9"/>
          <p:cNvSpPr txBox="1">
            <a:spLocks noChangeArrowheads="1"/>
          </p:cNvSpPr>
          <p:nvPr/>
        </p:nvSpPr>
        <p:spPr bwMode="auto">
          <a:xfrm>
            <a:off x="2485901" y="1340545"/>
            <a:ext cx="647858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3       6       9        12        15</a:t>
            </a:r>
            <a:endParaRPr kumimoji="0" lang="en-GB" sz="24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43" name="AutoShape 10"/>
          <p:cNvSpPr>
            <a:spLocks noChangeArrowheads="1"/>
          </p:cNvSpPr>
          <p:nvPr/>
        </p:nvSpPr>
        <p:spPr bwMode="auto">
          <a:xfrm>
            <a:off x="1619126" y="1411983"/>
            <a:ext cx="647700" cy="1152525"/>
          </a:xfrm>
          <a:prstGeom prst="curvedRightArrow">
            <a:avLst>
              <a:gd name="adj1" fmla="val 35588"/>
              <a:gd name="adj2" fmla="val 71176"/>
              <a:gd name="adj3" fmla="val 33333"/>
            </a:avLst>
          </a:pr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4" name="WordArt 11"/>
          <p:cNvSpPr>
            <a:spLocks noChangeArrowheads="1" noChangeShapeType="1" noTextEdit="1"/>
          </p:cNvSpPr>
          <p:nvPr/>
        </p:nvSpPr>
        <p:spPr bwMode="auto">
          <a:xfrm>
            <a:off x="4931866" y="4508649"/>
            <a:ext cx="1872382" cy="1295946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5400" kern="10" dirty="0" smtClean="0">
                <a:ln w="9525">
                  <a:solidFill>
                    <a:srgbClr val="FF0066"/>
                  </a:solidFill>
                  <a:round/>
                  <a:headEnd/>
                  <a:tailEnd/>
                </a:ln>
                <a:solidFill>
                  <a:srgbClr val="FF0000"/>
                </a:solidFill>
              </a:rPr>
              <a:t>+ 2</a:t>
            </a:r>
            <a:endParaRPr lang="en-GB" sz="5400" kern="10" dirty="0">
              <a:ln w="9525">
                <a:solidFill>
                  <a:srgbClr val="FF0066"/>
                </a:solidFill>
                <a:round/>
                <a:headEnd/>
                <a:tailEnd/>
              </a:ln>
              <a:solidFill>
                <a:srgbClr val="FF0000"/>
              </a:solidFill>
            </a:endParaRPr>
          </a:p>
        </p:txBody>
      </p:sp>
      <p:sp>
        <p:nvSpPr>
          <p:cNvPr id="45" name="WordArt 12"/>
          <p:cNvSpPr>
            <a:spLocks noChangeArrowheads="1" noChangeShapeType="1" noTextEdit="1"/>
          </p:cNvSpPr>
          <p:nvPr/>
        </p:nvSpPr>
        <p:spPr bwMode="auto">
          <a:xfrm>
            <a:off x="2373509" y="4436170"/>
            <a:ext cx="1801813" cy="13684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6000" kern="10" dirty="0">
                <a:ln w="9525">
                  <a:solidFill>
                    <a:srgbClr val="FF0066"/>
                  </a:solidFill>
                  <a:round/>
                  <a:headEnd/>
                  <a:tailEnd/>
                </a:ln>
                <a:solidFill>
                  <a:srgbClr val="FF0000"/>
                </a:solidFill>
              </a:rPr>
              <a:t>3</a:t>
            </a:r>
            <a:r>
              <a:rPr lang="en-GB" sz="6000" kern="10" dirty="0" smtClean="0">
                <a:ln w="9525">
                  <a:solidFill>
                    <a:srgbClr val="FF0066"/>
                  </a:solidFill>
                  <a:round/>
                  <a:headEnd/>
                  <a:tailEnd/>
                </a:ln>
                <a:solidFill>
                  <a:srgbClr val="FF0000"/>
                </a:solidFill>
              </a:rPr>
              <a:t>n</a:t>
            </a:r>
            <a:endParaRPr lang="en-GB" sz="6000" kern="10" dirty="0">
              <a:ln w="9525">
                <a:solidFill>
                  <a:srgbClr val="FF0066"/>
                </a:solidFill>
                <a:round/>
                <a:headEnd/>
                <a:tailEnd/>
              </a:ln>
              <a:solidFill>
                <a:srgbClr val="FF0000"/>
              </a:solidFill>
            </a:endParaRPr>
          </a:p>
        </p:txBody>
      </p:sp>
      <p:sp>
        <p:nvSpPr>
          <p:cNvPr id="46" name="AutoShape 13"/>
          <p:cNvSpPr>
            <a:spLocks noChangeArrowheads="1"/>
          </p:cNvSpPr>
          <p:nvPr/>
        </p:nvSpPr>
        <p:spPr bwMode="auto">
          <a:xfrm>
            <a:off x="2771651" y="2582903"/>
            <a:ext cx="792261" cy="341967"/>
          </a:xfrm>
          <a:prstGeom prst="curvedUpArrow">
            <a:avLst>
              <a:gd name="adj1" fmla="val 89890"/>
              <a:gd name="adj2" fmla="val 179781"/>
              <a:gd name="adj3" fmla="val 33333"/>
            </a:avLst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7" name="AutoShape 14"/>
          <p:cNvSpPr>
            <a:spLocks noChangeArrowheads="1"/>
          </p:cNvSpPr>
          <p:nvPr/>
        </p:nvSpPr>
        <p:spPr bwMode="auto">
          <a:xfrm>
            <a:off x="3635251" y="2582903"/>
            <a:ext cx="792261" cy="341967"/>
          </a:xfrm>
          <a:prstGeom prst="curvedUpArrow">
            <a:avLst>
              <a:gd name="adj1" fmla="val 89890"/>
              <a:gd name="adj2" fmla="val 179781"/>
              <a:gd name="adj3" fmla="val 33333"/>
            </a:avLst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8" name="AutoShape 15"/>
          <p:cNvSpPr>
            <a:spLocks noChangeArrowheads="1"/>
          </p:cNvSpPr>
          <p:nvPr/>
        </p:nvSpPr>
        <p:spPr bwMode="auto">
          <a:xfrm>
            <a:off x="4571876" y="2582903"/>
            <a:ext cx="794198" cy="341967"/>
          </a:xfrm>
          <a:prstGeom prst="curvedUpArrow">
            <a:avLst>
              <a:gd name="adj1" fmla="val 90110"/>
              <a:gd name="adj2" fmla="val 180220"/>
              <a:gd name="adj3" fmla="val 33333"/>
            </a:avLst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9" name="AutoShape 16"/>
          <p:cNvSpPr>
            <a:spLocks noChangeArrowheads="1"/>
          </p:cNvSpPr>
          <p:nvPr/>
        </p:nvSpPr>
        <p:spPr bwMode="auto">
          <a:xfrm>
            <a:off x="5579938" y="2582903"/>
            <a:ext cx="792262" cy="341967"/>
          </a:xfrm>
          <a:prstGeom prst="curvedUpArrow">
            <a:avLst>
              <a:gd name="adj1" fmla="val 89890"/>
              <a:gd name="adj2" fmla="val 179781"/>
              <a:gd name="adj3" fmla="val 33333"/>
            </a:avLst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2" name="Text Box 19"/>
          <p:cNvSpPr txBox="1">
            <a:spLocks noChangeArrowheads="1"/>
          </p:cNvSpPr>
          <p:nvPr/>
        </p:nvSpPr>
        <p:spPr bwMode="auto">
          <a:xfrm>
            <a:off x="2917701" y="3067745"/>
            <a:ext cx="54705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3        3         3       3             </a:t>
            </a:r>
            <a:endParaRPr kumimoji="0" lang="en-GB" sz="24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6216903" y="2702719"/>
            <a:ext cx="2171323" cy="715089"/>
            <a:chOff x="6216903" y="3206998"/>
            <a:chExt cx="2171323" cy="715089"/>
          </a:xfrm>
          <a:solidFill>
            <a:srgbClr val="FFFF66"/>
          </a:solidFill>
        </p:grpSpPr>
        <p:cxnSp>
          <p:nvCxnSpPr>
            <p:cNvPr id="53" name="Straight Arrow Connector 52"/>
            <p:cNvCxnSpPr/>
            <p:nvPr/>
          </p:nvCxnSpPr>
          <p:spPr bwMode="auto">
            <a:xfrm flipH="1">
              <a:off x="6216903" y="3569856"/>
              <a:ext cx="504056" cy="216024"/>
            </a:xfrm>
            <a:prstGeom prst="straightConnector1">
              <a:avLst/>
            </a:prstGeom>
            <a:grp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4" name="Rounded Rectangle 53"/>
            <p:cNvSpPr/>
            <p:nvPr/>
          </p:nvSpPr>
          <p:spPr bwMode="auto">
            <a:xfrm>
              <a:off x="6732240" y="3206998"/>
              <a:ext cx="1655986" cy="715089"/>
            </a:xfrm>
            <a:prstGeom prst="roundRect">
              <a:avLst/>
            </a:prstGeom>
            <a:grpFill/>
            <a:ln w="28575"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b="1" i="0" u="none" strike="noStrike" cap="none" normalizeH="0" baseline="0" dirty="0" smtClean="0">
                  <a:ln>
                    <a:noFill/>
                  </a:ln>
                  <a:effectLst/>
                  <a:cs typeface="Arial" charset="0"/>
                </a:rPr>
                <a:t>Related</a:t>
              </a:r>
              <a:r>
                <a:rPr kumimoji="0" lang="en-GB" b="1" i="0" u="none" strike="noStrike" cap="none" normalizeH="0" dirty="0" smtClean="0">
                  <a:ln>
                    <a:noFill/>
                  </a:ln>
                  <a:effectLst/>
                  <a:cs typeface="Arial" charset="0"/>
                </a:rPr>
                <a:t> to </a:t>
              </a:r>
              <a:r>
                <a:rPr kumimoji="0" lang="en-GB" b="1" i="0" u="none" strike="noStrike" cap="none" normalizeH="0" dirty="0" smtClean="0">
                  <a:ln>
                    <a:noFill/>
                  </a:ln>
                  <a:effectLst/>
                  <a:cs typeface="Arial" charset="0"/>
                </a:rPr>
                <a:t>3 </a:t>
              </a:r>
              <a:r>
                <a:rPr kumimoji="0" lang="en-GB" b="1" i="0" u="none" strike="noStrike" cap="none" normalizeH="0" dirty="0" smtClean="0">
                  <a:ln>
                    <a:noFill/>
                  </a:ln>
                  <a:effectLst/>
                  <a:cs typeface="Arial" charset="0"/>
                </a:rPr>
                <a:t>times tables</a:t>
              </a:r>
              <a:endParaRPr kumimoji="0" lang="en-GB" b="1" i="0" u="none" strike="noStrike" cap="none" normalizeH="0" baseline="0" dirty="0" smtClean="0">
                <a:ln>
                  <a:noFill/>
                </a:ln>
                <a:effectLst/>
                <a:cs typeface="Arial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15255" y="287070"/>
            <a:ext cx="8533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Finding the nth term of a linear sequence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123788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 animBg="1"/>
      <p:bldP spid="44" grpId="0"/>
      <p:bldP spid="45" grpId="0"/>
      <p:bldP spid="46" grpId="0" animBg="1"/>
      <p:bldP spid="47" grpId="0" animBg="1"/>
      <p:bldP spid="48" grpId="0" animBg="1"/>
      <p:bldP spid="49" grpId="0" animBg="1"/>
      <p:bldP spid="5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 Box 5"/>
          <p:cNvSpPr txBox="1">
            <a:spLocks noChangeArrowheads="1"/>
          </p:cNvSpPr>
          <p:nvPr/>
        </p:nvSpPr>
        <p:spPr bwMode="auto">
          <a:xfrm>
            <a:off x="2485901" y="2059683"/>
            <a:ext cx="438943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15      13     </a:t>
            </a:r>
            <a:r>
              <a:rPr kumimoji="0" lang="en-GB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11      </a:t>
            </a:r>
            <a:r>
              <a:rPr kumimoji="0" lang="en-GB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9      7</a:t>
            </a:r>
            <a:endParaRPr kumimoji="0" lang="en-GB" sz="2800" b="0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sp>
        <p:nvSpPr>
          <p:cNvPr id="42" name="Text Box 9"/>
          <p:cNvSpPr txBox="1">
            <a:spLocks noChangeArrowheads="1"/>
          </p:cNvSpPr>
          <p:nvPr/>
        </p:nvSpPr>
        <p:spPr bwMode="auto">
          <a:xfrm>
            <a:off x="2485901" y="1340545"/>
            <a:ext cx="647858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-2         -4      </a:t>
            </a:r>
            <a:r>
              <a:rPr kumimoji="0" lang="en-GB" sz="24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GB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 -6       -8      -10</a:t>
            </a:r>
            <a:endParaRPr kumimoji="0" lang="en-GB" sz="24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43" name="AutoShape 10"/>
          <p:cNvSpPr>
            <a:spLocks noChangeArrowheads="1"/>
          </p:cNvSpPr>
          <p:nvPr/>
        </p:nvSpPr>
        <p:spPr bwMode="auto">
          <a:xfrm>
            <a:off x="1619126" y="1411983"/>
            <a:ext cx="647700" cy="1152525"/>
          </a:xfrm>
          <a:prstGeom prst="curvedRightArrow">
            <a:avLst>
              <a:gd name="adj1" fmla="val 35588"/>
              <a:gd name="adj2" fmla="val 71176"/>
              <a:gd name="adj3" fmla="val 33333"/>
            </a:avLst>
          </a:pr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4" name="WordArt 11"/>
          <p:cNvSpPr>
            <a:spLocks noChangeArrowheads="1" noChangeShapeType="1" noTextEdit="1"/>
          </p:cNvSpPr>
          <p:nvPr/>
        </p:nvSpPr>
        <p:spPr bwMode="auto">
          <a:xfrm>
            <a:off x="4787998" y="4508649"/>
            <a:ext cx="2880346" cy="1295946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5400" kern="10" dirty="0" smtClean="0">
                <a:ln w="9525">
                  <a:solidFill>
                    <a:srgbClr val="FF0066"/>
                  </a:solidFill>
                  <a:round/>
                  <a:headEnd/>
                  <a:tailEnd/>
                </a:ln>
                <a:solidFill>
                  <a:srgbClr val="FF0000"/>
                </a:solidFill>
              </a:rPr>
              <a:t>+ 17</a:t>
            </a:r>
            <a:endParaRPr lang="en-GB" sz="5400" kern="10" dirty="0">
              <a:ln w="9525">
                <a:solidFill>
                  <a:srgbClr val="FF0066"/>
                </a:solidFill>
                <a:round/>
                <a:headEnd/>
                <a:tailEnd/>
              </a:ln>
              <a:solidFill>
                <a:srgbClr val="FF0000"/>
              </a:solidFill>
            </a:endParaRPr>
          </a:p>
        </p:txBody>
      </p:sp>
      <p:sp>
        <p:nvSpPr>
          <p:cNvPr id="45" name="WordArt 12"/>
          <p:cNvSpPr>
            <a:spLocks noChangeArrowheads="1" noChangeShapeType="1" noTextEdit="1"/>
          </p:cNvSpPr>
          <p:nvPr/>
        </p:nvSpPr>
        <p:spPr bwMode="auto">
          <a:xfrm>
            <a:off x="1979712" y="4436170"/>
            <a:ext cx="2051743" cy="13684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6000" kern="10" dirty="0" smtClean="0">
                <a:ln w="9525">
                  <a:solidFill>
                    <a:srgbClr val="FF0066"/>
                  </a:solidFill>
                  <a:round/>
                  <a:headEnd/>
                  <a:tailEnd/>
                </a:ln>
                <a:solidFill>
                  <a:srgbClr val="FF0000"/>
                </a:solidFill>
              </a:rPr>
              <a:t>-2n</a:t>
            </a:r>
            <a:endParaRPr lang="en-GB" sz="6000" kern="10" dirty="0">
              <a:ln w="9525">
                <a:solidFill>
                  <a:srgbClr val="FF0066"/>
                </a:solidFill>
                <a:round/>
                <a:headEnd/>
                <a:tailEnd/>
              </a:ln>
              <a:solidFill>
                <a:srgbClr val="FF0000"/>
              </a:solidFill>
            </a:endParaRPr>
          </a:p>
        </p:txBody>
      </p:sp>
      <p:sp>
        <p:nvSpPr>
          <p:cNvPr id="46" name="AutoShape 13"/>
          <p:cNvSpPr>
            <a:spLocks noChangeArrowheads="1"/>
          </p:cNvSpPr>
          <p:nvPr/>
        </p:nvSpPr>
        <p:spPr bwMode="auto">
          <a:xfrm>
            <a:off x="2771651" y="2582903"/>
            <a:ext cx="792261" cy="341967"/>
          </a:xfrm>
          <a:prstGeom prst="curvedUpArrow">
            <a:avLst>
              <a:gd name="adj1" fmla="val 89890"/>
              <a:gd name="adj2" fmla="val 179781"/>
              <a:gd name="adj3" fmla="val 33333"/>
            </a:avLst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7" name="AutoShape 14"/>
          <p:cNvSpPr>
            <a:spLocks noChangeArrowheads="1"/>
          </p:cNvSpPr>
          <p:nvPr/>
        </p:nvSpPr>
        <p:spPr bwMode="auto">
          <a:xfrm>
            <a:off x="3635251" y="2582903"/>
            <a:ext cx="792261" cy="341967"/>
          </a:xfrm>
          <a:prstGeom prst="curvedUpArrow">
            <a:avLst>
              <a:gd name="adj1" fmla="val 89890"/>
              <a:gd name="adj2" fmla="val 179781"/>
              <a:gd name="adj3" fmla="val 33333"/>
            </a:avLst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8" name="AutoShape 15"/>
          <p:cNvSpPr>
            <a:spLocks noChangeArrowheads="1"/>
          </p:cNvSpPr>
          <p:nvPr/>
        </p:nvSpPr>
        <p:spPr bwMode="auto">
          <a:xfrm>
            <a:off x="4571876" y="2582903"/>
            <a:ext cx="794198" cy="341967"/>
          </a:xfrm>
          <a:prstGeom prst="curvedUpArrow">
            <a:avLst>
              <a:gd name="adj1" fmla="val 90110"/>
              <a:gd name="adj2" fmla="val 180220"/>
              <a:gd name="adj3" fmla="val 33333"/>
            </a:avLst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9" name="AutoShape 16"/>
          <p:cNvSpPr>
            <a:spLocks noChangeArrowheads="1"/>
          </p:cNvSpPr>
          <p:nvPr/>
        </p:nvSpPr>
        <p:spPr bwMode="auto">
          <a:xfrm>
            <a:off x="5579938" y="2582903"/>
            <a:ext cx="792262" cy="341967"/>
          </a:xfrm>
          <a:prstGeom prst="curvedUpArrow">
            <a:avLst>
              <a:gd name="adj1" fmla="val 89890"/>
              <a:gd name="adj2" fmla="val 179781"/>
              <a:gd name="adj3" fmla="val 33333"/>
            </a:avLst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2" name="Text Box 19"/>
          <p:cNvSpPr txBox="1">
            <a:spLocks noChangeArrowheads="1"/>
          </p:cNvSpPr>
          <p:nvPr/>
        </p:nvSpPr>
        <p:spPr bwMode="auto">
          <a:xfrm>
            <a:off x="2917701" y="3067745"/>
            <a:ext cx="54705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-2        -2         -2       -2             </a:t>
            </a:r>
            <a:endParaRPr kumimoji="0" lang="en-GB" sz="24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6216903" y="2702719"/>
            <a:ext cx="2171323" cy="715089"/>
            <a:chOff x="6216903" y="3206998"/>
            <a:chExt cx="2171323" cy="715089"/>
          </a:xfrm>
          <a:solidFill>
            <a:srgbClr val="FFFF66"/>
          </a:solidFill>
        </p:grpSpPr>
        <p:cxnSp>
          <p:nvCxnSpPr>
            <p:cNvPr id="53" name="Straight Arrow Connector 52"/>
            <p:cNvCxnSpPr/>
            <p:nvPr/>
          </p:nvCxnSpPr>
          <p:spPr bwMode="auto">
            <a:xfrm flipH="1">
              <a:off x="6216903" y="3569856"/>
              <a:ext cx="504056" cy="216024"/>
            </a:xfrm>
            <a:prstGeom prst="straightConnector1">
              <a:avLst/>
            </a:prstGeom>
            <a:grp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4" name="Rounded Rectangle 53"/>
            <p:cNvSpPr/>
            <p:nvPr/>
          </p:nvSpPr>
          <p:spPr bwMode="auto">
            <a:xfrm>
              <a:off x="6732240" y="3206998"/>
              <a:ext cx="1655986" cy="715089"/>
            </a:xfrm>
            <a:prstGeom prst="roundRect">
              <a:avLst/>
            </a:prstGeom>
            <a:grpFill/>
            <a:ln w="28575"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b="1" i="0" u="none" strike="noStrike" cap="none" normalizeH="0" baseline="0" dirty="0" smtClean="0">
                  <a:ln>
                    <a:noFill/>
                  </a:ln>
                  <a:effectLst/>
                  <a:cs typeface="Arial" charset="0"/>
                </a:rPr>
                <a:t>Related</a:t>
              </a:r>
              <a:r>
                <a:rPr kumimoji="0" lang="en-GB" b="1" i="0" u="none" strike="noStrike" cap="none" normalizeH="0" dirty="0" smtClean="0">
                  <a:ln>
                    <a:noFill/>
                  </a:ln>
                  <a:effectLst/>
                  <a:cs typeface="Arial" charset="0"/>
                </a:rPr>
                <a:t> to </a:t>
              </a:r>
              <a:r>
                <a:rPr kumimoji="0" lang="en-GB" b="1" i="0" u="none" strike="noStrike" cap="none" normalizeH="0" dirty="0" smtClean="0">
                  <a:ln>
                    <a:noFill/>
                  </a:ln>
                  <a:effectLst/>
                  <a:cs typeface="Arial" charset="0"/>
                </a:rPr>
                <a:t>-2 </a:t>
              </a:r>
              <a:r>
                <a:rPr kumimoji="0" lang="en-GB" b="1" i="0" u="none" strike="noStrike" cap="none" normalizeH="0" dirty="0" smtClean="0">
                  <a:ln>
                    <a:noFill/>
                  </a:ln>
                  <a:effectLst/>
                  <a:cs typeface="Arial" charset="0"/>
                </a:rPr>
                <a:t>times tables</a:t>
              </a:r>
              <a:endParaRPr kumimoji="0" lang="en-GB" b="1" i="0" u="none" strike="noStrike" cap="none" normalizeH="0" baseline="0" dirty="0" smtClean="0">
                <a:ln>
                  <a:noFill/>
                </a:ln>
                <a:effectLst/>
                <a:cs typeface="Arial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15255" y="287070"/>
            <a:ext cx="8533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Finding the nth term of a linear sequence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649302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 animBg="1"/>
      <p:bldP spid="44" grpId="0"/>
      <p:bldP spid="45" grpId="0"/>
      <p:bldP spid="46" grpId="0" animBg="1"/>
      <p:bldP spid="47" grpId="0" animBg="1"/>
      <p:bldP spid="48" grpId="0" animBg="1"/>
      <p:bldP spid="49" grpId="0" animBg="1"/>
      <p:bldP spid="5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ChangeArrowheads="1"/>
          </p:cNvSpPr>
          <p:nvPr/>
        </p:nvSpPr>
        <p:spPr bwMode="auto">
          <a:xfrm>
            <a:off x="468313" y="1196975"/>
            <a:ext cx="8229600" cy="2808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3200" dirty="0" smtClean="0">
                <a:solidFill>
                  <a:schemeClr val="bg1"/>
                </a:solidFill>
                <a:latin typeface="Comic Sans MS" pitchFamily="66" charset="0"/>
              </a:rPr>
              <a:t>Title: Finding sequences from nth terms</a:t>
            </a: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en-GB" sz="3200" dirty="0">
              <a:solidFill>
                <a:schemeClr val="bg1"/>
              </a:solidFill>
              <a:latin typeface="Comic Sans MS" pitchFamily="66" charset="0"/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en-GB" sz="32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en-GB" sz="3200" dirty="0">
              <a:solidFill>
                <a:schemeClr val="bg1"/>
              </a:solidFill>
              <a:latin typeface="Comic Sans MS" pitchFamily="66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dirty="0" smtClean="0">
                <a:solidFill>
                  <a:schemeClr val="bg1"/>
                </a:solidFill>
                <a:latin typeface="Comic Sans MS" pitchFamily="66" charset="0"/>
              </a:rPr>
              <a:t>Find the first 5 terms and the 50</a:t>
            </a:r>
            <a:r>
              <a:rPr lang="en-GB" baseline="30000" dirty="0" smtClean="0">
                <a:solidFill>
                  <a:schemeClr val="bg1"/>
                </a:solidFill>
                <a:latin typeface="Comic Sans MS" pitchFamily="66" charset="0"/>
              </a:rPr>
              <a:t>th</a:t>
            </a:r>
            <a:r>
              <a:rPr lang="en-GB" dirty="0" smtClean="0">
                <a:solidFill>
                  <a:schemeClr val="bg1"/>
                </a:solidFill>
                <a:latin typeface="Comic Sans MS" pitchFamily="66" charset="0"/>
              </a:rPr>
              <a:t> term of these sequences: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dirty="0">
              <a:solidFill>
                <a:schemeClr val="bg1"/>
              </a:solidFill>
              <a:latin typeface="Comic Sans MS" pitchFamily="66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dirty="0" smtClean="0">
                <a:solidFill>
                  <a:schemeClr val="bg1"/>
                </a:solidFill>
                <a:latin typeface="Comic Sans MS" pitchFamily="66" charset="0"/>
              </a:rPr>
              <a:t>Questions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>
              <a:solidFill>
                <a:schemeClr val="bg1"/>
              </a:solidFill>
              <a:latin typeface="Comic Sans MS" pitchFamily="66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>
              <a:solidFill>
                <a:schemeClr val="bg1"/>
              </a:solidFill>
              <a:latin typeface="Comic Sans MS" pitchFamily="66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2" name="Rounded Rectangle 1"/>
          <p:cNvSpPr/>
          <p:nvPr/>
        </p:nvSpPr>
        <p:spPr bwMode="auto">
          <a:xfrm>
            <a:off x="591418" y="1178344"/>
            <a:ext cx="7983390" cy="510778"/>
          </a:xfrm>
          <a:prstGeom prst="roundRect">
            <a:avLst/>
          </a:prstGeom>
          <a:solidFill>
            <a:srgbClr val="FFFF66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400" dirty="0" smtClean="0">
                <a:cs typeface="Arial" charset="0"/>
              </a:rPr>
              <a:t>Title: Finding  the nth term of linear sequences</a:t>
            </a:r>
            <a:endParaRPr kumimoji="0" lang="en-GB" sz="2400" b="0" i="0" u="none" strike="noStrike" cap="none" normalizeH="0" baseline="0" dirty="0" smtClean="0">
              <a:ln>
                <a:noFill/>
              </a:ln>
              <a:effectLst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12160" y="2631351"/>
            <a:ext cx="2232248" cy="4358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Tx/>
              <a:buAutoNum type="arabicPeriod"/>
            </a:pPr>
            <a:r>
              <a:rPr lang="en-GB" sz="2400" dirty="0">
                <a:solidFill>
                  <a:srgbClr val="FF0000"/>
                </a:solidFill>
              </a:rPr>
              <a:t>4n + </a:t>
            </a:r>
            <a:r>
              <a:rPr lang="en-GB" sz="2400" dirty="0" smtClean="0">
                <a:solidFill>
                  <a:srgbClr val="FF0000"/>
                </a:solidFill>
              </a:rPr>
              <a:t>6</a:t>
            </a:r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Tx/>
              <a:buAutoNum type="arabicPeriod"/>
            </a:pPr>
            <a:endParaRPr lang="en-GB" sz="2400" dirty="0">
              <a:solidFill>
                <a:srgbClr val="FF0000"/>
              </a:solidFill>
            </a:endParaRPr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Tx/>
              <a:buAutoNum type="arabicPeriod"/>
            </a:pPr>
            <a:r>
              <a:rPr lang="en-GB" sz="2400" dirty="0" smtClean="0">
                <a:solidFill>
                  <a:srgbClr val="FF0000"/>
                </a:solidFill>
              </a:rPr>
              <a:t>4n + 5</a:t>
            </a:r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Tx/>
              <a:buAutoNum type="arabicPeriod"/>
            </a:pPr>
            <a:endParaRPr lang="en-GB" sz="2400" dirty="0">
              <a:solidFill>
                <a:srgbClr val="FF0000"/>
              </a:solidFill>
            </a:endParaRPr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Tx/>
              <a:buAutoNum type="arabicPeriod"/>
            </a:pPr>
            <a:r>
              <a:rPr lang="en-GB" sz="2400" dirty="0" smtClean="0">
                <a:solidFill>
                  <a:srgbClr val="FF0000"/>
                </a:solidFill>
              </a:rPr>
              <a:t>4n + 4</a:t>
            </a:r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Tx/>
              <a:buAutoNum type="arabicPeriod"/>
            </a:pPr>
            <a:endParaRPr lang="en-GB" sz="2400" dirty="0">
              <a:solidFill>
                <a:srgbClr val="FF0000"/>
              </a:solidFill>
            </a:endParaRPr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Tx/>
              <a:buAutoNum type="arabicPeriod"/>
            </a:pPr>
            <a:r>
              <a:rPr lang="en-GB" sz="2400" dirty="0">
                <a:solidFill>
                  <a:srgbClr val="FF0000"/>
                </a:solidFill>
              </a:rPr>
              <a:t>2</a:t>
            </a:r>
            <a:r>
              <a:rPr lang="en-GB" sz="2400" dirty="0" smtClean="0">
                <a:solidFill>
                  <a:srgbClr val="FF0000"/>
                </a:solidFill>
              </a:rPr>
              <a:t>n + 2</a:t>
            </a:r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Tx/>
              <a:buAutoNum type="arabicPeriod"/>
            </a:pPr>
            <a:endParaRPr lang="en-GB" sz="2400" dirty="0">
              <a:solidFill>
                <a:srgbClr val="FF0000"/>
              </a:solidFill>
            </a:endParaRPr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Tx/>
              <a:buAutoNum type="arabicPeriod"/>
            </a:pPr>
            <a:r>
              <a:rPr lang="en-GB" sz="2400" dirty="0">
                <a:solidFill>
                  <a:srgbClr val="FF0000"/>
                </a:solidFill>
              </a:rPr>
              <a:t>2n </a:t>
            </a:r>
            <a:r>
              <a:rPr lang="en-GB" sz="2400" dirty="0" smtClean="0">
                <a:solidFill>
                  <a:srgbClr val="FF0000"/>
                </a:solidFill>
              </a:rPr>
              <a:t>+4</a:t>
            </a:r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Tx/>
              <a:buAutoNum type="arabicPeriod"/>
            </a:pPr>
            <a:endParaRPr lang="en-GB" sz="2400" dirty="0">
              <a:solidFill>
                <a:srgbClr val="FF0000"/>
              </a:solidFill>
            </a:endParaRPr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Tx/>
              <a:buAutoNum type="arabicPeriod"/>
            </a:pPr>
            <a:r>
              <a:rPr lang="en-GB" sz="2400" dirty="0" smtClean="0">
                <a:solidFill>
                  <a:srgbClr val="FF0000"/>
                </a:solidFill>
              </a:rPr>
              <a:t>- 2n + 16</a:t>
            </a:r>
            <a:endParaRPr lang="en-GB" sz="2400" dirty="0">
              <a:solidFill>
                <a:srgbClr val="FF0000"/>
              </a:solidFill>
            </a:endParaRPr>
          </a:p>
          <a:p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350290" y="2601019"/>
            <a:ext cx="5183807" cy="4081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lnSpc>
                <a:spcPct val="80000"/>
              </a:lnSpc>
              <a:spcBef>
                <a:spcPct val="20000"/>
              </a:spcBef>
              <a:buAutoNum type="arabicPeriod"/>
            </a:pPr>
            <a:r>
              <a:rPr lang="en-GB" sz="2400" dirty="0" smtClean="0"/>
              <a:t>10</a:t>
            </a:r>
            <a:r>
              <a:rPr lang="en-GB" sz="2400" dirty="0" smtClean="0"/>
              <a:t>, 14, 18, 22, 26</a:t>
            </a:r>
            <a:r>
              <a:rPr lang="en-GB" sz="2400" dirty="0" smtClean="0"/>
              <a:t>, …</a:t>
            </a:r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AutoNum type="arabicPeriod"/>
            </a:pPr>
            <a:endParaRPr lang="en-GB" sz="2400" dirty="0" smtClean="0"/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AutoNum type="arabicPeriod"/>
            </a:pPr>
            <a:r>
              <a:rPr lang="en-GB" sz="2400" dirty="0" smtClean="0"/>
              <a:t> 9, 13, 17, 21, 25, …</a:t>
            </a:r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AutoNum type="arabicPeriod"/>
            </a:pPr>
            <a:endParaRPr lang="en-GB" sz="2400" dirty="0" smtClean="0"/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AutoNum type="arabicPeriod"/>
            </a:pPr>
            <a:r>
              <a:rPr lang="en-GB" sz="2400" dirty="0" smtClean="0"/>
              <a:t> 8, 12, 16, 20, 24, …</a:t>
            </a:r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AutoNum type="arabicPeriod"/>
            </a:pPr>
            <a:endParaRPr lang="en-GB" sz="2400" dirty="0" smtClean="0"/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AutoNum type="arabicPeriod"/>
            </a:pPr>
            <a:r>
              <a:rPr lang="en-GB" sz="2400" dirty="0" smtClean="0"/>
              <a:t> 4, 6, 8, 10, 12, …</a:t>
            </a:r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AutoNum type="arabicPeriod"/>
            </a:pPr>
            <a:endParaRPr lang="en-GB" sz="2400" dirty="0" smtClean="0"/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AutoNum type="arabicPeriod"/>
            </a:pPr>
            <a:r>
              <a:rPr lang="en-GB" sz="2400" dirty="0"/>
              <a:t> </a:t>
            </a:r>
            <a:r>
              <a:rPr lang="en-GB" sz="2400" dirty="0" smtClean="0"/>
              <a:t>6, 8, 10, 12, 14, …</a:t>
            </a:r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AutoNum type="arabicPeriod"/>
            </a:pPr>
            <a:endParaRPr lang="en-GB" sz="2400" dirty="0" smtClean="0"/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AutoNum type="arabicPeriod"/>
            </a:pPr>
            <a:r>
              <a:rPr lang="en-GB" sz="2400" dirty="0" smtClean="0"/>
              <a:t>14, 12, 10, 8, 6, …</a:t>
            </a:r>
            <a:endParaRPr lang="en-GB" sz="24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215255" y="287070"/>
            <a:ext cx="8533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In your books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6508" y="2016244"/>
            <a:ext cx="8533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Find the nth term of these linear sequences</a:t>
            </a:r>
          </a:p>
        </p:txBody>
      </p:sp>
    </p:spTree>
    <p:extLst>
      <p:ext uri="{BB962C8B-B14F-4D97-AF65-F5344CB8AC3E}">
        <p14:creationId xmlns:p14="http://schemas.microsoft.com/office/powerpoint/2010/main" val="1076866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ChangeArrowheads="1"/>
          </p:cNvSpPr>
          <p:nvPr/>
        </p:nvSpPr>
        <p:spPr bwMode="auto">
          <a:xfrm>
            <a:off x="468313" y="1196975"/>
            <a:ext cx="8229600" cy="2808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3200" dirty="0" smtClean="0">
                <a:solidFill>
                  <a:schemeClr val="bg1"/>
                </a:solidFill>
                <a:latin typeface="Comic Sans MS" pitchFamily="66" charset="0"/>
              </a:rPr>
              <a:t>Title: Finding sequences from nth terms</a:t>
            </a: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en-GB" sz="3200" dirty="0">
              <a:solidFill>
                <a:schemeClr val="bg1"/>
              </a:solidFill>
              <a:latin typeface="Comic Sans MS" pitchFamily="66" charset="0"/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en-GB" sz="32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en-GB" sz="3200" dirty="0">
              <a:solidFill>
                <a:schemeClr val="bg1"/>
              </a:solidFill>
              <a:latin typeface="Comic Sans MS" pitchFamily="66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dirty="0" smtClean="0">
                <a:solidFill>
                  <a:schemeClr val="bg1"/>
                </a:solidFill>
                <a:latin typeface="Comic Sans MS" pitchFamily="66" charset="0"/>
              </a:rPr>
              <a:t>Find the first 5 terms and the 50</a:t>
            </a:r>
            <a:r>
              <a:rPr lang="en-GB" baseline="30000" dirty="0" smtClean="0">
                <a:solidFill>
                  <a:schemeClr val="bg1"/>
                </a:solidFill>
                <a:latin typeface="Comic Sans MS" pitchFamily="66" charset="0"/>
              </a:rPr>
              <a:t>th</a:t>
            </a:r>
            <a:r>
              <a:rPr lang="en-GB" dirty="0" smtClean="0">
                <a:solidFill>
                  <a:schemeClr val="bg1"/>
                </a:solidFill>
                <a:latin typeface="Comic Sans MS" pitchFamily="66" charset="0"/>
              </a:rPr>
              <a:t> term of these sequences: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dirty="0">
              <a:solidFill>
                <a:schemeClr val="bg1"/>
              </a:solidFill>
              <a:latin typeface="Comic Sans MS" pitchFamily="66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dirty="0" smtClean="0">
                <a:solidFill>
                  <a:schemeClr val="bg1"/>
                </a:solidFill>
                <a:latin typeface="Comic Sans MS" pitchFamily="66" charset="0"/>
              </a:rPr>
              <a:t>Questions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>
              <a:solidFill>
                <a:schemeClr val="bg1"/>
              </a:solidFill>
              <a:latin typeface="Comic Sans MS" pitchFamily="66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>
              <a:solidFill>
                <a:schemeClr val="bg1"/>
              </a:solidFill>
              <a:latin typeface="Comic Sans MS" pitchFamily="66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2" name="Rounded Rectangle 1"/>
          <p:cNvSpPr/>
          <p:nvPr/>
        </p:nvSpPr>
        <p:spPr bwMode="auto">
          <a:xfrm>
            <a:off x="3491880" y="3511602"/>
            <a:ext cx="2541716" cy="953453"/>
          </a:xfrm>
          <a:prstGeom prst="roundRect">
            <a:avLst/>
          </a:prstGeom>
          <a:solidFill>
            <a:srgbClr val="FFFF66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000" dirty="0" smtClean="0">
                <a:cs typeface="Arial" charset="0"/>
              </a:rPr>
              <a:t>4, 7, 10, 13, 16, …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000" b="0" i="0" u="none" strike="noStrike" cap="none" normalizeH="0" baseline="0" dirty="0" smtClean="0">
                <a:ln>
                  <a:noFill/>
                </a:ln>
                <a:effectLst/>
                <a:cs typeface="Arial" charset="0"/>
              </a:rPr>
              <a:t>T(n) = …………..</a:t>
            </a:r>
            <a:endParaRPr kumimoji="0" lang="en-GB" sz="2000" b="0" i="0" u="none" strike="noStrike" cap="none" normalizeH="0" baseline="0" dirty="0" smtClean="0">
              <a:ln>
                <a:noFill/>
              </a:ln>
              <a:effectLst/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1650" y="244532"/>
            <a:ext cx="85332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Find the nth term of the sequence in the yellow box, then use it to find the nth terms of the other sequences.</a:t>
            </a:r>
          </a:p>
        </p:txBody>
      </p:sp>
      <p:sp>
        <p:nvSpPr>
          <p:cNvPr id="10" name="Rounded Rectangle 9"/>
          <p:cNvSpPr/>
          <p:nvPr/>
        </p:nvSpPr>
        <p:spPr bwMode="auto">
          <a:xfrm>
            <a:off x="3347864" y="2060848"/>
            <a:ext cx="2685732" cy="953453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sz="2000" dirty="0">
                <a:cs typeface="Arial" charset="0"/>
              </a:rPr>
              <a:t>8, 14, 20, 26, 32, …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sz="2000" dirty="0">
                <a:cs typeface="Arial" charset="0"/>
              </a:rPr>
              <a:t>T(n) = …………..</a:t>
            </a:r>
          </a:p>
        </p:txBody>
      </p:sp>
      <p:sp>
        <p:nvSpPr>
          <p:cNvPr id="11" name="Rounded Rectangle 10"/>
          <p:cNvSpPr/>
          <p:nvPr/>
        </p:nvSpPr>
        <p:spPr bwMode="auto">
          <a:xfrm>
            <a:off x="6300192" y="2066893"/>
            <a:ext cx="2692158" cy="953453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sz="2000" dirty="0" smtClean="0">
                <a:cs typeface="Arial" charset="0"/>
              </a:rPr>
              <a:t>9, 15, 21, 27, 33, </a:t>
            </a:r>
            <a:r>
              <a:rPr lang="en-GB" sz="2000" dirty="0">
                <a:cs typeface="Arial" charset="0"/>
              </a:rPr>
              <a:t>…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sz="2000" dirty="0">
                <a:cs typeface="Arial" charset="0"/>
              </a:rPr>
              <a:t>T(n) = …………..</a:t>
            </a:r>
          </a:p>
        </p:txBody>
      </p:sp>
      <p:sp>
        <p:nvSpPr>
          <p:cNvPr id="12" name="Rounded Rectangle 11"/>
          <p:cNvSpPr/>
          <p:nvPr/>
        </p:nvSpPr>
        <p:spPr bwMode="auto">
          <a:xfrm>
            <a:off x="6300192" y="3511600"/>
            <a:ext cx="2692158" cy="953453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sz="2000" dirty="0" smtClean="0">
                <a:cs typeface="Arial" charset="0"/>
              </a:rPr>
              <a:t>7, 13, 19, 25, 31, </a:t>
            </a:r>
            <a:r>
              <a:rPr lang="en-GB" sz="2000" dirty="0">
                <a:cs typeface="Arial" charset="0"/>
              </a:rPr>
              <a:t>…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sz="2000" dirty="0">
                <a:cs typeface="Arial" charset="0"/>
              </a:rPr>
              <a:t>T(n) = …………..</a:t>
            </a:r>
          </a:p>
        </p:txBody>
      </p:sp>
      <p:sp>
        <p:nvSpPr>
          <p:cNvPr id="13" name="Rounded Rectangle 12"/>
          <p:cNvSpPr/>
          <p:nvPr/>
        </p:nvSpPr>
        <p:spPr bwMode="auto">
          <a:xfrm>
            <a:off x="468313" y="2078476"/>
            <a:ext cx="2685732" cy="953453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sz="2000" dirty="0" smtClean="0">
                <a:cs typeface="Arial" charset="0"/>
              </a:rPr>
              <a:t>12, 21, 30</a:t>
            </a:r>
            <a:r>
              <a:rPr lang="en-GB" sz="2000" dirty="0">
                <a:cs typeface="Arial" charset="0"/>
              </a:rPr>
              <a:t>, </a:t>
            </a:r>
            <a:r>
              <a:rPr lang="en-GB" sz="2000" dirty="0" smtClean="0">
                <a:cs typeface="Arial" charset="0"/>
              </a:rPr>
              <a:t>39, 48, </a:t>
            </a:r>
            <a:r>
              <a:rPr lang="en-GB" sz="2000" dirty="0">
                <a:cs typeface="Arial" charset="0"/>
              </a:rPr>
              <a:t>…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sz="2000" dirty="0">
                <a:cs typeface="Arial" charset="0"/>
              </a:rPr>
              <a:t>T(n) = …………..</a:t>
            </a:r>
          </a:p>
        </p:txBody>
      </p:sp>
      <p:sp>
        <p:nvSpPr>
          <p:cNvPr id="14" name="Rounded Rectangle 13"/>
          <p:cNvSpPr/>
          <p:nvPr/>
        </p:nvSpPr>
        <p:spPr bwMode="auto">
          <a:xfrm>
            <a:off x="468313" y="3511601"/>
            <a:ext cx="2685732" cy="953453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sz="2000" dirty="0" smtClean="0">
                <a:cs typeface="Arial" charset="0"/>
              </a:rPr>
              <a:t>2, 3.5, 5, 6.5, 8, </a:t>
            </a:r>
            <a:r>
              <a:rPr lang="en-GB" sz="2000" dirty="0">
                <a:cs typeface="Arial" charset="0"/>
              </a:rPr>
              <a:t>…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sz="2000" dirty="0">
                <a:cs typeface="Arial" charset="0"/>
              </a:rPr>
              <a:t>T(n) = …………..</a:t>
            </a:r>
          </a:p>
        </p:txBody>
      </p:sp>
      <p:sp>
        <p:nvSpPr>
          <p:cNvPr id="15" name="Rounded Rectangle 14"/>
          <p:cNvSpPr/>
          <p:nvPr/>
        </p:nvSpPr>
        <p:spPr bwMode="auto">
          <a:xfrm>
            <a:off x="497809" y="5098200"/>
            <a:ext cx="2685732" cy="953453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sz="2000" dirty="0" smtClean="0">
                <a:cs typeface="Arial" charset="0"/>
              </a:rPr>
              <a:t>20, 35, 50, 65, 80, </a:t>
            </a:r>
            <a:r>
              <a:rPr lang="en-GB" sz="2000" dirty="0">
                <a:cs typeface="Arial" charset="0"/>
              </a:rPr>
              <a:t>…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sz="2000" dirty="0">
                <a:cs typeface="Arial" charset="0"/>
              </a:rPr>
              <a:t>T(n) = …………..</a:t>
            </a:r>
          </a:p>
        </p:txBody>
      </p:sp>
      <p:sp>
        <p:nvSpPr>
          <p:cNvPr id="16" name="Rounded Rectangle 15"/>
          <p:cNvSpPr/>
          <p:nvPr/>
        </p:nvSpPr>
        <p:spPr bwMode="auto">
          <a:xfrm>
            <a:off x="3419872" y="5013176"/>
            <a:ext cx="2685732" cy="953453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sz="2000" dirty="0" smtClean="0">
                <a:cs typeface="Arial" charset="0"/>
              </a:rPr>
              <a:t>21, 36, 51, 66, 81, </a:t>
            </a:r>
            <a:r>
              <a:rPr lang="en-GB" sz="2000" dirty="0">
                <a:cs typeface="Arial" charset="0"/>
              </a:rPr>
              <a:t>…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sz="2000" dirty="0">
                <a:cs typeface="Arial" charset="0"/>
              </a:rPr>
              <a:t>T(n) = …………..</a:t>
            </a:r>
          </a:p>
        </p:txBody>
      </p:sp>
      <p:sp>
        <p:nvSpPr>
          <p:cNvPr id="18" name="Rounded Rectangle 17"/>
          <p:cNvSpPr/>
          <p:nvPr/>
        </p:nvSpPr>
        <p:spPr bwMode="auto">
          <a:xfrm>
            <a:off x="6323630" y="5002511"/>
            <a:ext cx="2685732" cy="953453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sz="2000" dirty="0" smtClean="0">
                <a:cs typeface="Arial" charset="0"/>
              </a:rPr>
              <a:t>14, </a:t>
            </a:r>
            <a:r>
              <a:rPr lang="en-GB" sz="2000" dirty="0">
                <a:cs typeface="Arial" charset="0"/>
              </a:rPr>
              <a:t>2</a:t>
            </a:r>
            <a:r>
              <a:rPr lang="en-GB" sz="2000" dirty="0" smtClean="0">
                <a:cs typeface="Arial" charset="0"/>
              </a:rPr>
              <a:t>6, 38, 50, 62, </a:t>
            </a:r>
            <a:r>
              <a:rPr lang="en-GB" sz="2000" dirty="0">
                <a:cs typeface="Arial" charset="0"/>
              </a:rPr>
              <a:t>…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sz="2000" dirty="0">
                <a:cs typeface="Arial" charset="0"/>
              </a:rPr>
              <a:t>T(n) = …………..</a:t>
            </a:r>
          </a:p>
        </p:txBody>
      </p:sp>
    </p:spTree>
    <p:extLst>
      <p:ext uri="{BB962C8B-B14F-4D97-AF65-F5344CB8AC3E}">
        <p14:creationId xmlns:p14="http://schemas.microsoft.com/office/powerpoint/2010/main" val="3994217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ChangeArrowheads="1"/>
          </p:cNvSpPr>
          <p:nvPr/>
        </p:nvSpPr>
        <p:spPr bwMode="auto">
          <a:xfrm>
            <a:off x="468313" y="1196975"/>
            <a:ext cx="8229600" cy="2808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3200" dirty="0" smtClean="0">
                <a:solidFill>
                  <a:schemeClr val="bg1"/>
                </a:solidFill>
                <a:latin typeface="Comic Sans MS" pitchFamily="66" charset="0"/>
              </a:rPr>
              <a:t>Title: Finding sequences from nth terms</a:t>
            </a: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en-GB" sz="3200" dirty="0">
              <a:solidFill>
                <a:schemeClr val="bg1"/>
              </a:solidFill>
              <a:latin typeface="Comic Sans MS" pitchFamily="66" charset="0"/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en-GB" sz="32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en-GB" sz="3200" dirty="0">
              <a:solidFill>
                <a:schemeClr val="bg1"/>
              </a:solidFill>
              <a:latin typeface="Comic Sans MS" pitchFamily="66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dirty="0" smtClean="0">
                <a:solidFill>
                  <a:schemeClr val="bg1"/>
                </a:solidFill>
                <a:latin typeface="Comic Sans MS" pitchFamily="66" charset="0"/>
              </a:rPr>
              <a:t>Find the first 5 terms and the 50</a:t>
            </a:r>
            <a:r>
              <a:rPr lang="en-GB" baseline="30000" dirty="0" smtClean="0">
                <a:solidFill>
                  <a:schemeClr val="bg1"/>
                </a:solidFill>
                <a:latin typeface="Comic Sans MS" pitchFamily="66" charset="0"/>
              </a:rPr>
              <a:t>th</a:t>
            </a:r>
            <a:r>
              <a:rPr lang="en-GB" dirty="0" smtClean="0">
                <a:solidFill>
                  <a:schemeClr val="bg1"/>
                </a:solidFill>
                <a:latin typeface="Comic Sans MS" pitchFamily="66" charset="0"/>
              </a:rPr>
              <a:t> term of these sequences: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dirty="0">
              <a:solidFill>
                <a:schemeClr val="bg1"/>
              </a:solidFill>
              <a:latin typeface="Comic Sans MS" pitchFamily="66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dirty="0" smtClean="0">
                <a:solidFill>
                  <a:schemeClr val="bg1"/>
                </a:solidFill>
                <a:latin typeface="Comic Sans MS" pitchFamily="66" charset="0"/>
              </a:rPr>
              <a:t>Questions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>
              <a:solidFill>
                <a:schemeClr val="bg1"/>
              </a:solidFill>
              <a:latin typeface="Comic Sans MS" pitchFamily="66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>
              <a:solidFill>
                <a:schemeClr val="bg1"/>
              </a:solidFill>
              <a:latin typeface="Comic Sans MS" pitchFamily="66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2" name="Rounded Rectangle 1"/>
          <p:cNvSpPr/>
          <p:nvPr/>
        </p:nvSpPr>
        <p:spPr bwMode="auto">
          <a:xfrm>
            <a:off x="3491880" y="3511602"/>
            <a:ext cx="2541716" cy="953453"/>
          </a:xfrm>
          <a:prstGeom prst="roundRect">
            <a:avLst/>
          </a:prstGeom>
          <a:solidFill>
            <a:srgbClr val="FFFF66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000" dirty="0" smtClean="0">
                <a:cs typeface="Arial" charset="0"/>
              </a:rPr>
              <a:t>1, 4, 9, 16, 25, …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000" b="0" i="0" u="none" strike="noStrike" cap="none" normalizeH="0" baseline="0" dirty="0" smtClean="0">
                <a:ln>
                  <a:noFill/>
                </a:ln>
                <a:effectLst/>
                <a:cs typeface="Arial" charset="0"/>
              </a:rPr>
              <a:t>T(n) = …………..</a:t>
            </a:r>
            <a:endParaRPr kumimoji="0" lang="en-GB" sz="2000" b="0" i="0" u="none" strike="noStrike" cap="none" normalizeH="0" baseline="0" dirty="0" smtClean="0">
              <a:ln>
                <a:noFill/>
              </a:ln>
              <a:effectLst/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1650" y="244532"/>
            <a:ext cx="85332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Challenge:</a:t>
            </a:r>
          </a:p>
          <a:p>
            <a:r>
              <a:rPr lang="en-GB" sz="2400" dirty="0" smtClean="0"/>
              <a:t>The sequence in the yellow box isn’t linear this time.</a:t>
            </a:r>
          </a:p>
          <a:p>
            <a:r>
              <a:rPr lang="en-GB" sz="2400" dirty="0" smtClean="0"/>
              <a:t>What is the nth term for the sequence?</a:t>
            </a:r>
          </a:p>
          <a:p>
            <a:r>
              <a:rPr lang="en-GB" sz="2400" dirty="0" smtClean="0"/>
              <a:t>Use your answer to find the other nth terms.</a:t>
            </a:r>
          </a:p>
        </p:txBody>
      </p:sp>
      <p:sp>
        <p:nvSpPr>
          <p:cNvPr id="10" name="Rounded Rectangle 9"/>
          <p:cNvSpPr/>
          <p:nvPr/>
        </p:nvSpPr>
        <p:spPr bwMode="auto">
          <a:xfrm>
            <a:off x="3347864" y="2060848"/>
            <a:ext cx="2685732" cy="953453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sz="2000" dirty="0" smtClean="0">
                <a:cs typeface="Arial" charset="0"/>
              </a:rPr>
              <a:t>2, 8, 18, 32, 50, </a:t>
            </a:r>
            <a:r>
              <a:rPr lang="en-GB" sz="2000" dirty="0">
                <a:cs typeface="Arial" charset="0"/>
              </a:rPr>
              <a:t>…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sz="2000" dirty="0">
                <a:cs typeface="Arial" charset="0"/>
              </a:rPr>
              <a:t>T(n) = …………..</a:t>
            </a:r>
          </a:p>
        </p:txBody>
      </p:sp>
      <p:sp>
        <p:nvSpPr>
          <p:cNvPr id="11" name="Rounded Rectangle 10"/>
          <p:cNvSpPr/>
          <p:nvPr/>
        </p:nvSpPr>
        <p:spPr bwMode="auto">
          <a:xfrm>
            <a:off x="6300192" y="2066893"/>
            <a:ext cx="2692158" cy="953453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sz="2000" dirty="0" smtClean="0">
                <a:cs typeface="Arial" charset="0"/>
              </a:rPr>
              <a:t>2, 5, 10, 17, 26, </a:t>
            </a:r>
            <a:r>
              <a:rPr lang="en-GB" sz="2000" dirty="0">
                <a:cs typeface="Arial" charset="0"/>
              </a:rPr>
              <a:t>…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sz="2000" dirty="0">
                <a:cs typeface="Arial" charset="0"/>
              </a:rPr>
              <a:t>T(n) = …………..</a:t>
            </a:r>
          </a:p>
        </p:txBody>
      </p:sp>
      <p:sp>
        <p:nvSpPr>
          <p:cNvPr id="12" name="Rounded Rectangle 11"/>
          <p:cNvSpPr/>
          <p:nvPr/>
        </p:nvSpPr>
        <p:spPr bwMode="auto">
          <a:xfrm>
            <a:off x="6300192" y="3511600"/>
            <a:ext cx="2692158" cy="953453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sz="2000" dirty="0" smtClean="0">
                <a:cs typeface="Arial" charset="0"/>
              </a:rPr>
              <a:t>4, 10, 20, 34, 52, </a:t>
            </a:r>
            <a:r>
              <a:rPr lang="en-GB" sz="2000" dirty="0">
                <a:cs typeface="Arial" charset="0"/>
              </a:rPr>
              <a:t>…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sz="2000" dirty="0">
                <a:cs typeface="Arial" charset="0"/>
              </a:rPr>
              <a:t>T(n) = …………..</a:t>
            </a:r>
          </a:p>
        </p:txBody>
      </p:sp>
      <p:sp>
        <p:nvSpPr>
          <p:cNvPr id="13" name="Rounded Rectangle 12"/>
          <p:cNvSpPr/>
          <p:nvPr/>
        </p:nvSpPr>
        <p:spPr bwMode="auto">
          <a:xfrm>
            <a:off x="468313" y="2078476"/>
            <a:ext cx="2685732" cy="953453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sz="2000" dirty="0" smtClean="0">
                <a:cs typeface="Arial" charset="0"/>
              </a:rPr>
              <a:t>3, 9, 19, 33, 51, </a:t>
            </a:r>
            <a:r>
              <a:rPr lang="en-GB" sz="2000" dirty="0">
                <a:cs typeface="Arial" charset="0"/>
              </a:rPr>
              <a:t>…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sz="2000" dirty="0">
                <a:cs typeface="Arial" charset="0"/>
              </a:rPr>
              <a:t>T(n) = …………..</a:t>
            </a:r>
          </a:p>
        </p:txBody>
      </p:sp>
      <p:sp>
        <p:nvSpPr>
          <p:cNvPr id="14" name="Rounded Rectangle 13"/>
          <p:cNvSpPr/>
          <p:nvPr/>
        </p:nvSpPr>
        <p:spPr bwMode="auto">
          <a:xfrm>
            <a:off x="468313" y="3511601"/>
            <a:ext cx="2685732" cy="953453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sz="2000" dirty="0">
                <a:cs typeface="Arial" charset="0"/>
              </a:rPr>
              <a:t>1</a:t>
            </a:r>
            <a:r>
              <a:rPr lang="en-GB" sz="2000" dirty="0" smtClean="0">
                <a:cs typeface="Arial" charset="0"/>
              </a:rPr>
              <a:t>, 7, 17, 31, 49, </a:t>
            </a:r>
            <a:r>
              <a:rPr lang="en-GB" sz="2000" dirty="0">
                <a:cs typeface="Arial" charset="0"/>
              </a:rPr>
              <a:t>…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sz="2000" dirty="0">
                <a:cs typeface="Arial" charset="0"/>
              </a:rPr>
              <a:t>T(n) = …………..</a:t>
            </a:r>
          </a:p>
        </p:txBody>
      </p:sp>
      <p:sp>
        <p:nvSpPr>
          <p:cNvPr id="15" name="Rounded Rectangle 14"/>
          <p:cNvSpPr/>
          <p:nvPr/>
        </p:nvSpPr>
        <p:spPr bwMode="auto">
          <a:xfrm>
            <a:off x="497809" y="5098200"/>
            <a:ext cx="2685732" cy="953453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sz="2000" dirty="0" smtClean="0">
                <a:cs typeface="Arial" charset="0"/>
              </a:rPr>
              <a:t>-2, 4, 14, 28, 46, </a:t>
            </a:r>
            <a:r>
              <a:rPr lang="en-GB" sz="2000" dirty="0">
                <a:cs typeface="Arial" charset="0"/>
              </a:rPr>
              <a:t>…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sz="2000" dirty="0">
                <a:cs typeface="Arial" charset="0"/>
              </a:rPr>
              <a:t>T(n) = …………..</a:t>
            </a:r>
          </a:p>
        </p:txBody>
      </p:sp>
      <p:sp>
        <p:nvSpPr>
          <p:cNvPr id="16" name="Rounded Rectangle 15"/>
          <p:cNvSpPr/>
          <p:nvPr/>
        </p:nvSpPr>
        <p:spPr bwMode="auto">
          <a:xfrm>
            <a:off x="3419872" y="5013176"/>
            <a:ext cx="2685732" cy="953453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sz="2000" dirty="0" smtClean="0">
                <a:cs typeface="Arial" charset="0"/>
              </a:rPr>
              <a:t>-1, 2, 7, 14, 23, </a:t>
            </a:r>
            <a:r>
              <a:rPr lang="en-GB" sz="2000" dirty="0">
                <a:cs typeface="Arial" charset="0"/>
              </a:rPr>
              <a:t>…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sz="2000" dirty="0">
                <a:cs typeface="Arial" charset="0"/>
              </a:rPr>
              <a:t>T(n) = …………..</a:t>
            </a:r>
          </a:p>
        </p:txBody>
      </p:sp>
      <p:sp>
        <p:nvSpPr>
          <p:cNvPr id="18" name="Rounded Rectangle 17"/>
          <p:cNvSpPr/>
          <p:nvPr/>
        </p:nvSpPr>
        <p:spPr bwMode="auto">
          <a:xfrm>
            <a:off x="6323630" y="5002511"/>
            <a:ext cx="2685732" cy="953453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sz="2000" dirty="0" smtClean="0">
                <a:cs typeface="Arial" charset="0"/>
              </a:rPr>
              <a:t>0, 3, 8, 15, 24, </a:t>
            </a:r>
            <a:r>
              <a:rPr lang="en-GB" sz="2000" dirty="0">
                <a:cs typeface="Arial" charset="0"/>
              </a:rPr>
              <a:t>…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sz="2000" dirty="0">
                <a:cs typeface="Arial" charset="0"/>
              </a:rPr>
              <a:t>T(n) = …………..</a:t>
            </a:r>
          </a:p>
        </p:txBody>
      </p:sp>
    </p:spTree>
    <p:extLst>
      <p:ext uri="{BB962C8B-B14F-4D97-AF65-F5344CB8AC3E}">
        <p14:creationId xmlns:p14="http://schemas.microsoft.com/office/powerpoint/2010/main" val="4099217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497</TotalTime>
  <Words>858</Words>
  <Application>Microsoft Office PowerPoint</Application>
  <PresentationFormat>On-screen Show (4:3)</PresentationFormat>
  <Paragraphs>205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Bluecoat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George Spencer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Matilde Warden</dc:creator>
  <cp:lastModifiedBy>Warden, M</cp:lastModifiedBy>
  <cp:revision>14</cp:revision>
  <dcterms:created xsi:type="dcterms:W3CDTF">2012-10-23T13:21:15Z</dcterms:created>
  <dcterms:modified xsi:type="dcterms:W3CDTF">2017-02-21T21:08:24Z</dcterms:modified>
</cp:coreProperties>
</file>