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70" r:id="rId2"/>
    <p:sldId id="271" r:id="rId3"/>
    <p:sldId id="272" r:id="rId4"/>
    <p:sldId id="273" r:id="rId5"/>
    <p:sldId id="274" r:id="rId6"/>
    <p:sldId id="308" r:id="rId7"/>
    <p:sldId id="275" r:id="rId8"/>
    <p:sldId id="277" r:id="rId9"/>
    <p:sldId id="280" r:id="rId10"/>
    <p:sldId id="281" r:id="rId11"/>
    <p:sldId id="283" r:id="rId12"/>
    <p:sldId id="276" r:id="rId13"/>
    <p:sldId id="28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57" autoAdjust="0"/>
    <p:restoredTop sz="95204" autoAdjust="0"/>
  </p:normalViewPr>
  <p:slideViewPr>
    <p:cSldViewPr>
      <p:cViewPr varScale="1">
        <p:scale>
          <a:sx n="66" d="100"/>
          <a:sy n="66" d="100"/>
        </p:scale>
        <p:origin x="-894" y="-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F72CA3-581B-4CC9-9F77-407418F76A62}" type="datetimeFigureOut">
              <a:rPr lang="en-GB" smtClean="0"/>
              <a:t>19/02/2017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7E5CE8-4D9B-4B90-B04D-856B84F69F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8872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Different</a:t>
            </a:r>
            <a:r>
              <a:rPr lang="en-GB" baseline="0" dirty="0" smtClean="0"/>
              <a:t> </a:t>
            </a:r>
            <a:r>
              <a:rPr lang="en-GB" dirty="0" smtClean="0"/>
              <a:t>representations</a:t>
            </a:r>
          </a:p>
          <a:p>
            <a:r>
              <a:rPr lang="en-GB" dirty="0" smtClean="0"/>
              <a:t>Part-whole</a:t>
            </a:r>
            <a:r>
              <a:rPr lang="en-GB" baseline="0" dirty="0" smtClean="0"/>
              <a:t> relationship</a:t>
            </a:r>
          </a:p>
          <a:p>
            <a:r>
              <a:rPr lang="en-GB" baseline="0" dirty="0" smtClean="0"/>
              <a:t>Accurate definition for 1/6</a:t>
            </a:r>
          </a:p>
          <a:p>
            <a:r>
              <a:rPr lang="en-GB" baseline="0" dirty="0" smtClean="0"/>
              <a:t>Check understanding of prior knowledge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E5CE8-4D9B-4B90-B04D-856B84F69FD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8860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Small steps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E5CE8-4D9B-4B90-B04D-856B84F69FD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403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Short task</a:t>
            </a:r>
          </a:p>
          <a:p>
            <a:r>
              <a:rPr lang="en-GB" dirty="0" smtClean="0"/>
              <a:t>Explanation leading to Generalisation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E5CE8-4D9B-4B90-B04D-856B84F69FD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5560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Conclusion</a:t>
            </a:r>
          </a:p>
          <a:p>
            <a:r>
              <a:rPr lang="en-GB" dirty="0" smtClean="0"/>
              <a:t>Use</a:t>
            </a:r>
            <a:r>
              <a:rPr lang="en-GB" baseline="0" dirty="0" smtClean="0"/>
              <a:t> algebra to </a:t>
            </a:r>
            <a:r>
              <a:rPr lang="en-GB" baseline="0" dirty="0" smtClean="0"/>
              <a:t>generalise</a:t>
            </a:r>
          </a:p>
          <a:p>
            <a:r>
              <a:rPr lang="en-GB" baseline="0" dirty="0" smtClean="0"/>
              <a:t>Show me an example on your whiteboards where this is true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E5CE8-4D9B-4B90-B04D-856B84F69FD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3801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Unit</a:t>
            </a:r>
            <a:r>
              <a:rPr lang="en-GB" baseline="0" dirty="0" smtClean="0"/>
              <a:t> fraction, same numerator of 1</a:t>
            </a:r>
          </a:p>
          <a:p>
            <a:r>
              <a:rPr lang="en-GB" baseline="0" dirty="0" smtClean="0"/>
              <a:t>Draw students attention to what is varying</a:t>
            </a:r>
          </a:p>
          <a:p>
            <a:r>
              <a:rPr lang="en-GB" baseline="0" dirty="0" smtClean="0"/>
              <a:t>What are implications</a:t>
            </a:r>
          </a:p>
          <a:p>
            <a:r>
              <a:rPr lang="en-GB" baseline="0" dirty="0" smtClean="0"/>
              <a:t>Next small step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E5CE8-4D9B-4B90-B04D-856B84F69FD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6218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Unit</a:t>
            </a:r>
            <a:r>
              <a:rPr lang="en-GB" baseline="0" dirty="0" smtClean="0"/>
              <a:t> fraction, same numerator of 1</a:t>
            </a:r>
          </a:p>
          <a:p>
            <a:r>
              <a:rPr lang="en-GB" baseline="0" dirty="0" smtClean="0"/>
              <a:t>Draw students attention to what is varying</a:t>
            </a:r>
          </a:p>
          <a:p>
            <a:r>
              <a:rPr lang="en-GB" baseline="0" dirty="0" smtClean="0"/>
              <a:t>What are implications</a:t>
            </a:r>
          </a:p>
          <a:p>
            <a:r>
              <a:rPr lang="en-GB" baseline="0" dirty="0" smtClean="0"/>
              <a:t>Next small step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E5CE8-4D9B-4B90-B04D-856B84F69FD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62180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Same</a:t>
            </a:r>
            <a:r>
              <a:rPr lang="en-GB" baseline="0" dirty="0" smtClean="0"/>
              <a:t> denominator (not 1)</a:t>
            </a:r>
          </a:p>
          <a:p>
            <a:r>
              <a:rPr lang="en-GB" baseline="0" dirty="0" smtClean="0"/>
              <a:t>Next small step</a:t>
            </a:r>
          </a:p>
          <a:p>
            <a:r>
              <a:rPr lang="en-GB" baseline="0" dirty="0" smtClean="0"/>
              <a:t>Reasoning using prior knowledge of unit fractions</a:t>
            </a:r>
          </a:p>
          <a:p>
            <a:r>
              <a:rPr lang="en-GB" baseline="0" dirty="0" smtClean="0"/>
              <a:t>Clear stages in working</a:t>
            </a:r>
          </a:p>
          <a:p>
            <a:r>
              <a:rPr lang="en-GB" baseline="0" dirty="0" smtClean="0"/>
              <a:t>Diagram to support explanation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E5CE8-4D9B-4B90-B04D-856B84F69FD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8552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Short task</a:t>
            </a:r>
          </a:p>
          <a:p>
            <a:r>
              <a:rPr lang="en-GB" dirty="0" smtClean="0"/>
              <a:t>Reasoning</a:t>
            </a:r>
            <a:r>
              <a:rPr lang="en-GB" baseline="0" dirty="0" smtClean="0"/>
              <a:t> supported by number line diagram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E5CE8-4D9B-4B90-B04D-856B84F69FD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96292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Short task</a:t>
            </a:r>
          </a:p>
          <a:p>
            <a:r>
              <a:rPr lang="en-GB" dirty="0" smtClean="0"/>
              <a:t>Now &lt;</a:t>
            </a:r>
          </a:p>
          <a:p>
            <a:r>
              <a:rPr lang="en-GB" dirty="0" smtClean="0"/>
              <a:t>Opportunity for pupils</a:t>
            </a:r>
            <a:r>
              <a:rPr lang="en-GB" baseline="0" dirty="0" smtClean="0"/>
              <a:t> to practice verbal explanation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E5CE8-4D9B-4B90-B04D-856B84F69FD8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71233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Conclusion</a:t>
            </a:r>
          </a:p>
          <a:p>
            <a:r>
              <a:rPr lang="en-GB" dirty="0" smtClean="0"/>
              <a:t>Use algebra to</a:t>
            </a:r>
            <a:r>
              <a:rPr lang="en-GB" baseline="0" dirty="0" smtClean="0"/>
              <a:t> </a:t>
            </a:r>
            <a:r>
              <a:rPr lang="en-GB" baseline="0" dirty="0" smtClean="0"/>
              <a:t>generalise</a:t>
            </a:r>
          </a:p>
          <a:p>
            <a:r>
              <a:rPr lang="en-GB" baseline="0" dirty="0" smtClean="0"/>
              <a:t>Show me an example of this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E5CE8-4D9B-4B90-B04D-856B84F69FD8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718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Short task of mixed questions</a:t>
            </a:r>
          </a:p>
          <a:p>
            <a:r>
              <a:rPr lang="en-GB" dirty="0" smtClean="0"/>
              <a:t>Draw attention to variation towards</a:t>
            </a:r>
            <a:r>
              <a:rPr lang="en-GB" baseline="0" dirty="0" smtClean="0"/>
              <a:t> the end</a:t>
            </a:r>
          </a:p>
          <a:p>
            <a:r>
              <a:rPr lang="en-GB" baseline="0" dirty="0" smtClean="0"/>
              <a:t>3/3 &lt; 3</a:t>
            </a:r>
          </a:p>
          <a:p>
            <a:r>
              <a:rPr lang="en-GB" baseline="0" dirty="0" smtClean="0"/>
              <a:t>15/15 = 14/14</a:t>
            </a:r>
          </a:p>
          <a:p>
            <a:r>
              <a:rPr lang="en-GB" baseline="0" dirty="0" smtClean="0"/>
              <a:t>3/6 &gt; 2/7  requires simplifying first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E5CE8-4D9B-4B90-B04D-856B84F69FD8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8666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Short task – apply</a:t>
            </a:r>
            <a:r>
              <a:rPr lang="en-GB" baseline="0" dirty="0" smtClean="0"/>
              <a:t> knowledge to comparing 3 fractions</a:t>
            </a:r>
          </a:p>
          <a:p>
            <a:r>
              <a:rPr lang="en-GB" baseline="0" dirty="0" smtClean="0"/>
              <a:t>Test understanding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E5CE8-4D9B-4B90-B04D-856B84F69FD8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7974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E5CE8-4D9B-4B90-B04D-856B84F69FD8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7385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99CCCC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99CCCC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3732F-7903-4F0B-B41E-81BB701544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B4106-F7D3-4ED8-A61E-2A52946419C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ECE5FF-DDDF-473C-A020-E7507CF21FA0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8CE269-4D48-4900-8C4B-8DBC8FE37CA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AFFDF7-281B-4395-B2B6-EA0E7EA4EF6D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14584-8A1A-4DD3-AA34-93C48D966CD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CB0A90-D9E2-417B-9377-7FA9BA2170EB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0A6509-29F8-4A02-BC00-67DD1D934DD9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7CE70-3A32-4FE8-B271-420F428D7EA4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1D70CA-554C-4EFC-BEF8-EE33F6493A1B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FCBAB8-A7E2-47C3-8297-9127231CE65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Aft>
                <a:spcPct val="0"/>
              </a:spcAft>
              <a:defRPr/>
            </a:pPr>
            <a:fld id="{10B9F512-8D51-48C6-A39C-E1DBD07D5B47}" type="slidenum">
              <a:rPr lang="en-GB" smtClean="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>
                <a:spLocks noChangeArrowheads="1"/>
              </p:cNvSpPr>
              <p:nvPr/>
            </p:nvSpPr>
            <p:spPr bwMode="auto">
              <a:xfrm>
                <a:off x="176213" y="315420"/>
                <a:ext cx="8967787" cy="7957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zh-CN" sz="3200" dirty="0" smtClean="0">
                    <a:ea typeface="宋体" panose="02010600030101010101" pitchFamily="2" charset="-122"/>
                  </a:rPr>
                  <a:t>Which diagrams show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i="1" smtClean="0">
                            <a:latin typeface="Cambria Math"/>
                            <a:ea typeface="宋体" panose="02010600030101010101" pitchFamily="2" charset="-122"/>
                          </a:rPr>
                        </m:ctrlPr>
                      </m:fPr>
                      <m:num>
                        <m:r>
                          <a:rPr lang="en-GB" altLang="zh-CN" sz="3200" b="0" i="1" smtClean="0">
                            <a:latin typeface="Cambria Math"/>
                            <a:ea typeface="宋体" panose="02010600030101010101" pitchFamily="2" charset="-122"/>
                          </a:rPr>
                          <m:t>5</m:t>
                        </m:r>
                      </m:num>
                      <m:den>
                        <m:r>
                          <a:rPr lang="en-GB" altLang="zh-CN" sz="3200" b="0" i="1" smtClean="0">
                            <a:latin typeface="Cambria Math"/>
                            <a:ea typeface="宋体" panose="02010600030101010101" pitchFamily="2" charset="-122"/>
                          </a:rPr>
                          <m:t>6</m:t>
                        </m:r>
                      </m:den>
                    </m:f>
                    <m:r>
                      <a:rPr lang="en-GB" altLang="zh-CN" sz="3200" b="0" i="0" smtClean="0">
                        <a:latin typeface="Cambria Math"/>
                        <a:ea typeface="宋体" panose="02010600030101010101" pitchFamily="2" charset="-122"/>
                      </a:rPr>
                      <m:t> </m:t>
                    </m:r>
                  </m:oMath>
                </a14:m>
                <a:r>
                  <a:rPr lang="en-US" altLang="zh-CN" sz="3200" dirty="0" smtClean="0">
                    <a:ea typeface="宋体" panose="02010600030101010101" pitchFamily="2" charset="-122"/>
                  </a:rPr>
                  <a:t>of </a:t>
                </a:r>
                <a:r>
                  <a:rPr lang="en-US" altLang="zh-CN" sz="3200" dirty="0" smtClean="0">
                    <a:ea typeface="宋体" panose="02010600030101010101" pitchFamily="2" charset="-122"/>
                  </a:rPr>
                  <a:t>the </a:t>
                </a:r>
                <a:r>
                  <a:rPr lang="en-US" altLang="zh-CN" sz="3200" dirty="0" smtClean="0">
                    <a:ea typeface="宋体" panose="02010600030101010101" pitchFamily="2" charset="-122"/>
                  </a:rPr>
                  <a:t>whole?</a:t>
                </a:r>
                <a:endParaRPr lang="zh-CN" altLang="en-US" sz="3200" dirty="0"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6213" y="315420"/>
                <a:ext cx="8967787" cy="795795"/>
              </a:xfrm>
              <a:prstGeom prst="rect">
                <a:avLst/>
              </a:prstGeom>
              <a:blipFill rotWithShape="1">
                <a:blip r:embed="rId3"/>
                <a:stretch>
                  <a:fillRect l="-1768" b="-1076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组合 70"/>
          <p:cNvGrpSpPr>
            <a:grpSpLocks/>
          </p:cNvGrpSpPr>
          <p:nvPr/>
        </p:nvGrpSpPr>
        <p:grpSpPr bwMode="auto">
          <a:xfrm>
            <a:off x="623888" y="1932459"/>
            <a:ext cx="1822450" cy="1822450"/>
            <a:chOff x="571472" y="1643050"/>
            <a:chExt cx="1822553" cy="1822553"/>
          </a:xfrm>
        </p:grpSpPr>
        <p:sp>
          <p:nvSpPr>
            <p:cNvPr id="4" name="椭圆 69"/>
            <p:cNvSpPr>
              <a:spLocks noChangeArrowheads="1"/>
            </p:cNvSpPr>
            <p:nvPr/>
          </p:nvSpPr>
          <p:spPr bwMode="auto">
            <a:xfrm>
              <a:off x="596872" y="1655750"/>
              <a:ext cx="1785950" cy="17859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zh-CN" altLang="en-US">
                <a:ea typeface="宋体" panose="02010600030101010101" pitchFamily="2" charset="-122"/>
              </a:endParaRPr>
            </a:p>
          </p:txBody>
        </p:sp>
        <p:pic>
          <p:nvPicPr>
            <p:cNvPr id="5" name="图片 66" descr="原片1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472" y="1643050"/>
              <a:ext cx="1822553" cy="1822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组合 76"/>
          <p:cNvGrpSpPr>
            <a:grpSpLocks/>
          </p:cNvGrpSpPr>
          <p:nvPr/>
        </p:nvGrpSpPr>
        <p:grpSpPr bwMode="auto">
          <a:xfrm>
            <a:off x="3409950" y="2503959"/>
            <a:ext cx="2500313" cy="785813"/>
            <a:chOff x="3071802" y="2571744"/>
            <a:chExt cx="2500330" cy="785818"/>
          </a:xfrm>
        </p:grpSpPr>
        <p:sp>
          <p:nvSpPr>
            <p:cNvPr id="7" name="矩形 71"/>
            <p:cNvSpPr>
              <a:spLocks noChangeArrowheads="1"/>
            </p:cNvSpPr>
            <p:nvPr/>
          </p:nvSpPr>
          <p:spPr bwMode="auto">
            <a:xfrm>
              <a:off x="3571868" y="2571744"/>
              <a:ext cx="500066" cy="785818"/>
            </a:xfrm>
            <a:prstGeom prst="rect">
              <a:avLst/>
            </a:prstGeom>
            <a:solidFill>
              <a:srgbClr val="FFFF66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" name="矩形 10"/>
            <p:cNvSpPr/>
            <p:nvPr/>
          </p:nvSpPr>
          <p:spPr bwMode="auto">
            <a:xfrm>
              <a:off x="4071934" y="2571744"/>
              <a:ext cx="500066" cy="785818"/>
            </a:xfrm>
            <a:prstGeom prst="rect">
              <a:avLst/>
            </a:prstGeom>
            <a:solidFill>
              <a:schemeClr val="accent3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zh-CN" altLang="en-US">
                <a:latin typeface="Arial" charset="0"/>
                <a:ea typeface="宋体" charset="-122"/>
                <a:cs typeface="Arial" charset="0"/>
              </a:endParaRPr>
            </a:p>
          </p:txBody>
        </p:sp>
        <p:sp>
          <p:nvSpPr>
            <p:cNvPr id="9" name="矩形 73"/>
            <p:cNvSpPr>
              <a:spLocks noChangeArrowheads="1"/>
            </p:cNvSpPr>
            <p:nvPr/>
          </p:nvSpPr>
          <p:spPr bwMode="auto">
            <a:xfrm>
              <a:off x="3071802" y="2571744"/>
              <a:ext cx="500066" cy="785818"/>
            </a:xfrm>
            <a:prstGeom prst="rect">
              <a:avLst/>
            </a:prstGeom>
            <a:solidFill>
              <a:srgbClr val="FFFF66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0" name="矩形 12"/>
            <p:cNvSpPr/>
            <p:nvPr/>
          </p:nvSpPr>
          <p:spPr bwMode="auto">
            <a:xfrm>
              <a:off x="4572000" y="2571744"/>
              <a:ext cx="500065" cy="785818"/>
            </a:xfrm>
            <a:prstGeom prst="rect">
              <a:avLst/>
            </a:prstGeom>
            <a:solidFill>
              <a:schemeClr val="accent3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zh-CN" altLang="en-US">
                <a:latin typeface="Arial" charset="0"/>
                <a:ea typeface="宋体" charset="-122"/>
                <a:cs typeface="Arial" charset="0"/>
              </a:endParaRPr>
            </a:p>
          </p:txBody>
        </p:sp>
        <p:sp>
          <p:nvSpPr>
            <p:cNvPr id="11" name="矩形 13"/>
            <p:cNvSpPr/>
            <p:nvPr/>
          </p:nvSpPr>
          <p:spPr bwMode="auto">
            <a:xfrm>
              <a:off x="5072066" y="2571744"/>
              <a:ext cx="500066" cy="785818"/>
            </a:xfrm>
            <a:prstGeom prst="rect">
              <a:avLst/>
            </a:prstGeom>
            <a:solidFill>
              <a:schemeClr val="accent3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zh-CN" altLang="en-US">
                <a:latin typeface="Arial" charset="0"/>
                <a:ea typeface="宋体" charset="-122"/>
                <a:cs typeface="Arial" charset="0"/>
              </a:endParaRPr>
            </a:p>
          </p:txBody>
        </p:sp>
      </p:grpSp>
      <p:grpSp>
        <p:nvGrpSpPr>
          <p:cNvPr id="12" name="组合 88"/>
          <p:cNvGrpSpPr>
            <a:grpSpLocks/>
          </p:cNvGrpSpPr>
          <p:nvPr/>
        </p:nvGrpSpPr>
        <p:grpSpPr bwMode="auto">
          <a:xfrm>
            <a:off x="6696075" y="1861022"/>
            <a:ext cx="2143125" cy="2214562"/>
            <a:chOff x="6643702" y="1571612"/>
            <a:chExt cx="2143140" cy="2214578"/>
          </a:xfrm>
        </p:grpSpPr>
        <p:sp>
          <p:nvSpPr>
            <p:cNvPr id="13" name="等腰三角形 15"/>
            <p:cNvSpPr/>
            <p:nvPr/>
          </p:nvSpPr>
          <p:spPr>
            <a:xfrm>
              <a:off x="6858017" y="2357430"/>
              <a:ext cx="571504" cy="492129"/>
            </a:xfrm>
            <a:prstGeom prst="triangle">
              <a:avLst/>
            </a:prstGeom>
            <a:solidFill>
              <a:srgbClr val="39E76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D9"/>
                </a:solidFill>
                <a:ea typeface="宋体" charset="-122"/>
              </a:endParaRPr>
            </a:p>
          </p:txBody>
        </p:sp>
        <p:sp>
          <p:nvSpPr>
            <p:cNvPr id="14" name="等腰三角形 16"/>
            <p:cNvSpPr/>
            <p:nvPr/>
          </p:nvSpPr>
          <p:spPr>
            <a:xfrm>
              <a:off x="7000893" y="1781164"/>
              <a:ext cx="857256" cy="493716"/>
            </a:xfrm>
            <a:prstGeom prst="triangle">
              <a:avLst/>
            </a:prstGeom>
            <a:solidFill>
              <a:srgbClr val="39E76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D9"/>
                </a:solidFill>
                <a:ea typeface="宋体" charset="-122"/>
              </a:endParaRPr>
            </a:p>
          </p:txBody>
        </p:sp>
        <p:sp>
          <p:nvSpPr>
            <p:cNvPr id="15" name="等腰三角形 17"/>
            <p:cNvSpPr/>
            <p:nvPr/>
          </p:nvSpPr>
          <p:spPr>
            <a:xfrm>
              <a:off x="8050311" y="2786058"/>
              <a:ext cx="285752" cy="679455"/>
            </a:xfrm>
            <a:prstGeom prst="triangle">
              <a:avLst/>
            </a:prstGeom>
            <a:solidFill>
              <a:srgbClr val="39E76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D9"/>
                </a:solidFill>
                <a:ea typeface="宋体" charset="-122"/>
              </a:endParaRPr>
            </a:p>
          </p:txBody>
        </p:sp>
        <p:sp>
          <p:nvSpPr>
            <p:cNvPr id="16" name="等腰三角形 18"/>
            <p:cNvSpPr/>
            <p:nvPr/>
          </p:nvSpPr>
          <p:spPr>
            <a:xfrm>
              <a:off x="7072330" y="2928934"/>
              <a:ext cx="571504" cy="492129"/>
            </a:xfrm>
            <a:prstGeom prst="triangle">
              <a:avLst/>
            </a:prstGeom>
            <a:solidFill>
              <a:srgbClr val="39E76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D9"/>
                </a:solidFill>
                <a:ea typeface="宋体" charset="-122"/>
              </a:endParaRPr>
            </a:p>
          </p:txBody>
        </p:sp>
        <p:sp>
          <p:nvSpPr>
            <p:cNvPr id="17" name="等腰三角形 19"/>
            <p:cNvSpPr/>
            <p:nvPr/>
          </p:nvSpPr>
          <p:spPr>
            <a:xfrm>
              <a:off x="7429521" y="2428868"/>
              <a:ext cx="571504" cy="492129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D9"/>
                </a:solidFill>
                <a:ea typeface="宋体" charset="-122"/>
              </a:endParaRPr>
            </a:p>
          </p:txBody>
        </p:sp>
        <p:sp>
          <p:nvSpPr>
            <p:cNvPr id="18" name="等腰三角形 20"/>
            <p:cNvSpPr/>
            <p:nvPr/>
          </p:nvSpPr>
          <p:spPr>
            <a:xfrm>
              <a:off x="7858149" y="2000240"/>
              <a:ext cx="571504" cy="492129"/>
            </a:xfrm>
            <a:prstGeom prst="triangle">
              <a:avLst/>
            </a:prstGeom>
            <a:solidFill>
              <a:srgbClr val="39E76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D9"/>
                </a:solidFill>
                <a:ea typeface="宋体" charset="-122"/>
              </a:endParaRPr>
            </a:p>
          </p:txBody>
        </p:sp>
        <p:sp>
          <p:nvSpPr>
            <p:cNvPr id="19" name="椭圆 21"/>
            <p:cNvSpPr/>
            <p:nvPr/>
          </p:nvSpPr>
          <p:spPr>
            <a:xfrm>
              <a:off x="6643702" y="1571612"/>
              <a:ext cx="2143140" cy="2214578"/>
            </a:xfrm>
            <a:prstGeom prst="ellipse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D9"/>
                </a:solidFill>
                <a:ea typeface="宋体" charset="-122"/>
              </a:endParaRPr>
            </a:p>
          </p:txBody>
        </p:sp>
      </p:grpSp>
      <p:grpSp>
        <p:nvGrpSpPr>
          <p:cNvPr id="24" name="组合 89"/>
          <p:cNvGrpSpPr>
            <a:grpSpLocks/>
          </p:cNvGrpSpPr>
          <p:nvPr/>
        </p:nvGrpSpPr>
        <p:grpSpPr bwMode="auto">
          <a:xfrm>
            <a:off x="755650" y="2743672"/>
            <a:ext cx="679450" cy="842962"/>
            <a:chOff x="3000364" y="3583751"/>
            <a:chExt cx="997181" cy="1079039"/>
          </a:xfrm>
        </p:grpSpPr>
        <p:cxnSp>
          <p:nvCxnSpPr>
            <p:cNvPr id="25" name="直接连接符 27"/>
            <p:cNvCxnSpPr/>
            <p:nvPr/>
          </p:nvCxnSpPr>
          <p:spPr>
            <a:xfrm flipV="1">
              <a:off x="3000364" y="4132415"/>
              <a:ext cx="787493" cy="1016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91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6" cy="590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400" b="1">
                  <a:ea typeface="宋体" panose="02010600030101010101" pitchFamily="2" charset="-122"/>
                </a:rPr>
                <a:t>1</a:t>
              </a:r>
              <a:endParaRPr lang="zh-CN" altLang="en-US" sz="2400" b="1">
                <a:ea typeface="宋体" panose="02010600030101010101" pitchFamily="2" charset="-122"/>
              </a:endParaRPr>
            </a:p>
          </p:txBody>
        </p:sp>
        <p:sp>
          <p:nvSpPr>
            <p:cNvPr id="27" name="TextBox 92"/>
            <p:cNvSpPr txBox="1">
              <a:spLocks noChangeArrowheads="1"/>
            </p:cNvSpPr>
            <p:nvPr/>
          </p:nvSpPr>
          <p:spPr bwMode="auto">
            <a:xfrm>
              <a:off x="3140288" y="4071942"/>
              <a:ext cx="857257" cy="590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400" b="1">
                  <a:ea typeface="宋体" panose="02010600030101010101" pitchFamily="2" charset="-122"/>
                </a:rPr>
                <a:t>6</a:t>
              </a:r>
              <a:endParaRPr lang="zh-CN" altLang="en-US" sz="2400" b="1">
                <a:ea typeface="宋体" panose="02010600030101010101" pitchFamily="2" charset="-122"/>
              </a:endParaRPr>
            </a:p>
          </p:txBody>
        </p:sp>
      </p:grpSp>
      <p:grpSp>
        <p:nvGrpSpPr>
          <p:cNvPr id="34" name="组合 112"/>
          <p:cNvGrpSpPr>
            <a:grpSpLocks/>
          </p:cNvGrpSpPr>
          <p:nvPr/>
        </p:nvGrpSpPr>
        <p:grpSpPr bwMode="auto">
          <a:xfrm>
            <a:off x="1481138" y="4815359"/>
            <a:ext cx="6143625" cy="665163"/>
            <a:chOff x="1500166" y="4857760"/>
            <a:chExt cx="6143668" cy="666096"/>
          </a:xfrm>
        </p:grpSpPr>
        <p:cxnSp>
          <p:nvCxnSpPr>
            <p:cNvPr id="35" name="直接箭头连接符 37"/>
            <p:cNvCxnSpPr/>
            <p:nvPr/>
          </p:nvCxnSpPr>
          <p:spPr>
            <a:xfrm>
              <a:off x="1785918" y="4929298"/>
              <a:ext cx="5857916" cy="1589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直接连接符 38"/>
            <p:cNvCxnSpPr/>
            <p:nvPr/>
          </p:nvCxnSpPr>
          <p:spPr>
            <a:xfrm rot="5400000">
              <a:off x="1715174" y="4928504"/>
              <a:ext cx="143075" cy="158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矩形 39"/>
            <p:cNvSpPr>
              <a:spLocks noChangeArrowheads="1"/>
            </p:cNvSpPr>
            <p:nvPr/>
          </p:nvSpPr>
          <p:spPr bwMode="auto">
            <a:xfrm>
              <a:off x="1500166" y="5000835"/>
              <a:ext cx="596904" cy="5230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 b="1">
                  <a:ea typeface="宋体" panose="02010600030101010101" pitchFamily="2" charset="-122"/>
                </a:rPr>
                <a:t>0</a:t>
              </a:r>
              <a:endParaRPr lang="zh-CN" altLang="en-US" sz="2800" b="1">
                <a:ea typeface="宋体" panose="02010600030101010101" pitchFamily="2" charset="-122"/>
              </a:endParaRPr>
            </a:p>
          </p:txBody>
        </p:sp>
        <p:cxnSp>
          <p:nvCxnSpPr>
            <p:cNvPr id="38" name="直接连接符 40"/>
            <p:cNvCxnSpPr/>
            <p:nvPr/>
          </p:nvCxnSpPr>
          <p:spPr>
            <a:xfrm rot="5400000">
              <a:off x="6359438" y="4927709"/>
              <a:ext cx="141486" cy="158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矩形 41"/>
            <p:cNvSpPr>
              <a:spLocks noChangeArrowheads="1"/>
            </p:cNvSpPr>
            <p:nvPr/>
          </p:nvSpPr>
          <p:spPr bwMode="auto">
            <a:xfrm>
              <a:off x="6154749" y="4964272"/>
              <a:ext cx="596904" cy="524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2800" b="1">
                  <a:ea typeface="宋体" panose="02010600030101010101" pitchFamily="2" charset="-122"/>
                </a:rPr>
                <a:t>1</a:t>
              </a:r>
              <a:endParaRPr lang="zh-CN" altLang="en-US" sz="2800" b="1">
                <a:ea typeface="宋体" panose="02010600030101010101" pitchFamily="2" charset="-122"/>
              </a:endParaRPr>
            </a:p>
          </p:txBody>
        </p:sp>
      </p:grpSp>
      <p:cxnSp>
        <p:nvCxnSpPr>
          <p:cNvPr id="40" name="直接连接符 42"/>
          <p:cNvCxnSpPr/>
          <p:nvPr/>
        </p:nvCxnSpPr>
        <p:spPr>
          <a:xfrm rot="5400000">
            <a:off x="4099719" y="4886003"/>
            <a:ext cx="141288" cy="0"/>
          </a:xfrm>
          <a:prstGeom prst="line">
            <a:avLst/>
          </a:prstGeom>
          <a:ln w="38100"/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直接连接符 43"/>
          <p:cNvCxnSpPr/>
          <p:nvPr/>
        </p:nvCxnSpPr>
        <p:spPr>
          <a:xfrm rot="5400000">
            <a:off x="2482056" y="4886003"/>
            <a:ext cx="141288" cy="0"/>
          </a:xfrm>
          <a:prstGeom prst="line">
            <a:avLst/>
          </a:prstGeom>
          <a:ln w="38100"/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直接连接符 44"/>
          <p:cNvCxnSpPr/>
          <p:nvPr/>
        </p:nvCxnSpPr>
        <p:spPr>
          <a:xfrm rot="5400000">
            <a:off x="3294063" y="4885209"/>
            <a:ext cx="141288" cy="1587"/>
          </a:xfrm>
          <a:prstGeom prst="line">
            <a:avLst/>
          </a:prstGeom>
          <a:ln w="38100"/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直接连接符 45"/>
          <p:cNvCxnSpPr/>
          <p:nvPr/>
        </p:nvCxnSpPr>
        <p:spPr>
          <a:xfrm rot="5400000">
            <a:off x="4831556" y="4886003"/>
            <a:ext cx="141288" cy="0"/>
          </a:xfrm>
          <a:prstGeom prst="line">
            <a:avLst/>
          </a:prstGeom>
          <a:ln w="38100"/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直接连接符 46"/>
          <p:cNvCxnSpPr/>
          <p:nvPr/>
        </p:nvCxnSpPr>
        <p:spPr>
          <a:xfrm rot="5400000">
            <a:off x="5617369" y="4886003"/>
            <a:ext cx="141288" cy="0"/>
          </a:xfrm>
          <a:prstGeom prst="line">
            <a:avLst/>
          </a:prstGeom>
          <a:ln w="38100"/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椭圆 47"/>
          <p:cNvSpPr/>
          <p:nvPr/>
        </p:nvSpPr>
        <p:spPr>
          <a:xfrm>
            <a:off x="5624513" y="4815359"/>
            <a:ext cx="142875" cy="14287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b="1">
              <a:solidFill>
                <a:schemeClr val="tx1"/>
              </a:solidFill>
              <a:ea typeface="宋体" charset="-122"/>
            </a:endParaRPr>
          </a:p>
        </p:txBody>
      </p:sp>
      <p:grpSp>
        <p:nvGrpSpPr>
          <p:cNvPr id="46" name="组合 124"/>
          <p:cNvGrpSpPr>
            <a:grpSpLocks/>
          </p:cNvGrpSpPr>
          <p:nvPr/>
        </p:nvGrpSpPr>
        <p:grpSpPr bwMode="auto">
          <a:xfrm>
            <a:off x="5438775" y="5066184"/>
            <a:ext cx="666750" cy="941388"/>
            <a:chOff x="3050924" y="3583750"/>
            <a:chExt cx="946621" cy="1098092"/>
          </a:xfrm>
        </p:grpSpPr>
        <p:cxnSp>
          <p:nvCxnSpPr>
            <p:cNvPr id="47" name="直接连接符 49"/>
            <p:cNvCxnSpPr/>
            <p:nvPr/>
          </p:nvCxnSpPr>
          <p:spPr>
            <a:xfrm>
              <a:off x="3050924" y="4142980"/>
              <a:ext cx="714474" cy="1852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8" name="TextBox 50"/>
            <p:cNvSpPr txBox="1">
              <a:spLocks noChangeArrowheads="1"/>
            </p:cNvSpPr>
            <p:nvPr/>
          </p:nvSpPr>
          <p:spPr bwMode="auto">
            <a:xfrm>
              <a:off x="3141078" y="3583750"/>
              <a:ext cx="856467" cy="60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800" b="1">
                  <a:ea typeface="宋体" panose="02010600030101010101" pitchFamily="2" charset="-122"/>
                </a:rPr>
                <a:t>5</a:t>
              </a:r>
              <a:endParaRPr lang="zh-CN" altLang="en-US" sz="2800" b="1">
                <a:ea typeface="宋体" panose="02010600030101010101" pitchFamily="2" charset="-122"/>
              </a:endParaRPr>
            </a:p>
          </p:txBody>
        </p:sp>
        <p:sp>
          <p:nvSpPr>
            <p:cNvPr id="49" name="TextBox 51"/>
            <p:cNvSpPr txBox="1">
              <a:spLocks noChangeArrowheads="1"/>
            </p:cNvSpPr>
            <p:nvPr/>
          </p:nvSpPr>
          <p:spPr bwMode="auto">
            <a:xfrm>
              <a:off x="3141078" y="4072614"/>
              <a:ext cx="856467" cy="60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800" b="1">
                  <a:ea typeface="宋体" panose="02010600030101010101" pitchFamily="2" charset="-122"/>
                </a:rPr>
                <a:t>6</a:t>
              </a:r>
              <a:endParaRPr lang="zh-CN" altLang="en-US" sz="2800" b="1">
                <a:ea typeface="宋体" panose="02010600030101010101" pitchFamily="2" charset="-122"/>
              </a:endParaRPr>
            </a:p>
          </p:txBody>
        </p:sp>
      </p:grpSp>
      <p:sp>
        <p:nvSpPr>
          <p:cNvPr id="50" name="右大括号 52"/>
          <p:cNvSpPr/>
          <p:nvPr/>
        </p:nvSpPr>
        <p:spPr>
          <a:xfrm rot="16200000">
            <a:off x="2035175" y="4261322"/>
            <a:ext cx="249238" cy="785812"/>
          </a:xfrm>
          <a:prstGeom prst="rightBrace">
            <a:avLst/>
          </a:prstGeom>
          <a:ln w="28575"/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b="1">
              <a:ea typeface="宋体" charset="-122"/>
            </a:endParaRPr>
          </a:p>
        </p:txBody>
      </p:sp>
      <p:grpSp>
        <p:nvGrpSpPr>
          <p:cNvPr id="51" name="组合 129"/>
          <p:cNvGrpSpPr>
            <a:grpSpLocks/>
          </p:cNvGrpSpPr>
          <p:nvPr/>
        </p:nvGrpSpPr>
        <p:grpSpPr bwMode="auto">
          <a:xfrm>
            <a:off x="1909763" y="3659659"/>
            <a:ext cx="642937" cy="869950"/>
            <a:chOff x="3066668" y="3583749"/>
            <a:chExt cx="930877" cy="1225998"/>
          </a:xfrm>
        </p:grpSpPr>
        <p:cxnSp>
          <p:nvCxnSpPr>
            <p:cNvPr id="52" name="直接连接符 54"/>
            <p:cNvCxnSpPr/>
            <p:nvPr/>
          </p:nvCxnSpPr>
          <p:spPr>
            <a:xfrm>
              <a:off x="3066668" y="4221358"/>
              <a:ext cx="714821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TextBox 55"/>
            <p:cNvSpPr txBox="1">
              <a:spLocks noChangeArrowheads="1"/>
            </p:cNvSpPr>
            <p:nvPr/>
          </p:nvSpPr>
          <p:spPr bwMode="auto">
            <a:xfrm>
              <a:off x="3140219" y="3583749"/>
              <a:ext cx="857326" cy="738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800" b="1">
                  <a:ea typeface="宋体" panose="02010600030101010101" pitchFamily="2" charset="-122"/>
                </a:rPr>
                <a:t>1</a:t>
              </a:r>
              <a:endParaRPr lang="zh-CN" altLang="en-US" sz="2800" b="1">
                <a:ea typeface="宋体" panose="02010600030101010101" pitchFamily="2" charset="-122"/>
              </a:endParaRPr>
            </a:p>
          </p:txBody>
        </p:sp>
        <p:sp>
          <p:nvSpPr>
            <p:cNvPr id="54" name="TextBox 56"/>
            <p:cNvSpPr txBox="1">
              <a:spLocks noChangeArrowheads="1"/>
            </p:cNvSpPr>
            <p:nvPr/>
          </p:nvSpPr>
          <p:spPr bwMode="auto">
            <a:xfrm>
              <a:off x="3140219" y="4071464"/>
              <a:ext cx="857326" cy="738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800" b="1">
                  <a:ea typeface="宋体" panose="02010600030101010101" pitchFamily="2" charset="-122"/>
                </a:rPr>
                <a:t>6</a:t>
              </a:r>
              <a:endParaRPr lang="zh-CN" altLang="en-US" sz="2800" b="1"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775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1"/>
          <p:cNvGrpSpPr>
            <a:grpSpLocks/>
          </p:cNvGrpSpPr>
          <p:nvPr/>
        </p:nvGrpSpPr>
        <p:grpSpPr bwMode="auto">
          <a:xfrm>
            <a:off x="1295400" y="1543050"/>
            <a:ext cx="4999038" cy="785813"/>
            <a:chOff x="1295400" y="1543050"/>
            <a:chExt cx="4999038" cy="785813"/>
          </a:xfrm>
        </p:grpSpPr>
        <p:grpSp>
          <p:nvGrpSpPr>
            <p:cNvPr id="3" name="组合 76"/>
            <p:cNvGrpSpPr>
              <a:grpSpLocks/>
            </p:cNvGrpSpPr>
            <p:nvPr/>
          </p:nvGrpSpPr>
          <p:grpSpPr bwMode="auto">
            <a:xfrm>
              <a:off x="1295400" y="1543050"/>
              <a:ext cx="2500313" cy="785813"/>
              <a:chOff x="3071802" y="2571744"/>
              <a:chExt cx="2500330" cy="785818"/>
            </a:xfrm>
          </p:grpSpPr>
          <p:sp>
            <p:nvSpPr>
              <p:cNvPr id="11" name="矩形 71"/>
              <p:cNvSpPr>
                <a:spLocks noChangeArrowheads="1"/>
              </p:cNvSpPr>
              <p:nvPr/>
            </p:nvSpPr>
            <p:spPr bwMode="auto">
              <a:xfrm>
                <a:off x="3571868" y="2571744"/>
                <a:ext cx="500066" cy="785818"/>
              </a:xfrm>
              <a:prstGeom prst="rect">
                <a:avLst/>
              </a:prstGeom>
              <a:solidFill>
                <a:srgbClr val="FFFF66"/>
              </a:solidFill>
              <a:ln w="254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2" name="矩形 6"/>
              <p:cNvSpPr/>
              <p:nvPr/>
            </p:nvSpPr>
            <p:spPr bwMode="auto">
              <a:xfrm>
                <a:off x="4071934" y="2571744"/>
                <a:ext cx="500066" cy="785818"/>
              </a:xfrm>
              <a:prstGeom prst="rect">
                <a:avLst/>
              </a:prstGeom>
              <a:solidFill>
                <a:schemeClr val="accent3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Arial" charset="0"/>
                  <a:ea typeface="宋体" charset="-122"/>
                  <a:cs typeface="Arial" charset="0"/>
                </a:endParaRPr>
              </a:p>
            </p:txBody>
          </p:sp>
          <p:sp>
            <p:nvSpPr>
              <p:cNvPr id="13" name="矩形 73"/>
              <p:cNvSpPr>
                <a:spLocks noChangeArrowheads="1"/>
              </p:cNvSpPr>
              <p:nvPr/>
            </p:nvSpPr>
            <p:spPr bwMode="auto">
              <a:xfrm>
                <a:off x="3071802" y="2571744"/>
                <a:ext cx="500066" cy="785818"/>
              </a:xfrm>
              <a:prstGeom prst="rect">
                <a:avLst/>
              </a:prstGeom>
              <a:solidFill>
                <a:srgbClr val="FFFF66"/>
              </a:solidFill>
              <a:ln w="254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4" name="矩形 8"/>
              <p:cNvSpPr/>
              <p:nvPr/>
            </p:nvSpPr>
            <p:spPr bwMode="auto">
              <a:xfrm>
                <a:off x="4572000" y="2571744"/>
                <a:ext cx="500065" cy="785818"/>
              </a:xfrm>
              <a:prstGeom prst="rect">
                <a:avLst/>
              </a:prstGeom>
              <a:solidFill>
                <a:schemeClr val="accent3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Arial" charset="0"/>
                  <a:ea typeface="宋体" charset="-122"/>
                  <a:cs typeface="Arial" charset="0"/>
                </a:endParaRPr>
              </a:p>
            </p:txBody>
          </p:sp>
          <p:sp>
            <p:nvSpPr>
              <p:cNvPr id="15" name="矩形 9"/>
              <p:cNvSpPr/>
              <p:nvPr/>
            </p:nvSpPr>
            <p:spPr bwMode="auto">
              <a:xfrm>
                <a:off x="5072066" y="2571744"/>
                <a:ext cx="500066" cy="785818"/>
              </a:xfrm>
              <a:prstGeom prst="rect">
                <a:avLst/>
              </a:prstGeom>
              <a:solidFill>
                <a:schemeClr val="accent3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Arial" charset="0"/>
                  <a:ea typeface="宋体" charset="-122"/>
                  <a:cs typeface="Arial" charset="0"/>
                </a:endParaRPr>
              </a:p>
            </p:txBody>
          </p:sp>
        </p:grpSp>
        <p:grpSp>
          <p:nvGrpSpPr>
            <p:cNvPr id="4" name="组合 76"/>
            <p:cNvGrpSpPr>
              <a:grpSpLocks/>
            </p:cNvGrpSpPr>
            <p:nvPr/>
          </p:nvGrpSpPr>
          <p:grpSpPr bwMode="auto">
            <a:xfrm>
              <a:off x="3794125" y="1543050"/>
              <a:ext cx="2500313" cy="785813"/>
              <a:chOff x="3071802" y="2571744"/>
              <a:chExt cx="2500330" cy="785818"/>
            </a:xfrm>
          </p:grpSpPr>
          <p:sp>
            <p:nvSpPr>
              <p:cNvPr id="6" name="矩形 71"/>
              <p:cNvSpPr>
                <a:spLocks noChangeArrowheads="1"/>
              </p:cNvSpPr>
              <p:nvPr/>
            </p:nvSpPr>
            <p:spPr bwMode="auto">
              <a:xfrm>
                <a:off x="3571868" y="2571744"/>
                <a:ext cx="500066" cy="785818"/>
              </a:xfrm>
              <a:prstGeom prst="rect">
                <a:avLst/>
              </a:prstGeom>
              <a:noFill/>
              <a:ln w="254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7" name="矩形 12"/>
              <p:cNvSpPr/>
              <p:nvPr/>
            </p:nvSpPr>
            <p:spPr bwMode="auto">
              <a:xfrm>
                <a:off x="4071934" y="2571744"/>
                <a:ext cx="500066" cy="785818"/>
              </a:xfrm>
              <a:prstGeom prst="rect">
                <a:avLst/>
              </a:prstGeom>
              <a:solidFill>
                <a:schemeClr val="accent3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Arial" charset="0"/>
                  <a:ea typeface="宋体" charset="-122"/>
                  <a:cs typeface="Arial" charset="0"/>
                </a:endParaRPr>
              </a:p>
            </p:txBody>
          </p:sp>
          <p:sp>
            <p:nvSpPr>
              <p:cNvPr id="8" name="矩形 73"/>
              <p:cNvSpPr>
                <a:spLocks noChangeArrowheads="1"/>
              </p:cNvSpPr>
              <p:nvPr/>
            </p:nvSpPr>
            <p:spPr bwMode="auto">
              <a:xfrm>
                <a:off x="3071802" y="2571744"/>
                <a:ext cx="500066" cy="785818"/>
              </a:xfrm>
              <a:prstGeom prst="rect">
                <a:avLst/>
              </a:prstGeom>
              <a:noFill/>
              <a:ln w="254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9" name="矩形 14"/>
              <p:cNvSpPr/>
              <p:nvPr/>
            </p:nvSpPr>
            <p:spPr bwMode="auto">
              <a:xfrm>
                <a:off x="4572000" y="2571744"/>
                <a:ext cx="500065" cy="785818"/>
              </a:xfrm>
              <a:prstGeom prst="rect">
                <a:avLst/>
              </a:prstGeom>
              <a:solidFill>
                <a:schemeClr val="accent3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Arial" charset="0"/>
                  <a:ea typeface="宋体" charset="-122"/>
                  <a:cs typeface="Arial" charset="0"/>
                </a:endParaRPr>
              </a:p>
            </p:txBody>
          </p:sp>
          <p:sp>
            <p:nvSpPr>
              <p:cNvPr id="10" name="矩形 15"/>
              <p:cNvSpPr/>
              <p:nvPr/>
            </p:nvSpPr>
            <p:spPr bwMode="auto">
              <a:xfrm>
                <a:off x="5072066" y="2571744"/>
                <a:ext cx="500066" cy="785818"/>
              </a:xfrm>
              <a:prstGeom prst="rect">
                <a:avLst/>
              </a:prstGeom>
              <a:solidFill>
                <a:schemeClr val="accent3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Arial" charset="0"/>
                  <a:ea typeface="宋体" charset="-122"/>
                  <a:cs typeface="Arial" charset="0"/>
                </a:endParaRPr>
              </a:p>
            </p:txBody>
          </p:sp>
        </p:grpSp>
      </p:grpSp>
      <p:grpSp>
        <p:nvGrpSpPr>
          <p:cNvPr id="17" name="组合 129"/>
          <p:cNvGrpSpPr>
            <a:grpSpLocks/>
          </p:cNvGrpSpPr>
          <p:nvPr/>
        </p:nvGrpSpPr>
        <p:grpSpPr bwMode="auto">
          <a:xfrm>
            <a:off x="7239000" y="1466850"/>
            <a:ext cx="703263" cy="931863"/>
            <a:chOff x="2980421" y="3583749"/>
            <a:chExt cx="1017124" cy="1314872"/>
          </a:xfrm>
        </p:grpSpPr>
        <p:cxnSp>
          <p:nvCxnSpPr>
            <p:cNvPr id="18" name="直接连接符 24"/>
            <p:cNvCxnSpPr/>
            <p:nvPr/>
          </p:nvCxnSpPr>
          <p:spPr>
            <a:xfrm>
              <a:off x="3067669" y="4222145"/>
              <a:ext cx="714053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TextBox 55"/>
            <p:cNvSpPr txBox="1">
              <a:spLocks noChangeArrowheads="1"/>
            </p:cNvSpPr>
            <p:nvPr/>
          </p:nvSpPr>
          <p:spPr bwMode="auto">
            <a:xfrm>
              <a:off x="3140219" y="3583749"/>
              <a:ext cx="857326" cy="738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800" b="1">
                  <a:ea typeface="宋体" panose="02010600030101010101" pitchFamily="2" charset="-122"/>
                </a:rPr>
                <a:t>2</a:t>
              </a:r>
              <a:endParaRPr lang="zh-CN" altLang="en-US" sz="2800" b="1">
                <a:ea typeface="宋体" panose="02010600030101010101" pitchFamily="2" charset="-122"/>
              </a:endParaRPr>
            </a:p>
          </p:txBody>
        </p:sp>
        <p:sp>
          <p:nvSpPr>
            <p:cNvPr id="20" name="TextBox 56"/>
            <p:cNvSpPr txBox="1">
              <a:spLocks noChangeArrowheads="1"/>
            </p:cNvSpPr>
            <p:nvPr/>
          </p:nvSpPr>
          <p:spPr bwMode="auto">
            <a:xfrm>
              <a:off x="2980421" y="4160338"/>
              <a:ext cx="857323" cy="738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800" b="1">
                  <a:ea typeface="宋体" panose="02010600030101010101" pitchFamily="2" charset="-122"/>
                </a:rPr>
                <a:t>10</a:t>
              </a:r>
              <a:endParaRPr lang="zh-CN" altLang="en-US" sz="2800" b="1">
                <a:ea typeface="宋体" panose="02010600030101010101" pitchFamily="2" charset="-122"/>
              </a:endParaRPr>
            </a:p>
          </p:txBody>
        </p:sp>
      </p:grp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304800" y="457200"/>
            <a:ext cx="98059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3600" dirty="0" smtClean="0">
                <a:ea typeface="宋体" panose="02010600030101010101" pitchFamily="2" charset="-122"/>
              </a:rPr>
              <a:t>What fraction is shaded?</a:t>
            </a:r>
            <a:endParaRPr lang="en-US" altLang="zh-CN" sz="3600" dirty="0">
              <a:ea typeface="宋体" panose="02010600030101010101" pitchFamily="2" charset="-122"/>
            </a:endParaRPr>
          </a:p>
        </p:txBody>
      </p:sp>
      <p:grpSp>
        <p:nvGrpSpPr>
          <p:cNvPr id="22" name="组合 53"/>
          <p:cNvGrpSpPr>
            <a:grpSpLocks/>
          </p:cNvGrpSpPr>
          <p:nvPr/>
        </p:nvGrpSpPr>
        <p:grpSpPr bwMode="auto">
          <a:xfrm>
            <a:off x="1295400" y="2686050"/>
            <a:ext cx="4999038" cy="785813"/>
            <a:chOff x="1295400" y="2686050"/>
            <a:chExt cx="4999038" cy="785813"/>
          </a:xfrm>
        </p:grpSpPr>
        <p:grpSp>
          <p:nvGrpSpPr>
            <p:cNvPr id="23" name="组合 76"/>
            <p:cNvGrpSpPr>
              <a:grpSpLocks/>
            </p:cNvGrpSpPr>
            <p:nvPr/>
          </p:nvGrpSpPr>
          <p:grpSpPr bwMode="auto">
            <a:xfrm>
              <a:off x="1295400" y="2686050"/>
              <a:ext cx="2500313" cy="785813"/>
              <a:chOff x="3071802" y="2571744"/>
              <a:chExt cx="2500330" cy="785818"/>
            </a:xfrm>
          </p:grpSpPr>
          <p:sp>
            <p:nvSpPr>
              <p:cNvPr id="32" name="矩形 71"/>
              <p:cNvSpPr>
                <a:spLocks noChangeArrowheads="1"/>
              </p:cNvSpPr>
              <p:nvPr/>
            </p:nvSpPr>
            <p:spPr bwMode="auto">
              <a:xfrm>
                <a:off x="3571868" y="2571744"/>
                <a:ext cx="500066" cy="785818"/>
              </a:xfrm>
              <a:prstGeom prst="rect">
                <a:avLst/>
              </a:prstGeom>
              <a:solidFill>
                <a:srgbClr val="FFFF66"/>
              </a:solidFill>
              <a:ln w="254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33" name="矩形 30"/>
              <p:cNvSpPr/>
              <p:nvPr/>
            </p:nvSpPr>
            <p:spPr bwMode="auto">
              <a:xfrm>
                <a:off x="4071934" y="2571744"/>
                <a:ext cx="500066" cy="785818"/>
              </a:xfrm>
              <a:prstGeom prst="rect">
                <a:avLst/>
              </a:prstGeom>
              <a:solidFill>
                <a:srgbClr val="FFFF66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Arial" charset="0"/>
                  <a:ea typeface="宋体" charset="-122"/>
                  <a:cs typeface="Arial" charset="0"/>
                </a:endParaRPr>
              </a:p>
            </p:txBody>
          </p:sp>
          <p:sp>
            <p:nvSpPr>
              <p:cNvPr id="34" name="矩形 73"/>
              <p:cNvSpPr>
                <a:spLocks noChangeArrowheads="1"/>
              </p:cNvSpPr>
              <p:nvPr/>
            </p:nvSpPr>
            <p:spPr bwMode="auto">
              <a:xfrm>
                <a:off x="3071802" y="2571744"/>
                <a:ext cx="500066" cy="785818"/>
              </a:xfrm>
              <a:prstGeom prst="rect">
                <a:avLst/>
              </a:prstGeom>
              <a:solidFill>
                <a:srgbClr val="FFFF66"/>
              </a:solidFill>
              <a:ln w="254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35" name="矩形 32"/>
              <p:cNvSpPr/>
              <p:nvPr/>
            </p:nvSpPr>
            <p:spPr bwMode="auto">
              <a:xfrm>
                <a:off x="4572000" y="2571744"/>
                <a:ext cx="500065" cy="785818"/>
              </a:xfrm>
              <a:prstGeom prst="rect">
                <a:avLst/>
              </a:prstGeom>
              <a:solidFill>
                <a:srgbClr val="FFFF66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Arial" charset="0"/>
                  <a:ea typeface="宋体" charset="-122"/>
                  <a:cs typeface="Arial" charset="0"/>
                </a:endParaRPr>
              </a:p>
            </p:txBody>
          </p:sp>
          <p:sp>
            <p:nvSpPr>
              <p:cNvPr id="36" name="矩形 33"/>
              <p:cNvSpPr/>
              <p:nvPr/>
            </p:nvSpPr>
            <p:spPr bwMode="auto">
              <a:xfrm>
                <a:off x="5072066" y="2571744"/>
                <a:ext cx="500066" cy="785818"/>
              </a:xfrm>
              <a:prstGeom prst="rect">
                <a:avLst/>
              </a:prstGeom>
              <a:solidFill>
                <a:srgbClr val="FFFF66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Arial" charset="0"/>
                  <a:ea typeface="宋体" charset="-122"/>
                  <a:cs typeface="Arial" charset="0"/>
                </a:endParaRPr>
              </a:p>
            </p:txBody>
          </p:sp>
        </p:grpSp>
        <p:grpSp>
          <p:nvGrpSpPr>
            <p:cNvPr id="24" name="组合 76"/>
            <p:cNvGrpSpPr>
              <a:grpSpLocks/>
            </p:cNvGrpSpPr>
            <p:nvPr/>
          </p:nvGrpSpPr>
          <p:grpSpPr bwMode="auto">
            <a:xfrm>
              <a:off x="3794125" y="2686050"/>
              <a:ext cx="2500313" cy="785813"/>
              <a:chOff x="3071802" y="2571744"/>
              <a:chExt cx="2500330" cy="785818"/>
            </a:xfrm>
          </p:grpSpPr>
          <p:sp>
            <p:nvSpPr>
              <p:cNvPr id="27" name="矩形 71"/>
              <p:cNvSpPr>
                <a:spLocks noChangeArrowheads="1"/>
              </p:cNvSpPr>
              <p:nvPr/>
            </p:nvSpPr>
            <p:spPr bwMode="auto">
              <a:xfrm>
                <a:off x="3571868" y="2571744"/>
                <a:ext cx="500066" cy="785818"/>
              </a:xfrm>
              <a:prstGeom prst="rect">
                <a:avLst/>
              </a:prstGeom>
              <a:solidFill>
                <a:srgbClr val="FFFF66"/>
              </a:solidFill>
              <a:ln w="254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28" name="矩形 36"/>
              <p:cNvSpPr/>
              <p:nvPr/>
            </p:nvSpPr>
            <p:spPr bwMode="auto">
              <a:xfrm>
                <a:off x="4071934" y="2571744"/>
                <a:ext cx="500066" cy="785818"/>
              </a:xfrm>
              <a:prstGeom prst="rect">
                <a:avLst/>
              </a:prstGeom>
              <a:solidFill>
                <a:schemeClr val="accent3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Arial" charset="0"/>
                  <a:ea typeface="宋体" charset="-122"/>
                  <a:cs typeface="Arial" charset="0"/>
                </a:endParaRPr>
              </a:p>
            </p:txBody>
          </p:sp>
          <p:sp>
            <p:nvSpPr>
              <p:cNvPr id="29" name="矩形 73"/>
              <p:cNvSpPr>
                <a:spLocks noChangeArrowheads="1"/>
              </p:cNvSpPr>
              <p:nvPr/>
            </p:nvSpPr>
            <p:spPr bwMode="auto">
              <a:xfrm>
                <a:off x="3071802" y="2571744"/>
                <a:ext cx="500066" cy="785818"/>
              </a:xfrm>
              <a:prstGeom prst="rect">
                <a:avLst/>
              </a:prstGeom>
              <a:solidFill>
                <a:srgbClr val="FFFF66"/>
              </a:solidFill>
              <a:ln w="254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30" name="矩形 38"/>
              <p:cNvSpPr/>
              <p:nvPr/>
            </p:nvSpPr>
            <p:spPr bwMode="auto">
              <a:xfrm>
                <a:off x="4572000" y="2571744"/>
                <a:ext cx="500065" cy="785818"/>
              </a:xfrm>
              <a:prstGeom prst="rect">
                <a:avLst/>
              </a:prstGeom>
              <a:solidFill>
                <a:schemeClr val="accent3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Arial" charset="0"/>
                  <a:ea typeface="宋体" charset="-122"/>
                  <a:cs typeface="Arial" charset="0"/>
                </a:endParaRPr>
              </a:p>
            </p:txBody>
          </p:sp>
          <p:sp>
            <p:nvSpPr>
              <p:cNvPr id="31" name="矩形 39"/>
              <p:cNvSpPr/>
              <p:nvPr/>
            </p:nvSpPr>
            <p:spPr bwMode="auto">
              <a:xfrm>
                <a:off x="5072066" y="2571744"/>
                <a:ext cx="500066" cy="785818"/>
              </a:xfrm>
              <a:prstGeom prst="rect">
                <a:avLst/>
              </a:prstGeom>
              <a:solidFill>
                <a:schemeClr val="accent3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Arial" charset="0"/>
                  <a:ea typeface="宋体" charset="-122"/>
                  <a:cs typeface="Arial" charset="0"/>
                </a:endParaRPr>
              </a:p>
            </p:txBody>
          </p:sp>
        </p:grpSp>
      </p:grpSp>
      <p:grpSp>
        <p:nvGrpSpPr>
          <p:cNvPr id="38" name="组合 129"/>
          <p:cNvGrpSpPr>
            <a:grpSpLocks/>
          </p:cNvGrpSpPr>
          <p:nvPr/>
        </p:nvGrpSpPr>
        <p:grpSpPr bwMode="auto">
          <a:xfrm>
            <a:off x="7315200" y="2533650"/>
            <a:ext cx="703263" cy="931863"/>
            <a:chOff x="2980421" y="3583749"/>
            <a:chExt cx="1017124" cy="1314872"/>
          </a:xfrm>
        </p:grpSpPr>
        <p:cxnSp>
          <p:nvCxnSpPr>
            <p:cNvPr id="39" name="直接连接符 45"/>
            <p:cNvCxnSpPr/>
            <p:nvPr/>
          </p:nvCxnSpPr>
          <p:spPr>
            <a:xfrm>
              <a:off x="3067669" y="4222145"/>
              <a:ext cx="714053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0" name="TextBox 55"/>
            <p:cNvSpPr txBox="1">
              <a:spLocks noChangeArrowheads="1"/>
            </p:cNvSpPr>
            <p:nvPr/>
          </p:nvSpPr>
          <p:spPr bwMode="auto">
            <a:xfrm>
              <a:off x="3140219" y="3583749"/>
              <a:ext cx="857326" cy="738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800" b="1">
                  <a:ea typeface="宋体" panose="02010600030101010101" pitchFamily="2" charset="-122"/>
                </a:rPr>
                <a:t>7</a:t>
              </a:r>
              <a:endParaRPr lang="zh-CN" altLang="en-US" sz="2800" b="1">
                <a:ea typeface="宋体" panose="02010600030101010101" pitchFamily="2" charset="-122"/>
              </a:endParaRPr>
            </a:p>
          </p:txBody>
        </p:sp>
        <p:sp>
          <p:nvSpPr>
            <p:cNvPr id="41" name="TextBox 56"/>
            <p:cNvSpPr txBox="1">
              <a:spLocks noChangeArrowheads="1"/>
            </p:cNvSpPr>
            <p:nvPr/>
          </p:nvSpPr>
          <p:spPr bwMode="auto">
            <a:xfrm>
              <a:off x="2980421" y="4160338"/>
              <a:ext cx="857323" cy="738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800" b="1">
                  <a:ea typeface="宋体" panose="02010600030101010101" pitchFamily="2" charset="-122"/>
                </a:rPr>
                <a:t>10</a:t>
              </a:r>
              <a:endParaRPr lang="zh-CN" altLang="en-US" sz="2800" b="1">
                <a:ea typeface="宋体" panose="02010600030101010101" pitchFamily="2" charset="-122"/>
              </a:endParaRPr>
            </a:p>
          </p:txBody>
        </p:sp>
      </p:grpSp>
      <p:sp>
        <p:nvSpPr>
          <p:cNvPr id="42" name="TextBox 11"/>
          <p:cNvSpPr txBox="1">
            <a:spLocks noChangeArrowheads="1"/>
          </p:cNvSpPr>
          <p:nvPr/>
        </p:nvSpPr>
        <p:spPr bwMode="auto">
          <a:xfrm>
            <a:off x="304800" y="3657600"/>
            <a:ext cx="11430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3200" dirty="0">
                <a:ea typeface="宋体" panose="02010600030101010101" pitchFamily="2" charset="-122"/>
              </a:rPr>
              <a:t>Compare and fill in the blank with </a:t>
            </a:r>
            <a:r>
              <a:rPr lang="en-US" altLang="zh-CN" sz="3200" dirty="0" smtClean="0">
                <a:ea typeface="宋体" panose="02010600030101010101" pitchFamily="2" charset="-122"/>
              </a:rPr>
              <a:t>“&lt;,&gt;,=”</a:t>
            </a:r>
            <a:endParaRPr lang="zh-CN" altLang="en-US" sz="3200" dirty="0">
              <a:ea typeface="宋体" panose="02010600030101010101" pitchFamily="2" charset="-122"/>
            </a:endParaRPr>
          </a:p>
        </p:txBody>
      </p:sp>
      <p:grpSp>
        <p:nvGrpSpPr>
          <p:cNvPr id="43" name="组合 3"/>
          <p:cNvGrpSpPr>
            <a:grpSpLocks/>
          </p:cNvGrpSpPr>
          <p:nvPr/>
        </p:nvGrpSpPr>
        <p:grpSpPr bwMode="auto">
          <a:xfrm>
            <a:off x="2743200" y="4295775"/>
            <a:ext cx="928688" cy="1112838"/>
            <a:chOff x="2961383" y="3583751"/>
            <a:chExt cx="1036158" cy="1164875"/>
          </a:xfrm>
        </p:grpSpPr>
        <p:cxnSp>
          <p:nvCxnSpPr>
            <p:cNvPr id="44" name="直接连接符 59"/>
            <p:cNvCxnSpPr/>
            <p:nvPr/>
          </p:nvCxnSpPr>
          <p:spPr>
            <a:xfrm>
              <a:off x="3000350" y="4143755"/>
              <a:ext cx="713798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5" name="TextBox 5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2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46" name="TextBox 6"/>
            <p:cNvSpPr txBox="1">
              <a:spLocks noChangeArrowheads="1"/>
            </p:cNvSpPr>
            <p:nvPr/>
          </p:nvSpPr>
          <p:spPr bwMode="auto">
            <a:xfrm>
              <a:off x="2961383" y="4071942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10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grpSp>
        <p:nvGrpSpPr>
          <p:cNvPr id="47" name="组合 7"/>
          <p:cNvGrpSpPr>
            <a:grpSpLocks/>
          </p:cNvGrpSpPr>
          <p:nvPr/>
        </p:nvGrpSpPr>
        <p:grpSpPr bwMode="auto">
          <a:xfrm>
            <a:off x="5638800" y="4295775"/>
            <a:ext cx="838200" cy="1112838"/>
            <a:chOff x="2940142" y="3583751"/>
            <a:chExt cx="935188" cy="1164875"/>
          </a:xfrm>
        </p:grpSpPr>
        <p:cxnSp>
          <p:nvCxnSpPr>
            <p:cNvPr id="48" name="直接连接符 63"/>
            <p:cNvCxnSpPr/>
            <p:nvPr/>
          </p:nvCxnSpPr>
          <p:spPr>
            <a:xfrm>
              <a:off x="3000362" y="4143755"/>
              <a:ext cx="713790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9" name="TextBox 9"/>
            <p:cNvSpPr txBox="1">
              <a:spLocks noChangeArrowheads="1"/>
            </p:cNvSpPr>
            <p:nvPr/>
          </p:nvSpPr>
          <p:spPr bwMode="auto">
            <a:xfrm>
              <a:off x="3018076" y="3583751"/>
              <a:ext cx="857254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 7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50" name="TextBox 10"/>
            <p:cNvSpPr txBox="1">
              <a:spLocks noChangeArrowheads="1"/>
            </p:cNvSpPr>
            <p:nvPr/>
          </p:nvSpPr>
          <p:spPr bwMode="auto">
            <a:xfrm>
              <a:off x="2940142" y="4071942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10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sp>
        <p:nvSpPr>
          <p:cNvPr id="51" name="椭圆 66"/>
          <p:cNvSpPr>
            <a:spLocks noChangeArrowheads="1"/>
          </p:cNvSpPr>
          <p:nvPr/>
        </p:nvSpPr>
        <p:spPr bwMode="auto">
          <a:xfrm>
            <a:off x="4203700" y="4435475"/>
            <a:ext cx="785813" cy="785813"/>
          </a:xfrm>
          <a:prstGeom prst="ellipse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15053" y="4412882"/>
            <a:ext cx="5437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 smtClean="0">
                <a:solidFill>
                  <a:srgbClr val="FF0000"/>
                </a:solidFill>
              </a:rPr>
              <a:t>&lt;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130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51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71174" y="380658"/>
            <a:ext cx="980598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3600" dirty="0">
                <a:ea typeface="宋体" panose="02010600030101010101" pitchFamily="2" charset="-122"/>
              </a:rPr>
              <a:t>Compare these </a:t>
            </a:r>
            <a:r>
              <a:rPr lang="en-US" altLang="zh-CN" sz="3600" dirty="0" smtClean="0">
                <a:ea typeface="宋体" panose="02010600030101010101" pitchFamily="2" charset="-122"/>
              </a:rPr>
              <a:t>fractions.</a:t>
            </a:r>
            <a:endParaRPr lang="en-US" altLang="zh-CN" sz="3600" dirty="0">
              <a:ea typeface="宋体" panose="02010600030101010101" pitchFamily="2" charset="-122"/>
            </a:endParaRPr>
          </a:p>
          <a:p>
            <a:pPr eaLnBrk="1" hangingPunct="1"/>
            <a:r>
              <a:rPr lang="en-US" altLang="zh-CN" sz="3600" dirty="0" smtClean="0">
                <a:ea typeface="宋体" panose="02010600030101010101" pitchFamily="2" charset="-122"/>
              </a:rPr>
              <a:t>Think of the reason and </a:t>
            </a:r>
            <a:r>
              <a:rPr lang="en-US" altLang="zh-CN" sz="3600" dirty="0">
                <a:ea typeface="宋体" panose="02010600030101010101" pitchFamily="2" charset="-122"/>
              </a:rPr>
              <a:t>fill in the blank.</a:t>
            </a:r>
          </a:p>
        </p:txBody>
      </p:sp>
      <p:grpSp>
        <p:nvGrpSpPr>
          <p:cNvPr id="3" name="组合 3"/>
          <p:cNvGrpSpPr>
            <a:grpSpLocks/>
          </p:cNvGrpSpPr>
          <p:nvPr/>
        </p:nvGrpSpPr>
        <p:grpSpPr bwMode="auto">
          <a:xfrm>
            <a:off x="838200" y="1981200"/>
            <a:ext cx="928688" cy="1112838"/>
            <a:chOff x="2961383" y="3583751"/>
            <a:chExt cx="1036158" cy="1164875"/>
          </a:xfrm>
        </p:grpSpPr>
        <p:cxnSp>
          <p:nvCxnSpPr>
            <p:cNvPr id="4" name="直接连接符 59"/>
            <p:cNvCxnSpPr/>
            <p:nvPr/>
          </p:nvCxnSpPr>
          <p:spPr>
            <a:xfrm>
              <a:off x="3000350" y="4143755"/>
              <a:ext cx="713798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" name="TextBox 5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2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6" name="TextBox 6"/>
            <p:cNvSpPr txBox="1">
              <a:spLocks noChangeArrowheads="1"/>
            </p:cNvSpPr>
            <p:nvPr/>
          </p:nvSpPr>
          <p:spPr bwMode="auto">
            <a:xfrm>
              <a:off x="2961383" y="4071942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 5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grpSp>
        <p:nvGrpSpPr>
          <p:cNvPr id="7" name="组合 7"/>
          <p:cNvGrpSpPr>
            <a:grpSpLocks/>
          </p:cNvGrpSpPr>
          <p:nvPr/>
        </p:nvGrpSpPr>
        <p:grpSpPr bwMode="auto">
          <a:xfrm>
            <a:off x="2435225" y="2012950"/>
            <a:ext cx="885825" cy="1112838"/>
            <a:chOff x="2887370" y="3583751"/>
            <a:chExt cx="987960" cy="1164875"/>
          </a:xfrm>
        </p:grpSpPr>
        <p:cxnSp>
          <p:nvCxnSpPr>
            <p:cNvPr id="8" name="直接连接符 63"/>
            <p:cNvCxnSpPr/>
            <p:nvPr/>
          </p:nvCxnSpPr>
          <p:spPr>
            <a:xfrm>
              <a:off x="3000684" y="4143755"/>
              <a:ext cx="713527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TextBox 9"/>
            <p:cNvSpPr txBox="1">
              <a:spLocks noChangeArrowheads="1"/>
            </p:cNvSpPr>
            <p:nvPr/>
          </p:nvSpPr>
          <p:spPr bwMode="auto">
            <a:xfrm>
              <a:off x="3018076" y="3583751"/>
              <a:ext cx="857254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 3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10" name="TextBox 10"/>
            <p:cNvSpPr txBox="1">
              <a:spLocks noChangeArrowheads="1"/>
            </p:cNvSpPr>
            <p:nvPr/>
          </p:nvSpPr>
          <p:spPr bwMode="auto">
            <a:xfrm>
              <a:off x="2887370" y="4071942"/>
              <a:ext cx="857256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  5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sp>
        <p:nvSpPr>
          <p:cNvPr id="11" name="椭圆 66"/>
          <p:cNvSpPr>
            <a:spLocks noChangeArrowheads="1"/>
          </p:cNvSpPr>
          <p:nvPr/>
        </p:nvSpPr>
        <p:spPr bwMode="auto">
          <a:xfrm>
            <a:off x="1616075" y="2209800"/>
            <a:ext cx="785813" cy="785813"/>
          </a:xfrm>
          <a:prstGeom prst="ellipse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12" name="组合 3"/>
          <p:cNvGrpSpPr>
            <a:grpSpLocks/>
          </p:cNvGrpSpPr>
          <p:nvPr/>
        </p:nvGrpSpPr>
        <p:grpSpPr bwMode="auto">
          <a:xfrm>
            <a:off x="5360988" y="1993900"/>
            <a:ext cx="928687" cy="1112838"/>
            <a:chOff x="2961383" y="3583751"/>
            <a:chExt cx="1036158" cy="1164875"/>
          </a:xfrm>
        </p:grpSpPr>
        <p:cxnSp>
          <p:nvCxnSpPr>
            <p:cNvPr id="13" name="直接连接符 51"/>
            <p:cNvCxnSpPr/>
            <p:nvPr/>
          </p:nvCxnSpPr>
          <p:spPr>
            <a:xfrm>
              <a:off x="3000350" y="4143755"/>
              <a:ext cx="713798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5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6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15" name="TextBox 6"/>
            <p:cNvSpPr txBox="1">
              <a:spLocks noChangeArrowheads="1"/>
            </p:cNvSpPr>
            <p:nvPr/>
          </p:nvSpPr>
          <p:spPr bwMode="auto">
            <a:xfrm>
              <a:off x="2961383" y="4071942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 7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grpSp>
        <p:nvGrpSpPr>
          <p:cNvPr id="16" name="组合 7"/>
          <p:cNvGrpSpPr>
            <a:grpSpLocks/>
          </p:cNvGrpSpPr>
          <p:nvPr/>
        </p:nvGrpSpPr>
        <p:grpSpPr bwMode="auto">
          <a:xfrm>
            <a:off x="7021513" y="1993900"/>
            <a:ext cx="884237" cy="1112838"/>
            <a:chOff x="2887370" y="3583751"/>
            <a:chExt cx="987960" cy="1164875"/>
          </a:xfrm>
        </p:grpSpPr>
        <p:cxnSp>
          <p:nvCxnSpPr>
            <p:cNvPr id="17" name="直接连接符 55"/>
            <p:cNvCxnSpPr/>
            <p:nvPr/>
          </p:nvCxnSpPr>
          <p:spPr>
            <a:xfrm>
              <a:off x="3000888" y="4143755"/>
              <a:ext cx="713034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TextBox 9"/>
            <p:cNvSpPr txBox="1">
              <a:spLocks noChangeArrowheads="1"/>
            </p:cNvSpPr>
            <p:nvPr/>
          </p:nvSpPr>
          <p:spPr bwMode="auto">
            <a:xfrm>
              <a:off x="3018076" y="3583751"/>
              <a:ext cx="857254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 4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19" name="TextBox 10"/>
            <p:cNvSpPr txBox="1">
              <a:spLocks noChangeArrowheads="1"/>
            </p:cNvSpPr>
            <p:nvPr/>
          </p:nvSpPr>
          <p:spPr bwMode="auto">
            <a:xfrm>
              <a:off x="2887370" y="4071942"/>
              <a:ext cx="857256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  7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sp>
        <p:nvSpPr>
          <p:cNvPr id="20" name="椭圆 58"/>
          <p:cNvSpPr>
            <a:spLocks noChangeArrowheads="1"/>
          </p:cNvSpPr>
          <p:nvPr/>
        </p:nvSpPr>
        <p:spPr bwMode="auto">
          <a:xfrm>
            <a:off x="6169025" y="2190750"/>
            <a:ext cx="785813" cy="785813"/>
          </a:xfrm>
          <a:prstGeom prst="ellipse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21" name="组合 3"/>
          <p:cNvGrpSpPr>
            <a:grpSpLocks/>
          </p:cNvGrpSpPr>
          <p:nvPr/>
        </p:nvGrpSpPr>
        <p:grpSpPr bwMode="auto">
          <a:xfrm>
            <a:off x="3071813" y="4495800"/>
            <a:ext cx="893762" cy="1112838"/>
            <a:chOff x="3000350" y="3583751"/>
            <a:chExt cx="997191" cy="1164875"/>
          </a:xfrm>
        </p:grpSpPr>
        <p:cxnSp>
          <p:nvCxnSpPr>
            <p:cNvPr id="22" name="直接连接符 67"/>
            <p:cNvCxnSpPr/>
            <p:nvPr/>
          </p:nvCxnSpPr>
          <p:spPr>
            <a:xfrm>
              <a:off x="3000350" y="4143755"/>
              <a:ext cx="713797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TextBox 5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a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24" name="TextBox 6"/>
            <p:cNvSpPr txBox="1">
              <a:spLocks noChangeArrowheads="1"/>
            </p:cNvSpPr>
            <p:nvPr/>
          </p:nvSpPr>
          <p:spPr bwMode="auto">
            <a:xfrm>
              <a:off x="3031748" y="4071942"/>
              <a:ext cx="857258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 c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grpSp>
        <p:nvGrpSpPr>
          <p:cNvPr id="25" name="组合 7"/>
          <p:cNvGrpSpPr>
            <a:grpSpLocks/>
          </p:cNvGrpSpPr>
          <p:nvPr/>
        </p:nvGrpSpPr>
        <p:grpSpPr bwMode="auto">
          <a:xfrm>
            <a:off x="4635500" y="4527550"/>
            <a:ext cx="885825" cy="1112838"/>
            <a:chOff x="2887370" y="3583751"/>
            <a:chExt cx="987960" cy="1164875"/>
          </a:xfrm>
        </p:grpSpPr>
        <p:cxnSp>
          <p:nvCxnSpPr>
            <p:cNvPr id="26" name="直接连接符 71"/>
            <p:cNvCxnSpPr/>
            <p:nvPr/>
          </p:nvCxnSpPr>
          <p:spPr>
            <a:xfrm>
              <a:off x="3000684" y="4143755"/>
              <a:ext cx="713527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TextBox 9"/>
            <p:cNvSpPr txBox="1">
              <a:spLocks noChangeArrowheads="1"/>
            </p:cNvSpPr>
            <p:nvPr/>
          </p:nvSpPr>
          <p:spPr bwMode="auto">
            <a:xfrm>
              <a:off x="3018076" y="3583751"/>
              <a:ext cx="857254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 b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28" name="TextBox 10"/>
            <p:cNvSpPr txBox="1">
              <a:spLocks noChangeArrowheads="1"/>
            </p:cNvSpPr>
            <p:nvPr/>
          </p:nvSpPr>
          <p:spPr bwMode="auto">
            <a:xfrm>
              <a:off x="2887370" y="4071942"/>
              <a:ext cx="857256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  c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sp>
        <p:nvSpPr>
          <p:cNvPr id="29" name="椭圆 74"/>
          <p:cNvSpPr>
            <a:spLocks noChangeArrowheads="1"/>
          </p:cNvSpPr>
          <p:nvPr/>
        </p:nvSpPr>
        <p:spPr bwMode="auto">
          <a:xfrm>
            <a:off x="3798888" y="4724400"/>
            <a:ext cx="785812" cy="785813"/>
          </a:xfrm>
          <a:prstGeom prst="ellipse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30" name="TextBox 11"/>
          <p:cNvSpPr txBox="1">
            <a:spLocks noChangeArrowheads="1"/>
          </p:cNvSpPr>
          <p:nvPr/>
        </p:nvSpPr>
        <p:spPr bwMode="auto">
          <a:xfrm>
            <a:off x="2407972" y="5638800"/>
            <a:ext cx="83581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3600" dirty="0">
                <a:ea typeface="宋体" panose="02010600030101010101" pitchFamily="2" charset="-122"/>
              </a:rPr>
              <a:t>（</a:t>
            </a:r>
            <a:r>
              <a:rPr lang="en-US" altLang="zh-CN" sz="3600" dirty="0" smtClean="0">
                <a:ea typeface="宋体" panose="02010600030101010101" pitchFamily="2" charset="-122"/>
              </a:rPr>
              <a:t>a &gt; b &gt; 0  c </a:t>
            </a:r>
            <a:r>
              <a:rPr lang="zh-CN" altLang="en-US" sz="3600" dirty="0" smtClean="0">
                <a:ea typeface="宋体" panose="02010600030101010101" pitchFamily="2" charset="-122"/>
              </a:rPr>
              <a:t>≠ </a:t>
            </a:r>
            <a:r>
              <a:rPr lang="en-US" altLang="zh-CN" sz="3600" dirty="0" smtClean="0">
                <a:ea typeface="宋体" panose="02010600030101010101" pitchFamily="2" charset="-122"/>
              </a:rPr>
              <a:t>0 </a:t>
            </a:r>
            <a:r>
              <a:rPr lang="zh-CN" altLang="en-US" sz="3600" dirty="0">
                <a:ea typeface="宋体" panose="02010600030101010101" pitchFamily="2" charset="-122"/>
              </a:rPr>
              <a:t>）</a:t>
            </a: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3200400"/>
            <a:ext cx="389096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294" y="3185941"/>
            <a:ext cx="3891600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1701369" y="2182249"/>
            <a:ext cx="5437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 smtClean="0">
                <a:solidFill>
                  <a:srgbClr val="FF0000"/>
                </a:solidFill>
              </a:rPr>
              <a:t>&lt;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315197" y="2155039"/>
            <a:ext cx="5437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&gt;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935039" y="4679216"/>
            <a:ext cx="5437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&gt;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645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0" grpId="0" animBg="1"/>
      <p:bldP spid="29" grpId="0" animBg="1"/>
      <p:bldP spid="30" grpId="0"/>
      <p:bldP spid="33" grpId="0"/>
      <p:bldP spid="34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>
            <a:spLocks noChangeArrowheads="1"/>
          </p:cNvSpPr>
          <p:nvPr/>
        </p:nvSpPr>
        <p:spPr bwMode="auto">
          <a:xfrm>
            <a:off x="1143000" y="5659745"/>
            <a:ext cx="83581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3200" dirty="0">
                <a:ea typeface="宋体" panose="02010600030101010101" pitchFamily="2" charset="-122"/>
              </a:rPr>
              <a:t>（</a:t>
            </a:r>
            <a:r>
              <a:rPr lang="en-US" altLang="zh-CN" sz="3200" dirty="0">
                <a:ea typeface="宋体" panose="02010600030101010101" pitchFamily="2" charset="-122"/>
              </a:rPr>
              <a:t>when b &gt; c and </a:t>
            </a:r>
            <a:r>
              <a:rPr lang="en-US" altLang="zh-CN" sz="3200" dirty="0" smtClean="0">
                <a:ea typeface="宋体" panose="02010600030101010101" pitchFamily="2" charset="-122"/>
              </a:rPr>
              <a:t>a </a:t>
            </a:r>
            <a:r>
              <a:rPr lang="zh-CN" altLang="en-US" sz="3200" dirty="0" smtClean="0">
                <a:ea typeface="宋体" panose="02010600030101010101" pitchFamily="2" charset="-122"/>
              </a:rPr>
              <a:t>≠ </a:t>
            </a:r>
            <a:r>
              <a:rPr lang="en-GB" altLang="zh-CN" sz="3200" dirty="0" smtClean="0">
                <a:ea typeface="宋体" panose="02010600030101010101" pitchFamily="2" charset="-122"/>
              </a:rPr>
              <a:t>0</a:t>
            </a:r>
            <a:r>
              <a:rPr lang="en-GB" altLang="zh-CN" sz="3200" dirty="0" smtClean="0">
                <a:ea typeface="宋体" panose="02010600030101010101" pitchFamily="2" charset="-122"/>
              </a:rPr>
              <a:t>, </a:t>
            </a:r>
            <a:r>
              <a:rPr lang="en-GB" altLang="zh-CN" sz="3200" dirty="0" smtClean="0">
                <a:ea typeface="宋体" panose="02010600030101010101" pitchFamily="2" charset="-122"/>
              </a:rPr>
              <a:t>b </a:t>
            </a:r>
            <a:r>
              <a:rPr lang="zh-CN" altLang="en-US" sz="3200" dirty="0" smtClean="0">
                <a:ea typeface="宋体" panose="02010600030101010101" pitchFamily="2" charset="-122"/>
              </a:rPr>
              <a:t>≠ </a:t>
            </a:r>
            <a:r>
              <a:rPr lang="en-GB" altLang="zh-CN" sz="3200" dirty="0" smtClean="0">
                <a:ea typeface="宋体" panose="02010600030101010101" pitchFamily="2" charset="-122"/>
              </a:rPr>
              <a:t>0</a:t>
            </a:r>
            <a:r>
              <a:rPr lang="en-GB" altLang="zh-CN" sz="3200" dirty="0" smtClean="0">
                <a:ea typeface="宋体" panose="02010600030101010101" pitchFamily="2" charset="-122"/>
              </a:rPr>
              <a:t>, </a:t>
            </a:r>
            <a:r>
              <a:rPr lang="en-GB" altLang="zh-CN" sz="3200" dirty="0" smtClean="0">
                <a:ea typeface="宋体" panose="02010600030101010101" pitchFamily="2" charset="-122"/>
              </a:rPr>
              <a:t>c </a:t>
            </a:r>
            <a:r>
              <a:rPr lang="zh-CN" altLang="en-US" sz="3200" dirty="0" smtClean="0">
                <a:ea typeface="宋体" panose="02010600030101010101" pitchFamily="2" charset="-122"/>
              </a:rPr>
              <a:t>≠ </a:t>
            </a:r>
            <a:r>
              <a:rPr lang="en-US" altLang="zh-CN" sz="3200" dirty="0" smtClean="0">
                <a:ea typeface="宋体" panose="02010600030101010101" pitchFamily="2" charset="-122"/>
              </a:rPr>
              <a:t>0</a:t>
            </a:r>
            <a:r>
              <a:rPr lang="zh-CN" altLang="en-US" sz="3200" dirty="0">
                <a:ea typeface="宋体" panose="02010600030101010101" pitchFamily="2" charset="-122"/>
              </a:rPr>
              <a:t>）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5334000" y="1147173"/>
            <a:ext cx="3275707" cy="2554545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 sz="3200" dirty="0" smtClean="0">
                <a:ea typeface="宋体" panose="02010600030101010101" pitchFamily="2" charset="-122"/>
              </a:rPr>
              <a:t>When </a:t>
            </a:r>
            <a:r>
              <a:rPr lang="en-US" altLang="zh-CN" sz="3200" dirty="0" smtClean="0">
                <a:ea typeface="宋体" panose="02010600030101010101" pitchFamily="2" charset="-122"/>
              </a:rPr>
              <a:t>the numerator is bigger, the </a:t>
            </a:r>
            <a:r>
              <a:rPr lang="en-US" altLang="zh-CN" sz="3200" dirty="0">
                <a:ea typeface="宋体" panose="02010600030101010101" pitchFamily="2" charset="-122"/>
              </a:rPr>
              <a:t>fraction </a:t>
            </a:r>
            <a:r>
              <a:rPr lang="en-US" altLang="zh-CN" sz="3200" dirty="0" smtClean="0">
                <a:ea typeface="宋体" panose="02010600030101010101" pitchFamily="2" charset="-122"/>
              </a:rPr>
              <a:t>is bigger</a:t>
            </a:r>
            <a:r>
              <a:rPr lang="en-US" altLang="zh-CN" sz="3200" dirty="0" smtClean="0">
                <a:ea typeface="宋体" panose="02010600030101010101" pitchFamily="2" charset="-122"/>
              </a:rPr>
              <a:t>.</a:t>
            </a:r>
          </a:p>
          <a:p>
            <a:pPr algn="ctr" eaLnBrk="1" hangingPunct="1"/>
            <a:r>
              <a:rPr lang="zh-CN" altLang="en-US" sz="3200" dirty="0" smtClean="0">
                <a:ea typeface="宋体" panose="02010600030101010101" pitchFamily="2" charset="-122"/>
              </a:rPr>
              <a:t>    </a:t>
            </a:r>
            <a:endParaRPr lang="en-US" altLang="zh-CN" sz="3600" dirty="0">
              <a:ea typeface="宋体" panose="02010600030101010101" pitchFamily="2" charset="-122"/>
            </a:endParaRPr>
          </a:p>
        </p:txBody>
      </p:sp>
      <p:sp>
        <p:nvSpPr>
          <p:cNvPr id="4" name="右箭头 14"/>
          <p:cNvSpPr/>
          <p:nvPr/>
        </p:nvSpPr>
        <p:spPr>
          <a:xfrm>
            <a:off x="4191000" y="2362200"/>
            <a:ext cx="685800" cy="304800"/>
          </a:xfrm>
          <a:prstGeom prst="right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D9"/>
              </a:solidFill>
              <a:ea typeface="宋体" charset="-122"/>
            </a:endParaRPr>
          </a:p>
        </p:txBody>
      </p:sp>
      <p:sp>
        <p:nvSpPr>
          <p:cNvPr id="5" name="右箭头 16"/>
          <p:cNvSpPr/>
          <p:nvPr/>
        </p:nvSpPr>
        <p:spPr>
          <a:xfrm>
            <a:off x="4267200" y="4708525"/>
            <a:ext cx="685800" cy="304800"/>
          </a:xfrm>
          <a:prstGeom prst="right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D9"/>
              </a:solidFill>
              <a:ea typeface="宋体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40830" y="1147173"/>
            <a:ext cx="3458344" cy="2554545"/>
          </a:xfrm>
          <a:prstGeom prst="rect">
            <a:avLst/>
          </a:prstGeom>
          <a:solidFill>
            <a:srgbClr val="FFFF66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 sz="3200" dirty="0">
                <a:ea typeface="宋体" panose="02010600030101010101" pitchFamily="2" charset="-122"/>
              </a:rPr>
              <a:t>When the denominators</a:t>
            </a:r>
            <a:r>
              <a:rPr lang="zh-CN" altLang="en-US" sz="3200" dirty="0">
                <a:ea typeface="宋体" panose="02010600030101010101" pitchFamily="2" charset="-122"/>
              </a:rPr>
              <a:t> </a:t>
            </a:r>
            <a:r>
              <a:rPr lang="en-US" altLang="zh-CN" sz="3200" dirty="0">
                <a:ea typeface="宋体" panose="02010600030101010101" pitchFamily="2" charset="-122"/>
              </a:rPr>
              <a:t>are the same, we can compare the numerators.</a:t>
            </a:r>
            <a:r>
              <a:rPr lang="zh-CN" altLang="en-US" sz="3200" dirty="0">
                <a:ea typeface="宋体" panose="02010600030101010101" pitchFamily="2" charset="-122"/>
              </a:rPr>
              <a:t> </a:t>
            </a:r>
            <a:endParaRPr lang="en-US" altLang="zh-CN" sz="3600" dirty="0">
              <a:ea typeface="宋体" panose="02010600030101010101" pitchFamily="2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33400" y="3886200"/>
            <a:ext cx="4343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zh-CN" sz="3600" b="1">
              <a:ea typeface="宋体" panose="02010600030101010101" pitchFamily="2" charset="-122"/>
            </a:endParaRPr>
          </a:p>
        </p:txBody>
      </p:sp>
      <p:sp>
        <p:nvSpPr>
          <p:cNvPr id="8" name="TextBox 9"/>
          <p:cNvSpPr txBox="1">
            <a:spLocks noChangeArrowheads="1"/>
          </p:cNvSpPr>
          <p:nvPr/>
        </p:nvSpPr>
        <p:spPr bwMode="auto">
          <a:xfrm>
            <a:off x="5257800" y="4098925"/>
            <a:ext cx="3886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zh-CN" sz="3600" b="1">
              <a:ea typeface="宋体" panose="02010600030101010101" pitchFamily="2" charset="-122"/>
            </a:endParaRPr>
          </a:p>
        </p:txBody>
      </p:sp>
      <p:grpSp>
        <p:nvGrpSpPr>
          <p:cNvPr id="9" name="组合 3"/>
          <p:cNvGrpSpPr>
            <a:grpSpLocks/>
          </p:cNvGrpSpPr>
          <p:nvPr/>
        </p:nvGrpSpPr>
        <p:grpSpPr bwMode="auto">
          <a:xfrm>
            <a:off x="1143000" y="4022725"/>
            <a:ext cx="982663" cy="1331913"/>
            <a:chOff x="2960809" y="3514979"/>
            <a:chExt cx="1097782" cy="1394551"/>
          </a:xfrm>
        </p:grpSpPr>
        <p:cxnSp>
          <p:nvCxnSpPr>
            <p:cNvPr id="10" name="直接连接符 19"/>
            <p:cNvCxnSpPr/>
            <p:nvPr/>
          </p:nvCxnSpPr>
          <p:spPr>
            <a:xfrm>
              <a:off x="3053030" y="4226383"/>
              <a:ext cx="712937" cy="1663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6"/>
            <p:cNvSpPr txBox="1">
              <a:spLocks noChangeArrowheads="1"/>
            </p:cNvSpPr>
            <p:nvPr/>
          </p:nvSpPr>
          <p:spPr bwMode="auto">
            <a:xfrm>
              <a:off x="3201337" y="3514979"/>
              <a:ext cx="857254" cy="676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b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12" name="TextBox 7"/>
            <p:cNvSpPr txBox="1">
              <a:spLocks noChangeArrowheads="1"/>
            </p:cNvSpPr>
            <p:nvPr/>
          </p:nvSpPr>
          <p:spPr bwMode="auto">
            <a:xfrm>
              <a:off x="2960809" y="4232846"/>
              <a:ext cx="857258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  a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 3"/>
          <p:cNvGrpSpPr>
            <a:grpSpLocks/>
          </p:cNvGrpSpPr>
          <p:nvPr/>
        </p:nvGrpSpPr>
        <p:grpSpPr bwMode="auto">
          <a:xfrm>
            <a:off x="2303267" y="4022725"/>
            <a:ext cx="982663" cy="1331913"/>
            <a:chOff x="2960806" y="3514979"/>
            <a:chExt cx="1097785" cy="1394551"/>
          </a:xfrm>
        </p:grpSpPr>
        <p:cxnSp>
          <p:nvCxnSpPr>
            <p:cNvPr id="14" name="直接连接符 23"/>
            <p:cNvCxnSpPr/>
            <p:nvPr/>
          </p:nvCxnSpPr>
          <p:spPr>
            <a:xfrm>
              <a:off x="3053027" y="4226383"/>
              <a:ext cx="712939" cy="1663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Box 6"/>
            <p:cNvSpPr txBox="1">
              <a:spLocks noChangeArrowheads="1"/>
            </p:cNvSpPr>
            <p:nvPr/>
          </p:nvSpPr>
          <p:spPr bwMode="auto">
            <a:xfrm>
              <a:off x="3201337" y="3514979"/>
              <a:ext cx="857254" cy="676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c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16" name="TextBox 7"/>
            <p:cNvSpPr txBox="1">
              <a:spLocks noChangeArrowheads="1"/>
            </p:cNvSpPr>
            <p:nvPr/>
          </p:nvSpPr>
          <p:spPr bwMode="auto">
            <a:xfrm>
              <a:off x="2960806" y="4232846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  a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grpSp>
        <p:nvGrpSpPr>
          <p:cNvPr id="17" name="组合 3"/>
          <p:cNvGrpSpPr>
            <a:grpSpLocks/>
          </p:cNvGrpSpPr>
          <p:nvPr/>
        </p:nvGrpSpPr>
        <p:grpSpPr bwMode="auto">
          <a:xfrm>
            <a:off x="5583238" y="4167188"/>
            <a:ext cx="984250" cy="1331912"/>
            <a:chOff x="2960809" y="3514979"/>
            <a:chExt cx="1097782" cy="1394551"/>
          </a:xfrm>
        </p:grpSpPr>
        <p:cxnSp>
          <p:nvCxnSpPr>
            <p:cNvPr id="18" name="直接连接符 36"/>
            <p:cNvCxnSpPr/>
            <p:nvPr/>
          </p:nvCxnSpPr>
          <p:spPr>
            <a:xfrm>
              <a:off x="3052881" y="4226383"/>
              <a:ext cx="713558" cy="1662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TextBox 6"/>
            <p:cNvSpPr txBox="1">
              <a:spLocks noChangeArrowheads="1"/>
            </p:cNvSpPr>
            <p:nvPr/>
          </p:nvSpPr>
          <p:spPr bwMode="auto">
            <a:xfrm>
              <a:off x="3201337" y="3514979"/>
              <a:ext cx="857254" cy="676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b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20" name="TextBox 7"/>
            <p:cNvSpPr txBox="1">
              <a:spLocks noChangeArrowheads="1"/>
            </p:cNvSpPr>
            <p:nvPr/>
          </p:nvSpPr>
          <p:spPr bwMode="auto">
            <a:xfrm>
              <a:off x="2960809" y="4232846"/>
              <a:ext cx="857258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  a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grpSp>
        <p:nvGrpSpPr>
          <p:cNvPr id="21" name="组合 3"/>
          <p:cNvGrpSpPr>
            <a:grpSpLocks/>
          </p:cNvGrpSpPr>
          <p:nvPr/>
        </p:nvGrpSpPr>
        <p:grpSpPr bwMode="auto">
          <a:xfrm>
            <a:off x="7315200" y="4130675"/>
            <a:ext cx="982663" cy="1331913"/>
            <a:chOff x="2960806" y="3514979"/>
            <a:chExt cx="1097785" cy="1394551"/>
          </a:xfrm>
        </p:grpSpPr>
        <p:cxnSp>
          <p:nvCxnSpPr>
            <p:cNvPr id="22" name="直接连接符 40"/>
            <p:cNvCxnSpPr/>
            <p:nvPr/>
          </p:nvCxnSpPr>
          <p:spPr>
            <a:xfrm>
              <a:off x="3053027" y="4226383"/>
              <a:ext cx="712939" cy="1663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TextBox 6"/>
            <p:cNvSpPr txBox="1">
              <a:spLocks noChangeArrowheads="1"/>
            </p:cNvSpPr>
            <p:nvPr/>
          </p:nvSpPr>
          <p:spPr bwMode="auto">
            <a:xfrm>
              <a:off x="3201337" y="3514979"/>
              <a:ext cx="857254" cy="676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c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24" name="TextBox 7"/>
            <p:cNvSpPr txBox="1">
              <a:spLocks noChangeArrowheads="1"/>
            </p:cNvSpPr>
            <p:nvPr/>
          </p:nvSpPr>
          <p:spPr bwMode="auto">
            <a:xfrm>
              <a:off x="2960806" y="4232846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  a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sp>
        <p:nvSpPr>
          <p:cNvPr id="25" name="TextBox 24"/>
          <p:cNvSpPr txBox="1">
            <a:spLocks noChangeArrowheads="1"/>
          </p:cNvSpPr>
          <p:nvPr/>
        </p:nvSpPr>
        <p:spPr bwMode="auto">
          <a:xfrm flipH="1">
            <a:off x="6553200" y="4327525"/>
            <a:ext cx="609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>
                <a:ea typeface="宋体" panose="02010600030101010101" pitchFamily="2" charset="-122"/>
              </a:rPr>
              <a:t>&gt;</a:t>
            </a:r>
            <a:endParaRPr lang="zh-CN" altLang="en-US" sz="5400">
              <a:ea typeface="宋体" panose="02010600030101010101" pitchFamily="2" charset="-122"/>
            </a:endParaRPr>
          </a:p>
        </p:txBody>
      </p:sp>
      <p:sp>
        <p:nvSpPr>
          <p:cNvPr id="26" name="TextBox 11"/>
          <p:cNvSpPr txBox="1">
            <a:spLocks noChangeArrowheads="1"/>
          </p:cNvSpPr>
          <p:nvPr/>
        </p:nvSpPr>
        <p:spPr bwMode="auto">
          <a:xfrm>
            <a:off x="251520" y="241903"/>
            <a:ext cx="83581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3600" dirty="0" smtClean="0">
                <a:ea typeface="宋体" panose="02010600030101010101" pitchFamily="2" charset="-122"/>
              </a:rPr>
              <a:t>Comparing fractions:</a:t>
            </a:r>
            <a:endParaRPr lang="zh-CN" altLang="en-US" sz="36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2630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CF9DE"/>
              </a:clrFrom>
              <a:clrTo>
                <a:srgbClr val="FCF9D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96752"/>
            <a:ext cx="8839200" cy="361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04800" y="342721"/>
            <a:ext cx="87137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3600" dirty="0" smtClean="0">
                <a:ea typeface="宋体" panose="02010600030101010101" pitchFamily="2" charset="-122"/>
              </a:rPr>
              <a:t>What fraction of each shape is shaded?</a:t>
            </a:r>
            <a:endParaRPr lang="zh-CN" altLang="en-US" sz="3600" dirty="0">
              <a:ea typeface="宋体" panose="02010600030101010101" pitchFamily="2" charset="-122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276252"/>
            <a:ext cx="304800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850" y="2219102"/>
            <a:ext cx="309563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2244502"/>
            <a:ext cx="328613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2158777"/>
            <a:ext cx="3810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675" y="3817715"/>
            <a:ext cx="3143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879627"/>
            <a:ext cx="296863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803427"/>
            <a:ext cx="395288" cy="81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3803427"/>
            <a:ext cx="436563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438400" y="5098827"/>
            <a:ext cx="44378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3200" dirty="0">
                <a:ea typeface="宋体" panose="02010600030101010101" pitchFamily="2" charset="-122"/>
              </a:rPr>
              <a:t>What do you </a:t>
            </a:r>
            <a:r>
              <a:rPr lang="en-US" altLang="zh-CN" sz="3200" dirty="0" smtClean="0">
                <a:ea typeface="宋体" panose="02010600030101010101" pitchFamily="2" charset="-122"/>
              </a:rPr>
              <a:t>notice?</a:t>
            </a:r>
            <a:endParaRPr lang="zh-CN" altLang="en-US" sz="32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799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CF9DE"/>
              </a:clrFrom>
              <a:clrTo>
                <a:srgbClr val="FCF9D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96752"/>
            <a:ext cx="8839200" cy="361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04800" y="342721"/>
            <a:ext cx="87137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3600" dirty="0" smtClean="0">
                <a:ea typeface="宋体" panose="02010600030101010101" pitchFamily="2" charset="-122"/>
              </a:rPr>
              <a:t>These are all </a:t>
            </a:r>
            <a:r>
              <a:rPr lang="en-US" altLang="zh-CN" sz="3600" dirty="0" smtClean="0">
                <a:solidFill>
                  <a:srgbClr val="FF0000"/>
                </a:solidFill>
                <a:ea typeface="宋体" panose="02010600030101010101" pitchFamily="2" charset="-122"/>
              </a:rPr>
              <a:t>unit fractions.</a:t>
            </a:r>
            <a:endParaRPr lang="zh-CN" altLang="en-US" sz="36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276252"/>
            <a:ext cx="304800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850" y="2219102"/>
            <a:ext cx="309563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2244502"/>
            <a:ext cx="328613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2158777"/>
            <a:ext cx="3810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675" y="3817715"/>
            <a:ext cx="3143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879627"/>
            <a:ext cx="296863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803427"/>
            <a:ext cx="395288" cy="81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3803427"/>
            <a:ext cx="436563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04799" y="5098827"/>
            <a:ext cx="843756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rgbClr val="FF0000"/>
                </a:solidFill>
                <a:ea typeface="宋体" panose="02010600030101010101" pitchFamily="2" charset="-122"/>
              </a:rPr>
              <a:t>Unit fractions </a:t>
            </a:r>
            <a:r>
              <a:rPr lang="en-US" altLang="zh-CN" sz="3200" dirty="0" smtClean="0">
                <a:ea typeface="宋体" panose="02010600030101010101" pitchFamily="2" charset="-122"/>
              </a:rPr>
              <a:t>get smaller as the denominator gets larger.</a:t>
            </a:r>
            <a:endParaRPr lang="zh-CN" altLang="en-US" sz="32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5279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loud Callout 40"/>
          <p:cNvSpPr/>
          <p:nvPr/>
        </p:nvSpPr>
        <p:spPr>
          <a:xfrm>
            <a:off x="304800" y="2204864"/>
            <a:ext cx="4919824" cy="4266055"/>
          </a:xfrm>
          <a:prstGeom prst="cloudCallout">
            <a:avLst>
              <a:gd name="adj1" fmla="val 65511"/>
              <a:gd name="adj2" fmla="val 5799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04800" y="381171"/>
            <a:ext cx="92357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3600" dirty="0">
                <a:ea typeface="宋体" panose="02010600030101010101" pitchFamily="2" charset="-122"/>
              </a:rPr>
              <a:t>Compare these </a:t>
            </a:r>
            <a:r>
              <a:rPr lang="en-US" altLang="zh-CN" sz="3600" dirty="0" smtClean="0">
                <a:ea typeface="宋体" panose="02010600030101010101" pitchFamily="2" charset="-122"/>
              </a:rPr>
              <a:t>fractions </a:t>
            </a:r>
            <a:r>
              <a:rPr lang="en-US" altLang="zh-CN" sz="3600" dirty="0" smtClean="0">
                <a:ea typeface="宋体" panose="02010600030101010101" pitchFamily="2" charset="-122"/>
              </a:rPr>
              <a:t>using &lt; </a:t>
            </a:r>
            <a:r>
              <a:rPr lang="en-US" altLang="zh-CN" sz="3600" dirty="0" smtClean="0">
                <a:ea typeface="宋体" panose="02010600030101010101" pitchFamily="2" charset="-122"/>
              </a:rPr>
              <a:t>, &gt; </a:t>
            </a:r>
            <a:r>
              <a:rPr lang="en-US" altLang="zh-CN" sz="3600" dirty="0" smtClean="0">
                <a:ea typeface="宋体" panose="02010600030101010101" pitchFamily="2" charset="-122"/>
              </a:rPr>
              <a:t>or =</a:t>
            </a:r>
            <a:endParaRPr lang="zh-CN" altLang="en-US" sz="3600" dirty="0">
              <a:ea typeface="宋体" panose="02010600030101010101" pitchFamily="2" charset="-122"/>
            </a:endParaRPr>
          </a:p>
        </p:txBody>
      </p:sp>
      <p:grpSp>
        <p:nvGrpSpPr>
          <p:cNvPr id="3" name="组合 16"/>
          <p:cNvGrpSpPr>
            <a:grpSpLocks/>
          </p:cNvGrpSpPr>
          <p:nvPr/>
        </p:nvGrpSpPr>
        <p:grpSpPr bwMode="auto">
          <a:xfrm>
            <a:off x="2859373" y="1233541"/>
            <a:ext cx="893763" cy="1112838"/>
            <a:chOff x="3000364" y="3583751"/>
            <a:chExt cx="997181" cy="1164875"/>
          </a:xfrm>
        </p:grpSpPr>
        <p:cxnSp>
          <p:nvCxnSpPr>
            <p:cNvPr id="4" name="直接连接符 15"/>
            <p:cNvCxnSpPr/>
            <p:nvPr/>
          </p:nvCxnSpPr>
          <p:spPr>
            <a:xfrm>
              <a:off x="3000364" y="4143755"/>
              <a:ext cx="713790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" name="TextBox 18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>
                  <a:ea typeface="宋体" panose="02010600030101010101" pitchFamily="2" charset="-122"/>
                </a:rPr>
                <a:t>2</a:t>
              </a:r>
              <a:endParaRPr lang="zh-CN" altLang="en-US" sz="3600">
                <a:ea typeface="宋体" panose="02010600030101010101" pitchFamily="2" charset="-122"/>
              </a:endParaRPr>
            </a:p>
          </p:txBody>
        </p:sp>
        <p:sp>
          <p:nvSpPr>
            <p:cNvPr id="6" name="TextBox 19"/>
            <p:cNvSpPr txBox="1">
              <a:spLocks noChangeArrowheads="1"/>
            </p:cNvSpPr>
            <p:nvPr/>
          </p:nvSpPr>
          <p:spPr bwMode="auto">
            <a:xfrm>
              <a:off x="3140288" y="4071942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>
                  <a:ea typeface="宋体" panose="02010600030101010101" pitchFamily="2" charset="-122"/>
                </a:rPr>
                <a:t>3</a:t>
              </a:r>
              <a:endParaRPr lang="zh-CN" altLang="en-US" sz="3600">
                <a:ea typeface="宋体" panose="02010600030101010101" pitchFamily="2" charset="-122"/>
              </a:endParaRPr>
            </a:p>
          </p:txBody>
        </p:sp>
      </p:grpSp>
      <p:grpSp>
        <p:nvGrpSpPr>
          <p:cNvPr id="7" name="组合 20"/>
          <p:cNvGrpSpPr>
            <a:grpSpLocks/>
          </p:cNvGrpSpPr>
          <p:nvPr/>
        </p:nvGrpSpPr>
        <p:grpSpPr bwMode="auto">
          <a:xfrm>
            <a:off x="5502561" y="1233541"/>
            <a:ext cx="893762" cy="1112838"/>
            <a:chOff x="3000364" y="3583751"/>
            <a:chExt cx="997183" cy="1164875"/>
          </a:xfrm>
        </p:grpSpPr>
        <p:cxnSp>
          <p:nvCxnSpPr>
            <p:cNvPr id="8" name="直接连接符 19"/>
            <p:cNvCxnSpPr/>
            <p:nvPr/>
          </p:nvCxnSpPr>
          <p:spPr>
            <a:xfrm>
              <a:off x="3000364" y="4143755"/>
              <a:ext cx="713792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TextBox 22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>
                  <a:ea typeface="宋体" panose="02010600030101010101" pitchFamily="2" charset="-122"/>
                </a:rPr>
                <a:t>2</a:t>
              </a:r>
              <a:endParaRPr lang="zh-CN" altLang="en-US" sz="3600">
                <a:ea typeface="宋体" panose="02010600030101010101" pitchFamily="2" charset="-122"/>
              </a:endParaRPr>
            </a:p>
          </p:txBody>
        </p:sp>
        <p:sp>
          <p:nvSpPr>
            <p:cNvPr id="10" name="TextBox 23"/>
            <p:cNvSpPr txBox="1">
              <a:spLocks noChangeArrowheads="1"/>
            </p:cNvSpPr>
            <p:nvPr/>
          </p:nvSpPr>
          <p:spPr bwMode="auto">
            <a:xfrm>
              <a:off x="3140290" y="4071942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>
                  <a:ea typeface="宋体" panose="02010600030101010101" pitchFamily="2" charset="-122"/>
                </a:rPr>
                <a:t>5</a:t>
              </a:r>
              <a:endParaRPr lang="zh-CN" altLang="en-US" sz="3600">
                <a:ea typeface="宋体" panose="02010600030101010101" pitchFamily="2" charset="-122"/>
              </a:endParaRPr>
            </a:p>
          </p:txBody>
        </p:sp>
      </p:grpSp>
      <p:sp>
        <p:nvSpPr>
          <p:cNvPr id="11" name="椭圆 22"/>
          <p:cNvSpPr>
            <a:spLocks noChangeArrowheads="1"/>
          </p:cNvSpPr>
          <p:nvPr/>
        </p:nvSpPr>
        <p:spPr bwMode="auto">
          <a:xfrm>
            <a:off x="4078573" y="1385941"/>
            <a:ext cx="785813" cy="785813"/>
          </a:xfrm>
          <a:prstGeom prst="ellipse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4216684" y="1332759"/>
            <a:ext cx="85725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200" dirty="0">
                <a:solidFill>
                  <a:srgbClr val="FF0000"/>
                </a:solidFill>
                <a:ea typeface="宋体" panose="02010600030101010101" pitchFamily="2" charset="-122"/>
              </a:rPr>
              <a:t>&gt;</a:t>
            </a:r>
            <a:endParaRPr lang="zh-CN" altLang="en-US" sz="52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CF8DB"/>
              </a:clrFrom>
              <a:clrTo>
                <a:srgbClr val="FCF8D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5789" y="2708920"/>
            <a:ext cx="3517030" cy="214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/>
              <p:cNvSpPr txBox="1"/>
              <p:nvPr/>
            </p:nvSpPr>
            <p:spPr>
              <a:xfrm>
                <a:off x="304800" y="2492896"/>
                <a:ext cx="5003268" cy="41185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</a:rPr>
                        <m:t>&gt;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b="0" dirty="0" smtClean="0"/>
              </a:p>
              <a:p>
                <a:endParaRPr lang="en-GB" sz="3200" b="0" dirty="0" smtClean="0"/>
              </a:p>
              <a:p>
                <a:r>
                  <a:rPr lang="en-GB" sz="3200" dirty="0" smtClean="0"/>
                  <a:t>   2 lots of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32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GB" sz="3200" b="0" i="1" smtClean="0">
                        <a:latin typeface="Cambria Math"/>
                      </a:rPr>
                      <m:t> </m:t>
                    </m:r>
                    <m:r>
                      <a:rPr lang="en-GB" sz="3200" i="1">
                        <a:latin typeface="Cambria Math"/>
                      </a:rPr>
                      <m:t>&gt;</m:t>
                    </m:r>
                  </m:oMath>
                </a14:m>
                <a:r>
                  <a:rPr lang="en-GB" sz="3200" dirty="0" smtClean="0"/>
                  <a:t> 2 lots of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3200" i="1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endParaRPr lang="en-GB" sz="3200" dirty="0" smtClean="0"/>
              </a:p>
              <a:p>
                <a:endParaRPr lang="en-GB" sz="320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</a:rPr>
                        <m:t>&gt;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 smtClean="0"/>
              </a:p>
              <a:p>
                <a:endParaRPr lang="en-GB" sz="3200" dirty="0"/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2492896"/>
                <a:ext cx="5003268" cy="411850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4661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2863850" y="1274763"/>
            <a:ext cx="893763" cy="1112837"/>
            <a:chOff x="3000364" y="3583751"/>
            <a:chExt cx="997181" cy="1164875"/>
          </a:xfrm>
        </p:grpSpPr>
        <p:cxnSp>
          <p:nvCxnSpPr>
            <p:cNvPr id="63" name="直接连接符 62"/>
            <p:cNvCxnSpPr/>
            <p:nvPr/>
          </p:nvCxnSpPr>
          <p:spPr>
            <a:xfrm>
              <a:off x="3000364" y="4143755"/>
              <a:ext cx="713790" cy="1662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299" name="TextBox 5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>
                  <a:ea typeface="宋体" panose="02010600030101010101" pitchFamily="2" charset="-122"/>
                </a:rPr>
                <a:t>3</a:t>
              </a:r>
              <a:endParaRPr lang="zh-CN" altLang="en-US" sz="3600">
                <a:ea typeface="宋体" panose="02010600030101010101" pitchFamily="2" charset="-122"/>
              </a:endParaRPr>
            </a:p>
          </p:txBody>
        </p:sp>
        <p:sp>
          <p:nvSpPr>
            <p:cNvPr id="10300" name="TextBox 6"/>
            <p:cNvSpPr txBox="1">
              <a:spLocks noChangeArrowheads="1"/>
            </p:cNvSpPr>
            <p:nvPr/>
          </p:nvSpPr>
          <p:spPr bwMode="auto">
            <a:xfrm>
              <a:off x="3140288" y="4071942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>
                  <a:ea typeface="宋体" panose="02010600030101010101" pitchFamily="2" charset="-122"/>
                </a:rPr>
                <a:t>8</a:t>
              </a:r>
              <a:endParaRPr lang="zh-CN" altLang="en-US" sz="3600"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5472113" y="1274763"/>
            <a:ext cx="928687" cy="1112837"/>
            <a:chOff x="2960806" y="3583751"/>
            <a:chExt cx="1036735" cy="1164875"/>
          </a:xfrm>
        </p:grpSpPr>
        <p:cxnSp>
          <p:nvCxnSpPr>
            <p:cNvPr id="67" name="直接连接符 66"/>
            <p:cNvCxnSpPr/>
            <p:nvPr/>
          </p:nvCxnSpPr>
          <p:spPr>
            <a:xfrm>
              <a:off x="2999794" y="4143755"/>
              <a:ext cx="714195" cy="1662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296" name="TextBox 9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>
                  <a:ea typeface="宋体" panose="02010600030101010101" pitchFamily="2" charset="-122"/>
                </a:rPr>
                <a:t>3</a:t>
              </a:r>
              <a:endParaRPr lang="zh-CN" altLang="en-US" sz="3600">
                <a:ea typeface="宋体" panose="02010600030101010101" pitchFamily="2" charset="-122"/>
              </a:endParaRPr>
            </a:p>
          </p:txBody>
        </p:sp>
        <p:sp>
          <p:nvSpPr>
            <p:cNvPr id="10297" name="TextBox 10"/>
            <p:cNvSpPr txBox="1">
              <a:spLocks noChangeArrowheads="1"/>
            </p:cNvSpPr>
            <p:nvPr/>
          </p:nvSpPr>
          <p:spPr bwMode="auto">
            <a:xfrm>
              <a:off x="2960806" y="4071942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>
                  <a:ea typeface="宋体" panose="02010600030101010101" pitchFamily="2" charset="-122"/>
                </a:rPr>
                <a:t>10</a:t>
              </a:r>
              <a:endParaRPr lang="zh-CN" altLang="en-US" sz="3600">
                <a:ea typeface="宋体" panose="02010600030101010101" pitchFamily="2" charset="-122"/>
              </a:endParaRPr>
            </a:p>
          </p:txBody>
        </p:sp>
      </p:grpSp>
      <p:sp>
        <p:nvSpPr>
          <p:cNvPr id="71" name="椭圆 70"/>
          <p:cNvSpPr>
            <a:spLocks noChangeArrowheads="1"/>
          </p:cNvSpPr>
          <p:nvPr/>
        </p:nvSpPr>
        <p:spPr bwMode="auto">
          <a:xfrm>
            <a:off x="4043363" y="1458913"/>
            <a:ext cx="785812" cy="785812"/>
          </a:xfrm>
          <a:prstGeom prst="ellipse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cxnSp>
        <p:nvCxnSpPr>
          <p:cNvPr id="73" name="直接箭头连接符 72"/>
          <p:cNvCxnSpPr/>
          <p:nvPr/>
        </p:nvCxnSpPr>
        <p:spPr>
          <a:xfrm>
            <a:off x="2968625" y="4876800"/>
            <a:ext cx="51435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 rot="5400000">
            <a:off x="2896394" y="4876007"/>
            <a:ext cx="142875" cy="158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/>
        </p:nvCxnSpPr>
        <p:spPr>
          <a:xfrm rot="5400000">
            <a:off x="7468394" y="4876007"/>
            <a:ext cx="142875" cy="158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/>
        </p:nvCxnSpPr>
        <p:spPr>
          <a:xfrm rot="5400000">
            <a:off x="5247481" y="4876007"/>
            <a:ext cx="142875" cy="158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直接连接符 85"/>
          <p:cNvCxnSpPr/>
          <p:nvPr/>
        </p:nvCxnSpPr>
        <p:spPr>
          <a:xfrm rot="5400000">
            <a:off x="3785394" y="4876007"/>
            <a:ext cx="142875" cy="158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直接连接符 86"/>
          <p:cNvCxnSpPr/>
          <p:nvPr/>
        </p:nvCxnSpPr>
        <p:spPr>
          <a:xfrm rot="5400000">
            <a:off x="4245769" y="4876007"/>
            <a:ext cx="142875" cy="158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 rot="5400000">
            <a:off x="3317081" y="4876007"/>
            <a:ext cx="142875" cy="158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直接连接符 88"/>
          <p:cNvCxnSpPr/>
          <p:nvPr/>
        </p:nvCxnSpPr>
        <p:spPr>
          <a:xfrm rot="5400000">
            <a:off x="4753769" y="4876007"/>
            <a:ext cx="142875" cy="158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 rot="5400000">
            <a:off x="6142831" y="4876007"/>
            <a:ext cx="142875" cy="158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/>
        </p:nvCxnSpPr>
        <p:spPr>
          <a:xfrm rot="5400000">
            <a:off x="6603206" y="4876007"/>
            <a:ext cx="142875" cy="158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 rot="5400000">
            <a:off x="5674519" y="4876007"/>
            <a:ext cx="142875" cy="158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直接连接符 92"/>
          <p:cNvCxnSpPr/>
          <p:nvPr/>
        </p:nvCxnSpPr>
        <p:spPr>
          <a:xfrm rot="5400000">
            <a:off x="7111206" y="4876007"/>
            <a:ext cx="142875" cy="158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TextBox 95"/>
          <p:cNvSpPr txBox="1">
            <a:spLocks noChangeArrowheads="1"/>
          </p:cNvSpPr>
          <p:nvPr/>
        </p:nvSpPr>
        <p:spPr bwMode="auto">
          <a:xfrm>
            <a:off x="2825750" y="4876800"/>
            <a:ext cx="3571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0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97" name="TextBox 96"/>
          <p:cNvSpPr txBox="1">
            <a:spLocks noChangeArrowheads="1"/>
          </p:cNvSpPr>
          <p:nvPr/>
        </p:nvSpPr>
        <p:spPr bwMode="auto">
          <a:xfrm>
            <a:off x="7397750" y="4876800"/>
            <a:ext cx="3571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1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4255408" y="4797152"/>
            <a:ext cx="142875" cy="1428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ea typeface="宋体" charset="-122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825750" y="3729038"/>
            <a:ext cx="5286375" cy="439737"/>
            <a:chOff x="2825750" y="3729038"/>
            <a:chExt cx="5286375" cy="439737"/>
          </a:xfrm>
        </p:grpSpPr>
        <p:cxnSp>
          <p:nvCxnSpPr>
            <p:cNvPr id="78" name="直接连接符 77"/>
            <p:cNvCxnSpPr/>
            <p:nvPr/>
          </p:nvCxnSpPr>
          <p:spPr>
            <a:xfrm rot="5400000">
              <a:off x="4658519" y="3799682"/>
              <a:ext cx="142875" cy="158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4" name="TextBox 93"/>
            <p:cNvSpPr txBox="1">
              <a:spLocks noChangeArrowheads="1"/>
            </p:cNvSpPr>
            <p:nvPr/>
          </p:nvSpPr>
          <p:spPr bwMode="auto">
            <a:xfrm>
              <a:off x="2825750" y="3800475"/>
              <a:ext cx="357188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>
                  <a:ea typeface="宋体" panose="02010600030101010101" pitchFamily="2" charset="-122"/>
                </a:rPr>
                <a:t>0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95" name="TextBox 94"/>
            <p:cNvSpPr txBox="1">
              <a:spLocks noChangeArrowheads="1"/>
            </p:cNvSpPr>
            <p:nvPr/>
          </p:nvSpPr>
          <p:spPr bwMode="auto">
            <a:xfrm>
              <a:off x="7397750" y="3800475"/>
              <a:ext cx="357188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>
                  <a:ea typeface="宋体" panose="02010600030101010101" pitchFamily="2" charset="-122"/>
                </a:rPr>
                <a:t>1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cxnSp>
          <p:nvCxnSpPr>
            <p:cNvPr id="72" name="直接箭头连接符 71"/>
            <p:cNvCxnSpPr/>
            <p:nvPr/>
          </p:nvCxnSpPr>
          <p:spPr>
            <a:xfrm>
              <a:off x="2968625" y="3800475"/>
              <a:ext cx="5143500" cy="1588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 rot="5400000">
              <a:off x="2896394" y="3799682"/>
              <a:ext cx="142875" cy="158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 rot="5400000">
              <a:off x="7468394" y="3799682"/>
              <a:ext cx="142875" cy="158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 rot="5400000">
              <a:off x="5239544" y="3799682"/>
              <a:ext cx="142875" cy="158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 rot="5400000">
              <a:off x="4031456" y="3799682"/>
              <a:ext cx="142875" cy="158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 rot="5400000">
              <a:off x="3459956" y="3799682"/>
              <a:ext cx="142875" cy="158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 rot="5400000">
              <a:off x="6349206" y="3799682"/>
              <a:ext cx="142875" cy="158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 rot="5400000">
              <a:off x="6928644" y="3799682"/>
              <a:ext cx="142875" cy="158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/>
            <p:nvPr/>
          </p:nvCxnSpPr>
          <p:spPr>
            <a:xfrm rot="5400000">
              <a:off x="5793581" y="3799682"/>
              <a:ext cx="142875" cy="158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8" name="椭圆 97"/>
          <p:cNvSpPr/>
          <p:nvPr/>
        </p:nvSpPr>
        <p:spPr>
          <a:xfrm>
            <a:off x="4665662" y="3729038"/>
            <a:ext cx="142875" cy="1428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ea typeface="宋体" charset="-122"/>
            </a:endParaRPr>
          </a:p>
        </p:txBody>
      </p:sp>
      <p:grpSp>
        <p:nvGrpSpPr>
          <p:cNvPr id="5" name="组合 48"/>
          <p:cNvGrpSpPr>
            <a:grpSpLocks/>
          </p:cNvGrpSpPr>
          <p:nvPr/>
        </p:nvGrpSpPr>
        <p:grpSpPr bwMode="auto">
          <a:xfrm>
            <a:off x="4468813" y="3868738"/>
            <a:ext cx="679450" cy="842962"/>
            <a:chOff x="3000364" y="3583751"/>
            <a:chExt cx="997181" cy="1079039"/>
          </a:xfrm>
        </p:grpSpPr>
        <p:cxnSp>
          <p:nvCxnSpPr>
            <p:cNvPr id="101" name="直接连接符 100"/>
            <p:cNvCxnSpPr/>
            <p:nvPr/>
          </p:nvCxnSpPr>
          <p:spPr>
            <a:xfrm flipV="1">
              <a:off x="3000364" y="4132415"/>
              <a:ext cx="787493" cy="1016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293" name="TextBox 50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6" cy="590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400">
                  <a:ea typeface="宋体" panose="02010600030101010101" pitchFamily="2" charset="-122"/>
                </a:rPr>
                <a:t>3</a:t>
              </a:r>
              <a:endParaRPr lang="zh-CN" altLang="en-US" sz="2400">
                <a:ea typeface="宋体" panose="02010600030101010101" pitchFamily="2" charset="-122"/>
              </a:endParaRPr>
            </a:p>
          </p:txBody>
        </p:sp>
        <p:sp>
          <p:nvSpPr>
            <p:cNvPr id="10294" name="TextBox 51"/>
            <p:cNvSpPr txBox="1">
              <a:spLocks noChangeArrowheads="1"/>
            </p:cNvSpPr>
            <p:nvPr/>
          </p:nvSpPr>
          <p:spPr bwMode="auto">
            <a:xfrm>
              <a:off x="3140288" y="4071942"/>
              <a:ext cx="857257" cy="590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400">
                  <a:ea typeface="宋体" panose="02010600030101010101" pitchFamily="2" charset="-122"/>
                </a:rPr>
                <a:t>8</a:t>
              </a:r>
              <a:endParaRPr lang="zh-CN" altLang="en-US" sz="2400"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52"/>
          <p:cNvGrpSpPr>
            <a:grpSpLocks/>
          </p:cNvGrpSpPr>
          <p:nvPr/>
        </p:nvGrpSpPr>
        <p:grpSpPr bwMode="auto">
          <a:xfrm>
            <a:off x="4040188" y="5100638"/>
            <a:ext cx="690562" cy="842962"/>
            <a:chOff x="2982489" y="3583751"/>
            <a:chExt cx="1015053" cy="1079039"/>
          </a:xfrm>
        </p:grpSpPr>
        <p:cxnSp>
          <p:nvCxnSpPr>
            <p:cNvPr id="105" name="直接连接符 104"/>
            <p:cNvCxnSpPr/>
            <p:nvPr/>
          </p:nvCxnSpPr>
          <p:spPr>
            <a:xfrm flipV="1">
              <a:off x="3001157" y="4132415"/>
              <a:ext cx="786374" cy="1016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290" name="TextBox 54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6" cy="590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400" dirty="0">
                  <a:ea typeface="宋体" panose="02010600030101010101" pitchFamily="2" charset="-122"/>
                </a:rPr>
                <a:t>3</a:t>
              </a:r>
              <a:endParaRPr lang="zh-CN" altLang="en-US" sz="2400" dirty="0">
                <a:ea typeface="宋体" panose="02010600030101010101" pitchFamily="2" charset="-122"/>
              </a:endParaRPr>
            </a:p>
          </p:txBody>
        </p:sp>
        <p:sp>
          <p:nvSpPr>
            <p:cNvPr id="10291" name="TextBox 55"/>
            <p:cNvSpPr txBox="1">
              <a:spLocks noChangeArrowheads="1"/>
            </p:cNvSpPr>
            <p:nvPr/>
          </p:nvSpPr>
          <p:spPr bwMode="auto">
            <a:xfrm>
              <a:off x="2982489" y="4071942"/>
              <a:ext cx="857257" cy="590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400">
                  <a:ea typeface="宋体" panose="02010600030101010101" pitchFamily="2" charset="-122"/>
                </a:rPr>
                <a:t>10</a:t>
              </a:r>
              <a:endParaRPr lang="zh-CN" altLang="en-US" sz="2400">
                <a:ea typeface="宋体" panose="02010600030101010101" pitchFamily="2" charset="-122"/>
              </a:endParaRPr>
            </a:p>
          </p:txBody>
        </p:sp>
      </p:grpSp>
      <p:sp>
        <p:nvSpPr>
          <p:cNvPr id="108" name="TextBox 107"/>
          <p:cNvSpPr txBox="1">
            <a:spLocks noChangeArrowheads="1"/>
          </p:cNvSpPr>
          <p:nvPr/>
        </p:nvSpPr>
        <p:spPr bwMode="auto">
          <a:xfrm>
            <a:off x="4139952" y="1417638"/>
            <a:ext cx="85725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200" dirty="0">
                <a:solidFill>
                  <a:srgbClr val="FF0000"/>
                </a:solidFill>
                <a:ea typeface="宋体" panose="02010600030101010101" pitchFamily="2" charset="-122"/>
              </a:rPr>
              <a:t>&gt;</a:t>
            </a:r>
            <a:endParaRPr lang="zh-CN" altLang="en-US" sz="52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109" name="TextBox 12"/>
          <p:cNvSpPr txBox="1">
            <a:spLocks noChangeArrowheads="1"/>
          </p:cNvSpPr>
          <p:nvPr/>
        </p:nvSpPr>
        <p:spPr bwMode="auto">
          <a:xfrm>
            <a:off x="260472" y="2724103"/>
            <a:ext cx="26398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3200" dirty="0" smtClean="0">
                <a:ea typeface="宋体" panose="02010600030101010101" pitchFamily="2" charset="-122"/>
              </a:rPr>
              <a:t>Reasoning</a:t>
            </a:r>
            <a:r>
              <a:rPr lang="zh-CN" altLang="en-US" sz="3200" dirty="0" smtClean="0">
                <a:ea typeface="宋体" panose="02010600030101010101" pitchFamily="2" charset="-122"/>
              </a:rPr>
              <a:t>：</a:t>
            </a:r>
            <a:endParaRPr lang="zh-CN" altLang="en-US" sz="3200" dirty="0">
              <a:ea typeface="宋体" panose="02010600030101010101" pitchFamily="2" charset="-122"/>
            </a:endParaRPr>
          </a:p>
        </p:txBody>
      </p:sp>
      <p:sp>
        <p:nvSpPr>
          <p:cNvPr id="10279" name="TextBox 11"/>
          <p:cNvSpPr txBox="1">
            <a:spLocks noChangeArrowheads="1"/>
          </p:cNvSpPr>
          <p:nvPr/>
        </p:nvSpPr>
        <p:spPr bwMode="auto">
          <a:xfrm>
            <a:off x="257175" y="500063"/>
            <a:ext cx="83581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3600" dirty="0">
                <a:latin typeface="+mj-lt"/>
                <a:ea typeface="宋体" panose="02010600030101010101" pitchFamily="2" charset="-122"/>
              </a:rPr>
              <a:t>Compare these  </a:t>
            </a:r>
            <a:r>
              <a:rPr lang="en-US" altLang="zh-CN" sz="3600" dirty="0" smtClean="0">
                <a:latin typeface="+mj-lt"/>
                <a:ea typeface="宋体" panose="02010600030101010101" pitchFamily="2" charset="-122"/>
              </a:rPr>
              <a:t>fractions:</a:t>
            </a:r>
            <a:endParaRPr lang="zh-CN" altLang="en-US" sz="3600" dirty="0">
              <a:latin typeface="+mj-lt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2615754" y="2620933"/>
                <a:ext cx="4654031" cy="7911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dirty="0" smtClean="0"/>
                  <a:t>3 </a:t>
                </a:r>
                <a:r>
                  <a:rPr lang="en-GB" sz="3200" dirty="0"/>
                  <a:t>lots of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3200" b="0" i="1" smtClean="0">
                            <a:latin typeface="Cambria Math"/>
                          </a:rPr>
                          <m:t>8</m:t>
                        </m:r>
                      </m:den>
                    </m:f>
                    <m:r>
                      <a:rPr lang="en-GB" sz="3200" i="1">
                        <a:latin typeface="Cambria Math"/>
                      </a:rPr>
                      <m:t> </m:t>
                    </m:r>
                    <m:r>
                      <a:rPr lang="en-GB" sz="3200" i="1">
                        <a:latin typeface="Cambria Math"/>
                      </a:rPr>
                      <m:t>&gt;</m:t>
                    </m:r>
                  </m:oMath>
                </a14:m>
                <a:r>
                  <a:rPr lang="en-GB" sz="3200" dirty="0"/>
                  <a:t> </a:t>
                </a:r>
                <a:r>
                  <a:rPr lang="en-GB" sz="3200" dirty="0" smtClean="0"/>
                  <a:t>3 </a:t>
                </a:r>
                <a:r>
                  <a:rPr lang="en-GB" sz="3200" dirty="0"/>
                  <a:t>lots of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3200" b="0" i="1" smtClean="0">
                            <a:latin typeface="Cambria Math"/>
                          </a:rPr>
                          <m:t>10</m:t>
                        </m:r>
                      </m:den>
                    </m:f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5754" y="2620933"/>
                <a:ext cx="4654031" cy="791114"/>
              </a:xfrm>
              <a:prstGeom prst="rect">
                <a:avLst/>
              </a:prstGeom>
              <a:blipFill rotWithShape="1">
                <a:blip r:embed="rId3"/>
                <a:stretch>
                  <a:fillRect l="-3272" b="-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664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97" grpId="0"/>
      <p:bldP spid="99" grpId="0" animBg="1"/>
      <p:bldP spid="98" grpId="0" animBg="1"/>
      <p:bldP spid="108" grpId="0"/>
      <p:bldP spid="109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2810449" y="1217614"/>
            <a:ext cx="902716" cy="1225674"/>
            <a:chOff x="2940784" y="3523928"/>
            <a:chExt cx="1007170" cy="1282988"/>
          </a:xfrm>
        </p:grpSpPr>
        <p:cxnSp>
          <p:nvCxnSpPr>
            <p:cNvPr id="63" name="直接连接符 62"/>
            <p:cNvCxnSpPr/>
            <p:nvPr/>
          </p:nvCxnSpPr>
          <p:spPr>
            <a:xfrm>
              <a:off x="3000364" y="4143755"/>
              <a:ext cx="713790" cy="1662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299" name="TextBox 5"/>
            <p:cNvSpPr txBox="1">
              <a:spLocks noChangeArrowheads="1"/>
            </p:cNvSpPr>
            <p:nvPr/>
          </p:nvSpPr>
          <p:spPr bwMode="auto">
            <a:xfrm>
              <a:off x="3090700" y="3523928"/>
              <a:ext cx="857254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 smtClean="0">
                  <a:ea typeface="宋体" panose="02010600030101010101" pitchFamily="2" charset="-122"/>
                </a:rPr>
                <a:t>5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  <p:sp>
          <p:nvSpPr>
            <p:cNvPr id="10300" name="TextBox 6"/>
            <p:cNvSpPr txBox="1">
              <a:spLocks noChangeArrowheads="1"/>
            </p:cNvSpPr>
            <p:nvPr/>
          </p:nvSpPr>
          <p:spPr bwMode="auto">
            <a:xfrm>
              <a:off x="2940784" y="4130232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 smtClean="0">
                  <a:ea typeface="宋体" panose="02010600030101010101" pitchFamily="2" charset="-122"/>
                </a:rPr>
                <a:t>12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5507037" y="1217616"/>
            <a:ext cx="836923" cy="1211998"/>
            <a:chOff x="2999794" y="3523929"/>
            <a:chExt cx="934295" cy="1268672"/>
          </a:xfrm>
        </p:grpSpPr>
        <p:cxnSp>
          <p:nvCxnSpPr>
            <p:cNvPr id="67" name="直接连接符 66"/>
            <p:cNvCxnSpPr/>
            <p:nvPr/>
          </p:nvCxnSpPr>
          <p:spPr>
            <a:xfrm>
              <a:off x="2999794" y="4143755"/>
              <a:ext cx="714195" cy="1662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296" name="TextBox 9"/>
            <p:cNvSpPr txBox="1">
              <a:spLocks noChangeArrowheads="1"/>
            </p:cNvSpPr>
            <p:nvPr/>
          </p:nvSpPr>
          <p:spPr bwMode="auto">
            <a:xfrm>
              <a:off x="3076832" y="3523929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zh-CN" sz="3600" b="1" dirty="0" smtClean="0">
                  <a:ea typeface="宋体" panose="02010600030101010101" pitchFamily="2" charset="-122"/>
                </a:rPr>
                <a:t>5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  <p:sp>
          <p:nvSpPr>
            <p:cNvPr id="10297" name="TextBox 10"/>
            <p:cNvSpPr txBox="1">
              <a:spLocks noChangeArrowheads="1"/>
            </p:cNvSpPr>
            <p:nvPr/>
          </p:nvSpPr>
          <p:spPr bwMode="auto">
            <a:xfrm>
              <a:off x="3076832" y="4115917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>
                  <a:ea typeface="宋体" panose="02010600030101010101" pitchFamily="2" charset="-122"/>
                </a:rPr>
                <a:t>9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</p:grpSp>
      <p:sp>
        <p:nvSpPr>
          <p:cNvPr id="71" name="椭圆 70"/>
          <p:cNvSpPr>
            <a:spLocks noChangeArrowheads="1"/>
          </p:cNvSpPr>
          <p:nvPr/>
        </p:nvSpPr>
        <p:spPr bwMode="auto">
          <a:xfrm>
            <a:off x="4043363" y="1458913"/>
            <a:ext cx="785812" cy="785812"/>
          </a:xfrm>
          <a:prstGeom prst="ellipse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08" name="TextBox 107"/>
          <p:cNvSpPr txBox="1">
            <a:spLocks noChangeArrowheads="1"/>
          </p:cNvSpPr>
          <p:nvPr/>
        </p:nvSpPr>
        <p:spPr bwMode="auto">
          <a:xfrm>
            <a:off x="4114800" y="1417638"/>
            <a:ext cx="85725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200" b="1" dirty="0">
                <a:solidFill>
                  <a:srgbClr val="FF0000"/>
                </a:solidFill>
                <a:ea typeface="宋体" panose="02010600030101010101" pitchFamily="2" charset="-122"/>
              </a:rPr>
              <a:t>&lt;</a:t>
            </a:r>
            <a:endParaRPr lang="zh-CN" altLang="en-US" sz="5200" b="1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grpSp>
        <p:nvGrpSpPr>
          <p:cNvPr id="59" name="组合 93"/>
          <p:cNvGrpSpPr>
            <a:grpSpLocks/>
          </p:cNvGrpSpPr>
          <p:nvPr/>
        </p:nvGrpSpPr>
        <p:grpSpPr bwMode="auto">
          <a:xfrm>
            <a:off x="2112529" y="4312129"/>
            <a:ext cx="5286375" cy="441325"/>
            <a:chOff x="2000232" y="4702187"/>
            <a:chExt cx="5286375" cy="441325"/>
          </a:xfrm>
        </p:grpSpPr>
        <p:cxnSp>
          <p:nvCxnSpPr>
            <p:cNvPr id="60" name="直接箭头连接符 26"/>
            <p:cNvCxnSpPr/>
            <p:nvPr/>
          </p:nvCxnSpPr>
          <p:spPr>
            <a:xfrm>
              <a:off x="2143107" y="4773625"/>
              <a:ext cx="5143500" cy="1587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直接连接符 27"/>
            <p:cNvCxnSpPr/>
            <p:nvPr/>
          </p:nvCxnSpPr>
          <p:spPr>
            <a:xfrm rot="5400000">
              <a:off x="2070876" y="4772831"/>
              <a:ext cx="142875" cy="158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直接连接符 28"/>
            <p:cNvCxnSpPr/>
            <p:nvPr/>
          </p:nvCxnSpPr>
          <p:spPr>
            <a:xfrm rot="5400000">
              <a:off x="6714313" y="4772831"/>
              <a:ext cx="142875" cy="158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直接连接符 29"/>
            <p:cNvCxnSpPr/>
            <p:nvPr/>
          </p:nvCxnSpPr>
          <p:spPr>
            <a:xfrm rot="5400000">
              <a:off x="4394976" y="4785531"/>
              <a:ext cx="142875" cy="158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5" name="TextBox 50"/>
            <p:cNvSpPr txBox="1">
              <a:spLocks noChangeArrowheads="1"/>
            </p:cNvSpPr>
            <p:nvPr/>
          </p:nvSpPr>
          <p:spPr bwMode="auto">
            <a:xfrm>
              <a:off x="2000232" y="4773625"/>
              <a:ext cx="357187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b="1">
                  <a:ea typeface="宋体" panose="02010600030101010101" pitchFamily="2" charset="-122"/>
                </a:rPr>
                <a:t>0</a:t>
              </a:r>
              <a:endParaRPr lang="zh-CN" altLang="en-US" b="1">
                <a:ea typeface="宋体" panose="02010600030101010101" pitchFamily="2" charset="-122"/>
              </a:endParaRPr>
            </a:p>
          </p:txBody>
        </p:sp>
        <p:sp>
          <p:nvSpPr>
            <p:cNvPr id="66" name="TextBox 51"/>
            <p:cNvSpPr txBox="1">
              <a:spLocks noChangeArrowheads="1"/>
            </p:cNvSpPr>
            <p:nvPr/>
          </p:nvSpPr>
          <p:spPr bwMode="auto">
            <a:xfrm>
              <a:off x="6643705" y="4773625"/>
              <a:ext cx="357187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b="1">
                  <a:ea typeface="宋体" panose="02010600030101010101" pitchFamily="2" charset="-122"/>
                </a:rPr>
                <a:t>1</a:t>
              </a:r>
              <a:endParaRPr lang="zh-CN" altLang="en-US" b="1">
                <a:ea typeface="宋体" panose="02010600030101010101" pitchFamily="2" charset="-122"/>
              </a:endParaRPr>
            </a:p>
          </p:txBody>
        </p:sp>
        <p:cxnSp>
          <p:nvCxnSpPr>
            <p:cNvPr id="68" name="直接连接符 32"/>
            <p:cNvCxnSpPr/>
            <p:nvPr/>
          </p:nvCxnSpPr>
          <p:spPr>
            <a:xfrm rot="5400000">
              <a:off x="2428063" y="4782356"/>
              <a:ext cx="142875" cy="158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直接连接符 33"/>
            <p:cNvCxnSpPr/>
            <p:nvPr/>
          </p:nvCxnSpPr>
          <p:spPr>
            <a:xfrm rot="5400000">
              <a:off x="2810651" y="4782356"/>
              <a:ext cx="142875" cy="158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直接连接符 34"/>
            <p:cNvCxnSpPr/>
            <p:nvPr/>
          </p:nvCxnSpPr>
          <p:spPr>
            <a:xfrm rot="5400000">
              <a:off x="3207526" y="4782356"/>
              <a:ext cx="142875" cy="158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0" name="直接连接符 35"/>
            <p:cNvCxnSpPr/>
            <p:nvPr/>
          </p:nvCxnSpPr>
          <p:spPr>
            <a:xfrm rot="5400000">
              <a:off x="3602813" y="4782356"/>
              <a:ext cx="142875" cy="158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直接连接符 36"/>
            <p:cNvCxnSpPr/>
            <p:nvPr/>
          </p:nvCxnSpPr>
          <p:spPr>
            <a:xfrm rot="5400000">
              <a:off x="3999688" y="4782356"/>
              <a:ext cx="142875" cy="158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直接连接符 37"/>
            <p:cNvCxnSpPr/>
            <p:nvPr/>
          </p:nvCxnSpPr>
          <p:spPr>
            <a:xfrm rot="5400000">
              <a:off x="4785501" y="4782356"/>
              <a:ext cx="142875" cy="158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直接连接符 38"/>
            <p:cNvCxnSpPr/>
            <p:nvPr/>
          </p:nvCxnSpPr>
          <p:spPr>
            <a:xfrm rot="5400000">
              <a:off x="5174438" y="4782356"/>
              <a:ext cx="142875" cy="158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直接连接符 39"/>
            <p:cNvCxnSpPr/>
            <p:nvPr/>
          </p:nvCxnSpPr>
          <p:spPr>
            <a:xfrm rot="5400000">
              <a:off x="5572901" y="4782356"/>
              <a:ext cx="142875" cy="158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7" name="直接连接符 40"/>
            <p:cNvCxnSpPr/>
            <p:nvPr/>
          </p:nvCxnSpPr>
          <p:spPr>
            <a:xfrm rot="5400000">
              <a:off x="5968188" y="4774419"/>
              <a:ext cx="142875" cy="158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直接连接符 41"/>
            <p:cNvCxnSpPr/>
            <p:nvPr/>
          </p:nvCxnSpPr>
          <p:spPr>
            <a:xfrm rot="5400000">
              <a:off x="6357126" y="4782356"/>
              <a:ext cx="142875" cy="158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1" name="组合 103"/>
          <p:cNvGrpSpPr>
            <a:grpSpLocks/>
          </p:cNvGrpSpPr>
          <p:nvPr/>
        </p:nvGrpSpPr>
        <p:grpSpPr bwMode="auto">
          <a:xfrm>
            <a:off x="2112529" y="5253517"/>
            <a:ext cx="5270500" cy="441325"/>
            <a:chOff x="2000269" y="5643578"/>
            <a:chExt cx="5270473" cy="441325"/>
          </a:xfrm>
        </p:grpSpPr>
        <p:cxnSp>
          <p:nvCxnSpPr>
            <p:cNvPr id="112" name="直接箭头连接符 43"/>
            <p:cNvCxnSpPr/>
            <p:nvPr/>
          </p:nvCxnSpPr>
          <p:spPr>
            <a:xfrm>
              <a:off x="2127268" y="5715015"/>
              <a:ext cx="5143474" cy="1588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直接连接符 44"/>
            <p:cNvCxnSpPr/>
            <p:nvPr/>
          </p:nvCxnSpPr>
          <p:spPr>
            <a:xfrm rot="5400000">
              <a:off x="2070912" y="5714222"/>
              <a:ext cx="142875" cy="158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5" name="直接连接符 45"/>
            <p:cNvCxnSpPr/>
            <p:nvPr/>
          </p:nvCxnSpPr>
          <p:spPr>
            <a:xfrm rot="5400000">
              <a:off x="6714325" y="5714222"/>
              <a:ext cx="142875" cy="158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6" name="TextBox 72"/>
            <p:cNvSpPr txBox="1">
              <a:spLocks noChangeArrowheads="1"/>
            </p:cNvSpPr>
            <p:nvPr/>
          </p:nvSpPr>
          <p:spPr bwMode="auto">
            <a:xfrm>
              <a:off x="2000269" y="5715016"/>
              <a:ext cx="357187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b="1">
                  <a:ea typeface="宋体" panose="02010600030101010101" pitchFamily="2" charset="-122"/>
                </a:rPr>
                <a:t>0</a:t>
              </a:r>
              <a:endParaRPr lang="zh-CN" altLang="en-US" b="1">
                <a:ea typeface="宋体" panose="02010600030101010101" pitchFamily="2" charset="-122"/>
              </a:endParaRPr>
            </a:p>
          </p:txBody>
        </p:sp>
        <p:sp>
          <p:nvSpPr>
            <p:cNvPr id="118" name="TextBox 73"/>
            <p:cNvSpPr txBox="1">
              <a:spLocks noChangeArrowheads="1"/>
            </p:cNvSpPr>
            <p:nvPr/>
          </p:nvSpPr>
          <p:spPr bwMode="auto">
            <a:xfrm>
              <a:off x="6643742" y="5715016"/>
              <a:ext cx="357187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b="1">
                  <a:ea typeface="宋体" panose="02010600030101010101" pitchFamily="2" charset="-122"/>
                </a:rPr>
                <a:t>1</a:t>
              </a:r>
              <a:endParaRPr lang="zh-CN" altLang="en-US" b="1">
                <a:ea typeface="宋体" panose="02010600030101010101" pitchFamily="2" charset="-122"/>
              </a:endParaRPr>
            </a:p>
          </p:txBody>
        </p:sp>
        <p:cxnSp>
          <p:nvCxnSpPr>
            <p:cNvPr id="119" name="直接连接符 48"/>
            <p:cNvCxnSpPr/>
            <p:nvPr/>
          </p:nvCxnSpPr>
          <p:spPr>
            <a:xfrm rot="5400000">
              <a:off x="3642529" y="5714222"/>
              <a:ext cx="142875" cy="158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0" name="直接连接符 49"/>
            <p:cNvCxnSpPr/>
            <p:nvPr/>
          </p:nvCxnSpPr>
          <p:spPr>
            <a:xfrm rot="5400000">
              <a:off x="5222083" y="5723747"/>
              <a:ext cx="142875" cy="158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1" name="直接连接符 50"/>
            <p:cNvCxnSpPr/>
            <p:nvPr/>
          </p:nvCxnSpPr>
          <p:spPr>
            <a:xfrm rot="5400000">
              <a:off x="2563035" y="5714222"/>
              <a:ext cx="142875" cy="158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2" name="直接连接符 51"/>
            <p:cNvCxnSpPr/>
            <p:nvPr/>
          </p:nvCxnSpPr>
          <p:spPr>
            <a:xfrm rot="5400000">
              <a:off x="3102782" y="5714222"/>
              <a:ext cx="142875" cy="158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直接连接符 52"/>
            <p:cNvCxnSpPr/>
            <p:nvPr/>
          </p:nvCxnSpPr>
          <p:spPr>
            <a:xfrm rot="5400000">
              <a:off x="4182276" y="5714222"/>
              <a:ext cx="142875" cy="158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4" name="直接连接符 53"/>
            <p:cNvCxnSpPr/>
            <p:nvPr/>
          </p:nvCxnSpPr>
          <p:spPr>
            <a:xfrm rot="5400000">
              <a:off x="4706149" y="5714222"/>
              <a:ext cx="142875" cy="158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5" name="直接连接符 54"/>
            <p:cNvCxnSpPr/>
            <p:nvPr/>
          </p:nvCxnSpPr>
          <p:spPr>
            <a:xfrm rot="5400000">
              <a:off x="5738018" y="5714222"/>
              <a:ext cx="142875" cy="158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6" name="直接连接符 55"/>
            <p:cNvCxnSpPr/>
            <p:nvPr/>
          </p:nvCxnSpPr>
          <p:spPr>
            <a:xfrm rot="5400000">
              <a:off x="6253953" y="5714222"/>
              <a:ext cx="142875" cy="158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7" name="椭圆 56"/>
          <p:cNvSpPr/>
          <p:nvPr/>
        </p:nvSpPr>
        <p:spPr>
          <a:xfrm>
            <a:off x="4827154" y="5267804"/>
            <a:ext cx="142875" cy="1428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solidFill>
                <a:schemeClr val="tx1"/>
              </a:solidFill>
              <a:ea typeface="宋体" charset="-122"/>
            </a:endParaRPr>
          </a:p>
        </p:txBody>
      </p:sp>
      <p:sp>
        <p:nvSpPr>
          <p:cNvPr id="128" name="椭圆 57"/>
          <p:cNvSpPr/>
          <p:nvPr/>
        </p:nvSpPr>
        <p:spPr>
          <a:xfrm>
            <a:off x="4112779" y="4324829"/>
            <a:ext cx="142875" cy="1428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solidFill>
                <a:schemeClr val="tx1"/>
              </a:solidFill>
              <a:ea typeface="宋体" charset="-122"/>
            </a:endParaRPr>
          </a:p>
        </p:txBody>
      </p:sp>
      <p:grpSp>
        <p:nvGrpSpPr>
          <p:cNvPr id="129" name="组合 3"/>
          <p:cNvGrpSpPr>
            <a:grpSpLocks/>
          </p:cNvGrpSpPr>
          <p:nvPr/>
        </p:nvGrpSpPr>
        <p:grpSpPr bwMode="auto">
          <a:xfrm>
            <a:off x="3946092" y="4443892"/>
            <a:ext cx="871537" cy="701675"/>
            <a:chOff x="3041090" y="3666976"/>
            <a:chExt cx="972310" cy="734460"/>
          </a:xfrm>
        </p:grpSpPr>
        <p:cxnSp>
          <p:nvCxnSpPr>
            <p:cNvPr id="130" name="直接连接符 59"/>
            <p:cNvCxnSpPr/>
            <p:nvPr/>
          </p:nvCxnSpPr>
          <p:spPr>
            <a:xfrm>
              <a:off x="3115474" y="4030882"/>
              <a:ext cx="442764" cy="1662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1" name="TextBox 5"/>
            <p:cNvSpPr txBox="1">
              <a:spLocks noChangeArrowheads="1"/>
            </p:cNvSpPr>
            <p:nvPr/>
          </p:nvSpPr>
          <p:spPr bwMode="auto">
            <a:xfrm>
              <a:off x="3156144" y="3666976"/>
              <a:ext cx="857256" cy="418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000" b="1">
                  <a:ea typeface="宋体" panose="02010600030101010101" pitchFamily="2" charset="-122"/>
                </a:rPr>
                <a:t>5</a:t>
              </a:r>
              <a:endParaRPr lang="zh-CN" altLang="en-US" sz="2000" b="1">
                <a:ea typeface="宋体" panose="02010600030101010101" pitchFamily="2" charset="-122"/>
              </a:endParaRPr>
            </a:p>
          </p:txBody>
        </p:sp>
        <p:sp>
          <p:nvSpPr>
            <p:cNvPr id="132" name="TextBox 6"/>
            <p:cNvSpPr txBox="1">
              <a:spLocks noChangeArrowheads="1"/>
            </p:cNvSpPr>
            <p:nvPr/>
          </p:nvSpPr>
          <p:spPr bwMode="auto">
            <a:xfrm>
              <a:off x="3041090" y="3982616"/>
              <a:ext cx="857258" cy="418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000" b="1">
                  <a:ea typeface="宋体" panose="02010600030101010101" pitchFamily="2" charset="-122"/>
                </a:rPr>
                <a:t>12</a:t>
              </a:r>
              <a:endParaRPr lang="zh-CN" altLang="en-US" sz="2000" b="1">
                <a:ea typeface="宋体" panose="02010600030101010101" pitchFamily="2" charset="-122"/>
              </a:endParaRPr>
            </a:p>
          </p:txBody>
        </p:sp>
      </p:grpSp>
      <p:grpSp>
        <p:nvGrpSpPr>
          <p:cNvPr id="133" name="组合 3"/>
          <p:cNvGrpSpPr>
            <a:grpSpLocks/>
          </p:cNvGrpSpPr>
          <p:nvPr/>
        </p:nvGrpSpPr>
        <p:grpSpPr bwMode="auto">
          <a:xfrm>
            <a:off x="4698567" y="5410679"/>
            <a:ext cx="803275" cy="701675"/>
            <a:chOff x="3115675" y="3666976"/>
            <a:chExt cx="897725" cy="734460"/>
          </a:xfrm>
        </p:grpSpPr>
        <p:cxnSp>
          <p:nvCxnSpPr>
            <p:cNvPr id="134" name="直接连接符 63"/>
            <p:cNvCxnSpPr/>
            <p:nvPr/>
          </p:nvCxnSpPr>
          <p:spPr>
            <a:xfrm>
              <a:off x="3115675" y="4030883"/>
              <a:ext cx="441765" cy="166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5" name="TextBox 5"/>
            <p:cNvSpPr txBox="1">
              <a:spLocks noChangeArrowheads="1"/>
            </p:cNvSpPr>
            <p:nvPr/>
          </p:nvSpPr>
          <p:spPr bwMode="auto">
            <a:xfrm>
              <a:off x="3156144" y="3666976"/>
              <a:ext cx="857256" cy="418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000" b="1">
                  <a:ea typeface="宋体" panose="02010600030101010101" pitchFamily="2" charset="-122"/>
                </a:rPr>
                <a:t>5</a:t>
              </a:r>
              <a:endParaRPr lang="zh-CN" altLang="en-US" sz="2000" b="1">
                <a:ea typeface="宋体" panose="02010600030101010101" pitchFamily="2" charset="-122"/>
              </a:endParaRPr>
            </a:p>
          </p:txBody>
        </p:sp>
        <p:sp>
          <p:nvSpPr>
            <p:cNvPr id="136" name="TextBox 6"/>
            <p:cNvSpPr txBox="1">
              <a:spLocks noChangeArrowheads="1"/>
            </p:cNvSpPr>
            <p:nvPr/>
          </p:nvSpPr>
          <p:spPr bwMode="auto">
            <a:xfrm>
              <a:off x="3147683" y="3982616"/>
              <a:ext cx="857258" cy="418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2000" b="1">
                  <a:ea typeface="宋体" panose="02010600030101010101" pitchFamily="2" charset="-122"/>
                </a:rPr>
                <a:t>9</a:t>
              </a:r>
              <a:endParaRPr lang="zh-CN" altLang="en-US" sz="2000" b="1">
                <a:ea typeface="宋体" panose="02010600030101010101" pitchFamily="2" charset="-122"/>
              </a:endParaRPr>
            </a:p>
          </p:txBody>
        </p:sp>
      </p:grpSp>
      <p:sp>
        <p:nvSpPr>
          <p:cNvPr id="72" name="TextBox 11"/>
          <p:cNvSpPr txBox="1">
            <a:spLocks noChangeArrowheads="1"/>
          </p:cNvSpPr>
          <p:nvPr/>
        </p:nvSpPr>
        <p:spPr bwMode="auto">
          <a:xfrm>
            <a:off x="257175" y="500063"/>
            <a:ext cx="83581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3600" dirty="0">
                <a:latin typeface="+mj-lt"/>
                <a:ea typeface="宋体" panose="02010600030101010101" pitchFamily="2" charset="-122"/>
              </a:rPr>
              <a:t>Compare these  </a:t>
            </a:r>
            <a:r>
              <a:rPr lang="en-US" altLang="zh-CN" sz="3600" dirty="0" smtClean="0">
                <a:latin typeface="+mj-lt"/>
                <a:ea typeface="宋体" panose="02010600030101010101" pitchFamily="2" charset="-122"/>
              </a:rPr>
              <a:t>fractions:</a:t>
            </a:r>
            <a:endParaRPr lang="zh-CN" altLang="en-US" sz="3600" dirty="0">
              <a:latin typeface="+mj-lt"/>
              <a:ea typeface="宋体" panose="02010600030101010101" pitchFamily="2" charset="-122"/>
            </a:endParaRPr>
          </a:p>
        </p:txBody>
      </p:sp>
      <p:sp>
        <p:nvSpPr>
          <p:cNvPr id="73" name="TextBox 12"/>
          <p:cNvSpPr txBox="1">
            <a:spLocks noChangeArrowheads="1"/>
          </p:cNvSpPr>
          <p:nvPr/>
        </p:nvSpPr>
        <p:spPr bwMode="auto">
          <a:xfrm>
            <a:off x="260472" y="2724103"/>
            <a:ext cx="26398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3200" dirty="0" smtClean="0">
                <a:ea typeface="宋体" panose="02010600030101010101" pitchFamily="2" charset="-122"/>
              </a:rPr>
              <a:t>Reasoning</a:t>
            </a:r>
            <a:r>
              <a:rPr lang="zh-CN" altLang="en-US" sz="3200" dirty="0" smtClean="0">
                <a:ea typeface="宋体" panose="02010600030101010101" pitchFamily="2" charset="-122"/>
              </a:rPr>
              <a:t>：</a:t>
            </a:r>
            <a:endParaRPr lang="zh-CN" altLang="en-US" sz="3200" dirty="0"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4" name="Rectangle 73"/>
              <p:cNvSpPr/>
              <p:nvPr/>
            </p:nvSpPr>
            <p:spPr>
              <a:xfrm>
                <a:off x="2615754" y="2620933"/>
                <a:ext cx="4737387" cy="7907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dirty="0" smtClean="0"/>
                  <a:t>5 </a:t>
                </a:r>
                <a:r>
                  <a:rPr lang="en-GB" sz="3200" dirty="0"/>
                  <a:t>lots of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3200" b="0" i="1" smtClean="0">
                            <a:latin typeface="Cambria Math"/>
                          </a:rPr>
                          <m:t>12</m:t>
                        </m:r>
                      </m:den>
                    </m:f>
                    <m:r>
                      <a:rPr lang="en-GB" sz="3200" b="0" i="1" smtClean="0">
                        <a:latin typeface="Cambria Math"/>
                      </a:rPr>
                      <m:t>&lt;</m:t>
                    </m:r>
                  </m:oMath>
                </a14:m>
                <a:r>
                  <a:rPr lang="en-GB" sz="3200" dirty="0" smtClean="0"/>
                  <a:t> 5 </a:t>
                </a:r>
                <a:r>
                  <a:rPr lang="en-GB" sz="3200" dirty="0"/>
                  <a:t>lots of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3200" b="0" i="1" smtClean="0">
                            <a:latin typeface="Cambria Math"/>
                          </a:rPr>
                          <m:t>9</m:t>
                        </m:r>
                      </m:den>
                    </m:f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74" name="Rectangle 7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5754" y="2620933"/>
                <a:ext cx="4737387" cy="790794"/>
              </a:xfrm>
              <a:prstGeom prst="rect">
                <a:avLst/>
              </a:prstGeom>
              <a:blipFill rotWithShape="1">
                <a:blip r:embed="rId3"/>
                <a:stretch>
                  <a:fillRect l="-3218" b="-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6341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108" grpId="0"/>
      <p:bldP spid="127" grpId="0" animBg="1"/>
      <p:bldP spid="128" grpId="0" animBg="1"/>
      <p:bldP spid="73" grpId="0"/>
      <p:bldP spid="7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>
            <a:spLocks noChangeArrowheads="1"/>
          </p:cNvSpPr>
          <p:nvPr/>
        </p:nvSpPr>
        <p:spPr bwMode="auto">
          <a:xfrm>
            <a:off x="827376" y="5659744"/>
            <a:ext cx="83581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3200" dirty="0">
                <a:ea typeface="宋体" panose="02010600030101010101" pitchFamily="2" charset="-122"/>
              </a:rPr>
              <a:t>（</a:t>
            </a:r>
            <a:r>
              <a:rPr lang="en-US" altLang="zh-CN" sz="3200" dirty="0">
                <a:ea typeface="宋体" panose="02010600030101010101" pitchFamily="2" charset="-122"/>
              </a:rPr>
              <a:t>when b &gt; c and </a:t>
            </a:r>
            <a:r>
              <a:rPr lang="en-US" altLang="zh-CN" sz="3200" dirty="0" smtClean="0">
                <a:ea typeface="宋体" panose="02010600030101010101" pitchFamily="2" charset="-122"/>
              </a:rPr>
              <a:t>a </a:t>
            </a:r>
            <a:r>
              <a:rPr lang="zh-CN" altLang="en-US" sz="3200" dirty="0" smtClean="0">
                <a:ea typeface="宋体" panose="02010600030101010101" pitchFamily="2" charset="-122"/>
              </a:rPr>
              <a:t>≠ </a:t>
            </a:r>
            <a:r>
              <a:rPr lang="en-GB" altLang="zh-CN" sz="3200" dirty="0" smtClean="0">
                <a:ea typeface="宋体" panose="02010600030101010101" pitchFamily="2" charset="-122"/>
              </a:rPr>
              <a:t>0</a:t>
            </a:r>
            <a:r>
              <a:rPr lang="en-GB" altLang="zh-CN" sz="3200" dirty="0" smtClean="0">
                <a:ea typeface="宋体" panose="02010600030101010101" pitchFamily="2" charset="-122"/>
              </a:rPr>
              <a:t>, </a:t>
            </a:r>
            <a:r>
              <a:rPr lang="en-GB" altLang="zh-CN" sz="3200" dirty="0" smtClean="0">
                <a:ea typeface="宋体" panose="02010600030101010101" pitchFamily="2" charset="-122"/>
              </a:rPr>
              <a:t>b </a:t>
            </a:r>
            <a:r>
              <a:rPr lang="zh-CN" altLang="en-US" sz="3200" dirty="0" smtClean="0">
                <a:ea typeface="宋体" panose="02010600030101010101" pitchFamily="2" charset="-122"/>
              </a:rPr>
              <a:t>≠ </a:t>
            </a:r>
            <a:r>
              <a:rPr lang="en-GB" altLang="zh-CN" sz="3200" dirty="0" smtClean="0">
                <a:ea typeface="宋体" panose="02010600030101010101" pitchFamily="2" charset="-122"/>
              </a:rPr>
              <a:t>0</a:t>
            </a:r>
            <a:r>
              <a:rPr lang="en-GB" altLang="zh-CN" sz="3200" dirty="0" smtClean="0">
                <a:ea typeface="宋体" panose="02010600030101010101" pitchFamily="2" charset="-122"/>
              </a:rPr>
              <a:t>, </a:t>
            </a:r>
            <a:r>
              <a:rPr lang="en-GB" altLang="zh-CN" sz="3200" dirty="0" smtClean="0">
                <a:ea typeface="宋体" panose="02010600030101010101" pitchFamily="2" charset="-122"/>
              </a:rPr>
              <a:t>c </a:t>
            </a:r>
            <a:r>
              <a:rPr lang="zh-CN" altLang="en-US" sz="3200" dirty="0" smtClean="0">
                <a:ea typeface="宋体" panose="02010600030101010101" pitchFamily="2" charset="-122"/>
              </a:rPr>
              <a:t>≠ </a:t>
            </a:r>
            <a:r>
              <a:rPr lang="en-US" altLang="zh-CN" sz="3200" dirty="0" smtClean="0">
                <a:ea typeface="宋体" panose="02010600030101010101" pitchFamily="2" charset="-122"/>
              </a:rPr>
              <a:t>0</a:t>
            </a:r>
            <a:r>
              <a:rPr lang="zh-CN" altLang="en-US" sz="3200" dirty="0">
                <a:ea typeface="宋体" panose="02010600030101010101" pitchFamily="2" charset="-122"/>
              </a:rPr>
              <a:t>）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5334000" y="1147173"/>
            <a:ext cx="3275707" cy="2554545"/>
          </a:xfrm>
          <a:prstGeom prst="rect">
            <a:avLst/>
          </a:prstGeom>
          <a:solidFill>
            <a:srgbClr val="FFFF66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32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zh-CN" dirty="0"/>
              <a:t>When the denominator is bigger, the </a:t>
            </a:r>
            <a:r>
              <a:rPr lang="en-US" altLang="zh-CN" dirty="0"/>
              <a:t>fraction </a:t>
            </a:r>
            <a:r>
              <a:rPr lang="en-US" altLang="zh-CN" dirty="0"/>
              <a:t>is smaller.</a:t>
            </a:r>
            <a:r>
              <a:rPr lang="zh-CN" altLang="en-US" dirty="0"/>
              <a:t>    </a:t>
            </a:r>
            <a:endParaRPr lang="en-US" altLang="zh-CN" dirty="0"/>
          </a:p>
        </p:txBody>
      </p:sp>
      <p:sp>
        <p:nvSpPr>
          <p:cNvPr id="4" name="右箭头 14"/>
          <p:cNvSpPr/>
          <p:nvPr/>
        </p:nvSpPr>
        <p:spPr>
          <a:xfrm>
            <a:off x="4191000" y="2362200"/>
            <a:ext cx="685800" cy="304800"/>
          </a:xfrm>
          <a:prstGeom prst="right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D9"/>
              </a:solidFill>
              <a:ea typeface="宋体" charset="-122"/>
            </a:endParaRPr>
          </a:p>
        </p:txBody>
      </p:sp>
      <p:sp>
        <p:nvSpPr>
          <p:cNvPr id="5" name="右箭头 16"/>
          <p:cNvSpPr/>
          <p:nvPr/>
        </p:nvSpPr>
        <p:spPr>
          <a:xfrm>
            <a:off x="4267200" y="4708525"/>
            <a:ext cx="685800" cy="304800"/>
          </a:xfrm>
          <a:prstGeom prst="right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D9"/>
              </a:solidFill>
              <a:ea typeface="宋体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40830" y="1147173"/>
            <a:ext cx="3458344" cy="2554545"/>
          </a:xfrm>
          <a:prstGeom prst="rect">
            <a:avLst/>
          </a:prstGeom>
          <a:solidFill>
            <a:srgbClr val="FFFF66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32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zh-CN" dirty="0"/>
              <a:t>When the </a:t>
            </a:r>
            <a:r>
              <a:rPr lang="en-US" altLang="zh-CN" dirty="0"/>
              <a:t>numerators</a:t>
            </a:r>
            <a:r>
              <a:rPr lang="zh-CN" altLang="en-US" dirty="0"/>
              <a:t> </a:t>
            </a:r>
            <a:r>
              <a:rPr lang="en-US" altLang="zh-CN" dirty="0"/>
              <a:t>are the same, we can compare the </a:t>
            </a:r>
            <a:r>
              <a:rPr lang="en-US" altLang="zh-CN" dirty="0"/>
              <a:t>denominators.</a:t>
            </a:r>
            <a:r>
              <a:rPr lang="zh-CN" altLang="en-US" dirty="0"/>
              <a:t> </a:t>
            </a:r>
            <a:endParaRPr lang="en-US" altLang="zh-CN" dirty="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33400" y="3886200"/>
            <a:ext cx="4343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zh-CN" sz="3600" b="1">
              <a:ea typeface="宋体" panose="02010600030101010101" pitchFamily="2" charset="-122"/>
            </a:endParaRPr>
          </a:p>
        </p:txBody>
      </p:sp>
      <p:sp>
        <p:nvSpPr>
          <p:cNvPr id="8" name="TextBox 9"/>
          <p:cNvSpPr txBox="1">
            <a:spLocks noChangeArrowheads="1"/>
          </p:cNvSpPr>
          <p:nvPr/>
        </p:nvSpPr>
        <p:spPr bwMode="auto">
          <a:xfrm>
            <a:off x="5257800" y="4098925"/>
            <a:ext cx="3886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zh-CN" sz="3600" b="1">
              <a:ea typeface="宋体" panose="02010600030101010101" pitchFamily="2" charset="-122"/>
            </a:endParaRPr>
          </a:p>
        </p:txBody>
      </p:sp>
      <p:grpSp>
        <p:nvGrpSpPr>
          <p:cNvPr id="9" name="组合 3"/>
          <p:cNvGrpSpPr>
            <a:grpSpLocks/>
          </p:cNvGrpSpPr>
          <p:nvPr/>
        </p:nvGrpSpPr>
        <p:grpSpPr bwMode="auto">
          <a:xfrm>
            <a:off x="1143000" y="4022725"/>
            <a:ext cx="982663" cy="1331913"/>
            <a:chOff x="2960809" y="3514979"/>
            <a:chExt cx="1097782" cy="1394551"/>
          </a:xfrm>
        </p:grpSpPr>
        <p:cxnSp>
          <p:nvCxnSpPr>
            <p:cNvPr id="10" name="直接连接符 19"/>
            <p:cNvCxnSpPr/>
            <p:nvPr/>
          </p:nvCxnSpPr>
          <p:spPr>
            <a:xfrm>
              <a:off x="3053030" y="4226383"/>
              <a:ext cx="712937" cy="1663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6"/>
            <p:cNvSpPr txBox="1">
              <a:spLocks noChangeArrowheads="1"/>
            </p:cNvSpPr>
            <p:nvPr/>
          </p:nvSpPr>
          <p:spPr bwMode="auto">
            <a:xfrm>
              <a:off x="3201337" y="3514979"/>
              <a:ext cx="857254" cy="676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 smtClean="0">
                  <a:ea typeface="宋体" panose="02010600030101010101" pitchFamily="2" charset="-122"/>
                </a:rPr>
                <a:t>a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  <p:sp>
          <p:nvSpPr>
            <p:cNvPr id="12" name="TextBox 7"/>
            <p:cNvSpPr txBox="1">
              <a:spLocks noChangeArrowheads="1"/>
            </p:cNvSpPr>
            <p:nvPr/>
          </p:nvSpPr>
          <p:spPr bwMode="auto">
            <a:xfrm>
              <a:off x="2960809" y="4232846"/>
              <a:ext cx="857258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>
                  <a:ea typeface="宋体" panose="02010600030101010101" pitchFamily="2" charset="-122"/>
                </a:rPr>
                <a:t>  </a:t>
              </a:r>
              <a:r>
                <a:rPr lang="en-US" altLang="zh-CN" sz="3600" b="1" dirty="0" smtClean="0">
                  <a:ea typeface="宋体" panose="02010600030101010101" pitchFamily="2" charset="-122"/>
                </a:rPr>
                <a:t>b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 3"/>
          <p:cNvGrpSpPr>
            <a:grpSpLocks/>
          </p:cNvGrpSpPr>
          <p:nvPr/>
        </p:nvGrpSpPr>
        <p:grpSpPr bwMode="auto">
          <a:xfrm>
            <a:off x="2303267" y="4022725"/>
            <a:ext cx="982663" cy="1331913"/>
            <a:chOff x="2960806" y="3514979"/>
            <a:chExt cx="1097785" cy="1394551"/>
          </a:xfrm>
        </p:grpSpPr>
        <p:cxnSp>
          <p:nvCxnSpPr>
            <p:cNvPr id="14" name="直接连接符 23"/>
            <p:cNvCxnSpPr/>
            <p:nvPr/>
          </p:nvCxnSpPr>
          <p:spPr>
            <a:xfrm>
              <a:off x="3053027" y="4226383"/>
              <a:ext cx="712939" cy="1663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Box 6"/>
            <p:cNvSpPr txBox="1">
              <a:spLocks noChangeArrowheads="1"/>
            </p:cNvSpPr>
            <p:nvPr/>
          </p:nvSpPr>
          <p:spPr bwMode="auto">
            <a:xfrm>
              <a:off x="3201337" y="3514979"/>
              <a:ext cx="857254" cy="676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 smtClean="0">
                  <a:ea typeface="宋体" panose="02010600030101010101" pitchFamily="2" charset="-122"/>
                </a:rPr>
                <a:t>a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  <p:sp>
          <p:nvSpPr>
            <p:cNvPr id="16" name="TextBox 7"/>
            <p:cNvSpPr txBox="1">
              <a:spLocks noChangeArrowheads="1"/>
            </p:cNvSpPr>
            <p:nvPr/>
          </p:nvSpPr>
          <p:spPr bwMode="auto">
            <a:xfrm>
              <a:off x="2960806" y="4232846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>
                  <a:ea typeface="宋体" panose="02010600030101010101" pitchFamily="2" charset="-122"/>
                </a:rPr>
                <a:t>  </a:t>
              </a:r>
              <a:r>
                <a:rPr lang="en-US" altLang="zh-CN" sz="3600" b="1" dirty="0" smtClean="0">
                  <a:ea typeface="宋体" panose="02010600030101010101" pitchFamily="2" charset="-122"/>
                </a:rPr>
                <a:t>c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17" name="组合 3"/>
          <p:cNvGrpSpPr>
            <a:grpSpLocks/>
          </p:cNvGrpSpPr>
          <p:nvPr/>
        </p:nvGrpSpPr>
        <p:grpSpPr bwMode="auto">
          <a:xfrm>
            <a:off x="5583238" y="4167188"/>
            <a:ext cx="984250" cy="1331912"/>
            <a:chOff x="2960809" y="3514979"/>
            <a:chExt cx="1097782" cy="1394551"/>
          </a:xfrm>
        </p:grpSpPr>
        <p:cxnSp>
          <p:nvCxnSpPr>
            <p:cNvPr id="18" name="直接连接符 36"/>
            <p:cNvCxnSpPr/>
            <p:nvPr/>
          </p:nvCxnSpPr>
          <p:spPr>
            <a:xfrm>
              <a:off x="3052881" y="4226383"/>
              <a:ext cx="713558" cy="1662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TextBox 6"/>
            <p:cNvSpPr txBox="1">
              <a:spLocks noChangeArrowheads="1"/>
            </p:cNvSpPr>
            <p:nvPr/>
          </p:nvSpPr>
          <p:spPr bwMode="auto">
            <a:xfrm>
              <a:off x="3201337" y="3514979"/>
              <a:ext cx="857254" cy="676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zh-CN" sz="3600" b="1" dirty="0" smtClean="0">
                  <a:ea typeface="宋体" panose="02010600030101010101" pitchFamily="2" charset="-122"/>
                </a:rPr>
                <a:t>a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  <p:sp>
          <p:nvSpPr>
            <p:cNvPr id="20" name="TextBox 7"/>
            <p:cNvSpPr txBox="1">
              <a:spLocks noChangeArrowheads="1"/>
            </p:cNvSpPr>
            <p:nvPr/>
          </p:nvSpPr>
          <p:spPr bwMode="auto">
            <a:xfrm>
              <a:off x="2960809" y="4232846"/>
              <a:ext cx="857258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>
                  <a:ea typeface="宋体" panose="02010600030101010101" pitchFamily="2" charset="-122"/>
                </a:rPr>
                <a:t>  </a:t>
              </a:r>
              <a:r>
                <a:rPr lang="en-US" altLang="zh-CN" sz="3600" b="1" dirty="0" smtClean="0">
                  <a:ea typeface="宋体" panose="02010600030101010101" pitchFamily="2" charset="-122"/>
                </a:rPr>
                <a:t>b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21" name="组合 3"/>
          <p:cNvGrpSpPr>
            <a:grpSpLocks/>
          </p:cNvGrpSpPr>
          <p:nvPr/>
        </p:nvGrpSpPr>
        <p:grpSpPr bwMode="auto">
          <a:xfrm>
            <a:off x="7315200" y="4130675"/>
            <a:ext cx="982663" cy="1331913"/>
            <a:chOff x="2960806" y="3514979"/>
            <a:chExt cx="1097785" cy="1394551"/>
          </a:xfrm>
        </p:grpSpPr>
        <p:cxnSp>
          <p:nvCxnSpPr>
            <p:cNvPr id="22" name="直接连接符 40"/>
            <p:cNvCxnSpPr/>
            <p:nvPr/>
          </p:nvCxnSpPr>
          <p:spPr>
            <a:xfrm>
              <a:off x="3053027" y="4226383"/>
              <a:ext cx="712939" cy="1663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TextBox 6"/>
            <p:cNvSpPr txBox="1">
              <a:spLocks noChangeArrowheads="1"/>
            </p:cNvSpPr>
            <p:nvPr/>
          </p:nvSpPr>
          <p:spPr bwMode="auto">
            <a:xfrm>
              <a:off x="3201337" y="3514979"/>
              <a:ext cx="857254" cy="676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zh-CN" sz="3600" b="1" dirty="0" smtClean="0">
                  <a:ea typeface="宋体" panose="02010600030101010101" pitchFamily="2" charset="-122"/>
                </a:rPr>
                <a:t>a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  <p:sp>
          <p:nvSpPr>
            <p:cNvPr id="24" name="TextBox 7"/>
            <p:cNvSpPr txBox="1">
              <a:spLocks noChangeArrowheads="1"/>
            </p:cNvSpPr>
            <p:nvPr/>
          </p:nvSpPr>
          <p:spPr bwMode="auto">
            <a:xfrm>
              <a:off x="2960806" y="4232846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 dirty="0">
                  <a:ea typeface="宋体" panose="02010600030101010101" pitchFamily="2" charset="-122"/>
                </a:rPr>
                <a:t>  </a:t>
              </a:r>
              <a:r>
                <a:rPr lang="en-US" altLang="zh-CN" sz="3600" b="1" dirty="0" smtClean="0">
                  <a:ea typeface="宋体" panose="02010600030101010101" pitchFamily="2" charset="-122"/>
                </a:rPr>
                <a:t>c</a:t>
              </a:r>
              <a:endParaRPr lang="zh-CN" altLang="en-US" sz="3600" b="1" dirty="0">
                <a:ea typeface="宋体" panose="02010600030101010101" pitchFamily="2" charset="-122"/>
              </a:endParaRPr>
            </a:p>
          </p:txBody>
        </p:sp>
      </p:grpSp>
      <p:sp>
        <p:nvSpPr>
          <p:cNvPr id="25" name="TextBox 24"/>
          <p:cNvSpPr txBox="1">
            <a:spLocks noChangeArrowheads="1"/>
          </p:cNvSpPr>
          <p:nvPr/>
        </p:nvSpPr>
        <p:spPr bwMode="auto">
          <a:xfrm flipH="1">
            <a:off x="6553200" y="4327525"/>
            <a:ext cx="609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dirty="0" smtClean="0">
                <a:ea typeface="宋体" panose="02010600030101010101" pitchFamily="2" charset="-122"/>
              </a:rPr>
              <a:t>&lt;</a:t>
            </a:r>
            <a:endParaRPr lang="zh-CN" altLang="en-US" sz="5400" dirty="0">
              <a:ea typeface="宋体" panose="02010600030101010101" pitchFamily="2" charset="-122"/>
            </a:endParaRPr>
          </a:p>
        </p:txBody>
      </p:sp>
      <p:sp>
        <p:nvSpPr>
          <p:cNvPr id="27" name="TextBox 11"/>
          <p:cNvSpPr txBox="1">
            <a:spLocks noChangeArrowheads="1"/>
          </p:cNvSpPr>
          <p:nvPr/>
        </p:nvSpPr>
        <p:spPr bwMode="auto">
          <a:xfrm>
            <a:off x="251520" y="241903"/>
            <a:ext cx="83581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3600" dirty="0" smtClean="0">
                <a:ea typeface="宋体" panose="02010600030101010101" pitchFamily="2" charset="-122"/>
              </a:rPr>
              <a:t>Comparing fractions:</a:t>
            </a:r>
            <a:endParaRPr lang="zh-CN" altLang="en-US" sz="36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9896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  <p:bldP spid="6" grpId="0"/>
      <p:bldP spid="7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8"/>
          <p:cNvSpPr txBox="1">
            <a:spLocks noChangeArrowheads="1"/>
          </p:cNvSpPr>
          <p:nvPr/>
        </p:nvSpPr>
        <p:spPr bwMode="auto">
          <a:xfrm>
            <a:off x="251520" y="371475"/>
            <a:ext cx="889248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3600" dirty="0">
                <a:ea typeface="宋体" panose="02010600030101010101" pitchFamily="2" charset="-122"/>
              </a:rPr>
              <a:t>Compare the following groups of </a:t>
            </a:r>
            <a:r>
              <a:rPr lang="en-US" altLang="zh-CN" sz="3600" dirty="0" smtClean="0">
                <a:ea typeface="宋体" panose="02010600030101010101" pitchFamily="2" charset="-122"/>
              </a:rPr>
              <a:t>fractions using “&gt;,&lt;,=” </a:t>
            </a:r>
            <a:r>
              <a:rPr lang="en-US" altLang="zh-CN" sz="2400" dirty="0" smtClean="0">
                <a:ea typeface="宋体" panose="02010600030101010101" pitchFamily="2" charset="-122"/>
              </a:rPr>
              <a:t>(Work down, not across)</a:t>
            </a:r>
            <a:endParaRPr lang="zh-CN" altLang="en-US" sz="2400" dirty="0">
              <a:ea typeface="宋体" panose="02010600030101010101" pitchFamily="2" charset="-122"/>
            </a:endParaRPr>
          </a:p>
        </p:txBody>
      </p:sp>
      <p:grpSp>
        <p:nvGrpSpPr>
          <p:cNvPr id="3" name="组合 16"/>
          <p:cNvGrpSpPr>
            <a:grpSpLocks/>
          </p:cNvGrpSpPr>
          <p:nvPr/>
        </p:nvGrpSpPr>
        <p:grpSpPr bwMode="auto">
          <a:xfrm>
            <a:off x="1027113" y="1571625"/>
            <a:ext cx="709612" cy="1112838"/>
            <a:chOff x="3000364" y="3583751"/>
            <a:chExt cx="997181" cy="1164875"/>
          </a:xfrm>
        </p:grpSpPr>
        <p:cxnSp>
          <p:nvCxnSpPr>
            <p:cNvPr id="4" name="直接连接符 22"/>
            <p:cNvCxnSpPr/>
            <p:nvPr/>
          </p:nvCxnSpPr>
          <p:spPr>
            <a:xfrm>
              <a:off x="3000364" y="4143755"/>
              <a:ext cx="713866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" name="TextBox 18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2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6" name="TextBox 19"/>
            <p:cNvSpPr txBox="1">
              <a:spLocks noChangeArrowheads="1"/>
            </p:cNvSpPr>
            <p:nvPr/>
          </p:nvSpPr>
          <p:spPr bwMode="auto">
            <a:xfrm>
              <a:off x="3140288" y="4071942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9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grpSp>
        <p:nvGrpSpPr>
          <p:cNvPr id="7" name="组合 20"/>
          <p:cNvGrpSpPr>
            <a:grpSpLocks/>
          </p:cNvGrpSpPr>
          <p:nvPr/>
        </p:nvGrpSpPr>
        <p:grpSpPr bwMode="auto">
          <a:xfrm>
            <a:off x="3149600" y="1571625"/>
            <a:ext cx="709613" cy="1112838"/>
            <a:chOff x="3000364" y="3583751"/>
            <a:chExt cx="997183" cy="1164875"/>
          </a:xfrm>
        </p:grpSpPr>
        <p:cxnSp>
          <p:nvCxnSpPr>
            <p:cNvPr id="8" name="直接连接符 26"/>
            <p:cNvCxnSpPr/>
            <p:nvPr/>
          </p:nvCxnSpPr>
          <p:spPr>
            <a:xfrm>
              <a:off x="3000364" y="4143755"/>
              <a:ext cx="713867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TextBox 22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2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10" name="TextBox 23"/>
            <p:cNvSpPr txBox="1">
              <a:spLocks noChangeArrowheads="1"/>
            </p:cNvSpPr>
            <p:nvPr/>
          </p:nvSpPr>
          <p:spPr bwMode="auto">
            <a:xfrm>
              <a:off x="3140290" y="4071942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7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sp>
        <p:nvSpPr>
          <p:cNvPr id="11" name="椭圆 29"/>
          <p:cNvSpPr>
            <a:spLocks noChangeArrowheads="1"/>
          </p:cNvSpPr>
          <p:nvPr/>
        </p:nvSpPr>
        <p:spPr bwMode="auto">
          <a:xfrm>
            <a:off x="2085975" y="1800225"/>
            <a:ext cx="600075" cy="665163"/>
          </a:xfrm>
          <a:prstGeom prst="ellipse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12" name="组合 16"/>
          <p:cNvGrpSpPr>
            <a:grpSpLocks/>
          </p:cNvGrpSpPr>
          <p:nvPr/>
        </p:nvGrpSpPr>
        <p:grpSpPr bwMode="auto">
          <a:xfrm>
            <a:off x="971550" y="2790825"/>
            <a:ext cx="820738" cy="1112838"/>
            <a:chOff x="2940888" y="3583751"/>
            <a:chExt cx="1152404" cy="1164875"/>
          </a:xfrm>
        </p:grpSpPr>
        <p:cxnSp>
          <p:nvCxnSpPr>
            <p:cNvPr id="13" name="直接连接符 31"/>
            <p:cNvCxnSpPr/>
            <p:nvPr/>
          </p:nvCxnSpPr>
          <p:spPr>
            <a:xfrm>
              <a:off x="3001072" y="4143755"/>
              <a:ext cx="713286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8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7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15" name="TextBox 19"/>
            <p:cNvSpPr txBox="1">
              <a:spLocks noChangeArrowheads="1"/>
            </p:cNvSpPr>
            <p:nvPr/>
          </p:nvSpPr>
          <p:spPr bwMode="auto">
            <a:xfrm>
              <a:off x="2940888" y="4071942"/>
              <a:ext cx="1152404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16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grpSp>
        <p:nvGrpSpPr>
          <p:cNvPr id="16" name="组合 20"/>
          <p:cNvGrpSpPr>
            <a:grpSpLocks/>
          </p:cNvGrpSpPr>
          <p:nvPr/>
        </p:nvGrpSpPr>
        <p:grpSpPr bwMode="auto">
          <a:xfrm>
            <a:off x="3063875" y="2790825"/>
            <a:ext cx="830263" cy="1112838"/>
            <a:chOff x="2896586" y="3583751"/>
            <a:chExt cx="1167430" cy="1164744"/>
          </a:xfrm>
        </p:grpSpPr>
        <p:cxnSp>
          <p:nvCxnSpPr>
            <p:cNvPr id="17" name="直接连接符 35"/>
            <p:cNvCxnSpPr/>
            <p:nvPr/>
          </p:nvCxnSpPr>
          <p:spPr>
            <a:xfrm>
              <a:off x="2999266" y="4143692"/>
              <a:ext cx="714297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TextBox 22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3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19" name="TextBox 23"/>
            <p:cNvSpPr txBox="1">
              <a:spLocks noChangeArrowheads="1"/>
            </p:cNvSpPr>
            <p:nvPr/>
          </p:nvSpPr>
          <p:spPr bwMode="auto">
            <a:xfrm>
              <a:off x="2896586" y="4071941"/>
              <a:ext cx="1167430" cy="676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16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sp>
        <p:nvSpPr>
          <p:cNvPr id="20" name="椭圆 38"/>
          <p:cNvSpPr>
            <a:spLocks noChangeArrowheads="1"/>
          </p:cNvSpPr>
          <p:nvPr/>
        </p:nvSpPr>
        <p:spPr bwMode="auto">
          <a:xfrm>
            <a:off x="2073275" y="3019425"/>
            <a:ext cx="600075" cy="665163"/>
          </a:xfrm>
          <a:prstGeom prst="ellipse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21" name="组合 16"/>
          <p:cNvGrpSpPr>
            <a:grpSpLocks/>
          </p:cNvGrpSpPr>
          <p:nvPr/>
        </p:nvGrpSpPr>
        <p:grpSpPr bwMode="auto">
          <a:xfrm>
            <a:off x="1027113" y="4086225"/>
            <a:ext cx="709612" cy="1112838"/>
            <a:chOff x="3000364" y="3583750"/>
            <a:chExt cx="997181" cy="1164876"/>
          </a:xfrm>
        </p:grpSpPr>
        <p:cxnSp>
          <p:nvCxnSpPr>
            <p:cNvPr id="22" name="直接连接符 40"/>
            <p:cNvCxnSpPr/>
            <p:nvPr/>
          </p:nvCxnSpPr>
          <p:spPr>
            <a:xfrm>
              <a:off x="3000364" y="4143755"/>
              <a:ext cx="713866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TextBox 18"/>
            <p:cNvSpPr txBox="1">
              <a:spLocks noChangeArrowheads="1"/>
            </p:cNvSpPr>
            <p:nvPr/>
          </p:nvSpPr>
          <p:spPr bwMode="auto">
            <a:xfrm>
              <a:off x="3140286" y="3583750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8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24" name="TextBox 19"/>
            <p:cNvSpPr txBox="1">
              <a:spLocks noChangeArrowheads="1"/>
            </p:cNvSpPr>
            <p:nvPr/>
          </p:nvSpPr>
          <p:spPr bwMode="auto">
            <a:xfrm>
              <a:off x="3140288" y="4071942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5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grpSp>
        <p:nvGrpSpPr>
          <p:cNvPr id="25" name="组合 20"/>
          <p:cNvGrpSpPr>
            <a:grpSpLocks/>
          </p:cNvGrpSpPr>
          <p:nvPr/>
        </p:nvGrpSpPr>
        <p:grpSpPr bwMode="auto">
          <a:xfrm>
            <a:off x="3149600" y="4086225"/>
            <a:ext cx="709613" cy="1112838"/>
            <a:chOff x="3000364" y="3583751"/>
            <a:chExt cx="997183" cy="1164875"/>
          </a:xfrm>
        </p:grpSpPr>
        <p:cxnSp>
          <p:nvCxnSpPr>
            <p:cNvPr id="26" name="直接连接符 44"/>
            <p:cNvCxnSpPr/>
            <p:nvPr/>
          </p:nvCxnSpPr>
          <p:spPr>
            <a:xfrm>
              <a:off x="3000364" y="4143755"/>
              <a:ext cx="713867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TextBox 22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8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28" name="TextBox 23"/>
            <p:cNvSpPr txBox="1">
              <a:spLocks noChangeArrowheads="1"/>
            </p:cNvSpPr>
            <p:nvPr/>
          </p:nvSpPr>
          <p:spPr bwMode="auto">
            <a:xfrm>
              <a:off x="3140290" y="4071942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8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sp>
        <p:nvSpPr>
          <p:cNvPr id="29" name="椭圆 47"/>
          <p:cNvSpPr>
            <a:spLocks noChangeArrowheads="1"/>
          </p:cNvSpPr>
          <p:nvPr/>
        </p:nvSpPr>
        <p:spPr bwMode="auto">
          <a:xfrm>
            <a:off x="2085975" y="4314825"/>
            <a:ext cx="600075" cy="665163"/>
          </a:xfrm>
          <a:prstGeom prst="ellipse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30" name="组合 16"/>
          <p:cNvGrpSpPr>
            <a:grpSpLocks/>
          </p:cNvGrpSpPr>
          <p:nvPr/>
        </p:nvGrpSpPr>
        <p:grpSpPr bwMode="auto">
          <a:xfrm>
            <a:off x="5057775" y="1571625"/>
            <a:ext cx="814388" cy="1103313"/>
            <a:chOff x="2893284" y="3583751"/>
            <a:chExt cx="1145033" cy="1155132"/>
          </a:xfrm>
        </p:grpSpPr>
        <p:cxnSp>
          <p:nvCxnSpPr>
            <p:cNvPr id="31" name="直接连接符 49"/>
            <p:cNvCxnSpPr/>
            <p:nvPr/>
          </p:nvCxnSpPr>
          <p:spPr>
            <a:xfrm>
              <a:off x="3000422" y="4143866"/>
              <a:ext cx="714250" cy="1662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TextBox 18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9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33" name="TextBox 19"/>
            <p:cNvSpPr txBox="1">
              <a:spLocks noChangeArrowheads="1"/>
            </p:cNvSpPr>
            <p:nvPr/>
          </p:nvSpPr>
          <p:spPr bwMode="auto">
            <a:xfrm>
              <a:off x="2893284" y="4062329"/>
              <a:ext cx="1145033" cy="676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28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sp>
        <p:nvSpPr>
          <p:cNvPr id="34" name="椭圆 56"/>
          <p:cNvSpPr>
            <a:spLocks noChangeArrowheads="1"/>
          </p:cNvSpPr>
          <p:nvPr/>
        </p:nvSpPr>
        <p:spPr bwMode="auto">
          <a:xfrm>
            <a:off x="6192838" y="1800225"/>
            <a:ext cx="600075" cy="665163"/>
          </a:xfrm>
          <a:prstGeom prst="ellipse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35" name="组合 16"/>
          <p:cNvGrpSpPr>
            <a:grpSpLocks/>
          </p:cNvGrpSpPr>
          <p:nvPr/>
        </p:nvGrpSpPr>
        <p:grpSpPr bwMode="auto">
          <a:xfrm>
            <a:off x="5133975" y="2867025"/>
            <a:ext cx="709613" cy="1112838"/>
            <a:chOff x="3000364" y="3583751"/>
            <a:chExt cx="997181" cy="1164875"/>
          </a:xfrm>
        </p:grpSpPr>
        <p:cxnSp>
          <p:nvCxnSpPr>
            <p:cNvPr id="36" name="直接连接符 58"/>
            <p:cNvCxnSpPr/>
            <p:nvPr/>
          </p:nvCxnSpPr>
          <p:spPr>
            <a:xfrm>
              <a:off x="3000364" y="4143755"/>
              <a:ext cx="713865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TextBox 18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3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38" name="TextBox 19"/>
            <p:cNvSpPr txBox="1">
              <a:spLocks noChangeArrowheads="1"/>
            </p:cNvSpPr>
            <p:nvPr/>
          </p:nvSpPr>
          <p:spPr bwMode="auto">
            <a:xfrm>
              <a:off x="3140288" y="4071942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3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sp>
        <p:nvSpPr>
          <p:cNvPr id="39" name="TextBox 22"/>
          <p:cNvSpPr txBox="1">
            <a:spLocks noChangeArrowheads="1"/>
          </p:cNvSpPr>
          <p:nvPr/>
        </p:nvSpPr>
        <p:spPr bwMode="auto">
          <a:xfrm>
            <a:off x="7267575" y="3095625"/>
            <a:ext cx="609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3600" b="1">
                <a:ea typeface="宋体" panose="02010600030101010101" pitchFamily="2" charset="-122"/>
              </a:rPr>
              <a:t> 3</a:t>
            </a:r>
            <a:endParaRPr lang="zh-CN" altLang="en-US" sz="3600" b="1">
              <a:ea typeface="宋体" panose="02010600030101010101" pitchFamily="2" charset="-122"/>
            </a:endParaRPr>
          </a:p>
        </p:txBody>
      </p:sp>
      <p:sp>
        <p:nvSpPr>
          <p:cNvPr id="40" name="椭圆 65"/>
          <p:cNvSpPr>
            <a:spLocks noChangeArrowheads="1"/>
          </p:cNvSpPr>
          <p:nvPr/>
        </p:nvSpPr>
        <p:spPr bwMode="auto">
          <a:xfrm>
            <a:off x="6208713" y="3095625"/>
            <a:ext cx="600075" cy="665163"/>
          </a:xfrm>
          <a:prstGeom prst="ellipse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41" name="组合 16"/>
          <p:cNvGrpSpPr>
            <a:grpSpLocks/>
          </p:cNvGrpSpPr>
          <p:nvPr/>
        </p:nvGrpSpPr>
        <p:grpSpPr bwMode="auto">
          <a:xfrm>
            <a:off x="5094288" y="4086225"/>
            <a:ext cx="936625" cy="1200150"/>
            <a:chOff x="2940889" y="3583750"/>
            <a:chExt cx="1314866" cy="1256458"/>
          </a:xfrm>
        </p:grpSpPr>
        <p:cxnSp>
          <p:nvCxnSpPr>
            <p:cNvPr id="42" name="直接连接符 67"/>
            <p:cNvCxnSpPr/>
            <p:nvPr/>
          </p:nvCxnSpPr>
          <p:spPr>
            <a:xfrm>
              <a:off x="3001060" y="4143838"/>
              <a:ext cx="713148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TextBox 18"/>
            <p:cNvSpPr txBox="1">
              <a:spLocks noChangeArrowheads="1"/>
            </p:cNvSpPr>
            <p:nvPr/>
          </p:nvSpPr>
          <p:spPr bwMode="auto">
            <a:xfrm>
              <a:off x="2940889" y="3583750"/>
              <a:ext cx="1314866" cy="12564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1515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44" name="TextBox 19"/>
            <p:cNvSpPr txBox="1">
              <a:spLocks noChangeArrowheads="1"/>
            </p:cNvSpPr>
            <p:nvPr/>
          </p:nvSpPr>
          <p:spPr bwMode="auto">
            <a:xfrm>
              <a:off x="3140288" y="4071942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grpSp>
        <p:nvGrpSpPr>
          <p:cNvPr id="45" name="组合 20"/>
          <p:cNvGrpSpPr>
            <a:grpSpLocks/>
          </p:cNvGrpSpPr>
          <p:nvPr/>
        </p:nvGrpSpPr>
        <p:grpSpPr bwMode="auto">
          <a:xfrm>
            <a:off x="7138988" y="4086225"/>
            <a:ext cx="869950" cy="1112838"/>
            <a:chOff x="2830116" y="3583755"/>
            <a:chExt cx="1222814" cy="1164743"/>
          </a:xfrm>
        </p:grpSpPr>
        <p:cxnSp>
          <p:nvCxnSpPr>
            <p:cNvPr id="46" name="直接连接符 71"/>
            <p:cNvCxnSpPr/>
            <p:nvPr/>
          </p:nvCxnSpPr>
          <p:spPr>
            <a:xfrm>
              <a:off x="2999703" y="4143696"/>
              <a:ext cx="714052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7" name="TextBox 22"/>
            <p:cNvSpPr txBox="1">
              <a:spLocks noChangeArrowheads="1"/>
            </p:cNvSpPr>
            <p:nvPr/>
          </p:nvSpPr>
          <p:spPr bwMode="auto">
            <a:xfrm>
              <a:off x="2830116" y="3583755"/>
              <a:ext cx="1222814" cy="676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14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48" name="TextBox 23"/>
            <p:cNvSpPr txBox="1">
              <a:spLocks noChangeArrowheads="1"/>
            </p:cNvSpPr>
            <p:nvPr/>
          </p:nvSpPr>
          <p:spPr bwMode="auto">
            <a:xfrm>
              <a:off x="2852284" y="4071944"/>
              <a:ext cx="1115731" cy="676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14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sp>
        <p:nvSpPr>
          <p:cNvPr id="49" name="椭圆 74"/>
          <p:cNvSpPr>
            <a:spLocks noChangeArrowheads="1"/>
          </p:cNvSpPr>
          <p:nvPr/>
        </p:nvSpPr>
        <p:spPr bwMode="auto">
          <a:xfrm>
            <a:off x="6196013" y="4314825"/>
            <a:ext cx="600075" cy="665163"/>
          </a:xfrm>
          <a:prstGeom prst="ellipse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50" name="组合 20"/>
          <p:cNvGrpSpPr>
            <a:grpSpLocks/>
          </p:cNvGrpSpPr>
          <p:nvPr/>
        </p:nvGrpSpPr>
        <p:grpSpPr bwMode="auto">
          <a:xfrm>
            <a:off x="7267575" y="1571625"/>
            <a:ext cx="831850" cy="1112838"/>
            <a:chOff x="2896586" y="3583751"/>
            <a:chExt cx="1167430" cy="1164745"/>
          </a:xfrm>
        </p:grpSpPr>
        <p:cxnSp>
          <p:nvCxnSpPr>
            <p:cNvPr id="51" name="直接连接符 76"/>
            <p:cNvCxnSpPr/>
            <p:nvPr/>
          </p:nvCxnSpPr>
          <p:spPr>
            <a:xfrm>
              <a:off x="3001299" y="4143693"/>
              <a:ext cx="712934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2" name="TextBox 22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6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53" name="TextBox 23"/>
            <p:cNvSpPr txBox="1">
              <a:spLocks noChangeArrowheads="1"/>
            </p:cNvSpPr>
            <p:nvPr/>
          </p:nvSpPr>
          <p:spPr bwMode="auto">
            <a:xfrm>
              <a:off x="2896586" y="4071942"/>
              <a:ext cx="1167430" cy="676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28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grpSp>
        <p:nvGrpSpPr>
          <p:cNvPr id="54" name="组合 16"/>
          <p:cNvGrpSpPr>
            <a:grpSpLocks/>
          </p:cNvGrpSpPr>
          <p:nvPr/>
        </p:nvGrpSpPr>
        <p:grpSpPr bwMode="auto">
          <a:xfrm>
            <a:off x="982663" y="5197475"/>
            <a:ext cx="866775" cy="1173163"/>
            <a:chOff x="2940888" y="3520490"/>
            <a:chExt cx="1218468" cy="1228136"/>
          </a:xfrm>
        </p:grpSpPr>
        <p:cxnSp>
          <p:nvCxnSpPr>
            <p:cNvPr id="55" name="直接连接符 80"/>
            <p:cNvCxnSpPr/>
            <p:nvPr/>
          </p:nvCxnSpPr>
          <p:spPr>
            <a:xfrm>
              <a:off x="3001141" y="4143699"/>
              <a:ext cx="714120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6" name="TextBox 18"/>
            <p:cNvSpPr txBox="1">
              <a:spLocks noChangeArrowheads="1"/>
            </p:cNvSpPr>
            <p:nvPr/>
          </p:nvSpPr>
          <p:spPr bwMode="auto">
            <a:xfrm>
              <a:off x="2955650" y="3520490"/>
              <a:ext cx="1203706" cy="676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23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57" name="TextBox 19"/>
            <p:cNvSpPr txBox="1">
              <a:spLocks noChangeArrowheads="1"/>
            </p:cNvSpPr>
            <p:nvPr/>
          </p:nvSpPr>
          <p:spPr bwMode="auto">
            <a:xfrm>
              <a:off x="2940888" y="4071942"/>
              <a:ext cx="1152404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47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grpSp>
        <p:nvGrpSpPr>
          <p:cNvPr id="58" name="组合 20"/>
          <p:cNvGrpSpPr>
            <a:grpSpLocks/>
          </p:cNvGrpSpPr>
          <p:nvPr/>
        </p:nvGrpSpPr>
        <p:grpSpPr bwMode="auto">
          <a:xfrm>
            <a:off x="3073400" y="5226050"/>
            <a:ext cx="915988" cy="1144588"/>
            <a:chOff x="2896586" y="3550744"/>
            <a:chExt cx="1285204" cy="1197751"/>
          </a:xfrm>
        </p:grpSpPr>
        <p:cxnSp>
          <p:nvCxnSpPr>
            <p:cNvPr id="59" name="直接连接符 84"/>
            <p:cNvCxnSpPr/>
            <p:nvPr/>
          </p:nvCxnSpPr>
          <p:spPr>
            <a:xfrm>
              <a:off x="3001274" y="4143805"/>
              <a:ext cx="712764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0" name="TextBox 22"/>
            <p:cNvSpPr txBox="1">
              <a:spLocks noChangeArrowheads="1"/>
            </p:cNvSpPr>
            <p:nvPr/>
          </p:nvSpPr>
          <p:spPr bwMode="auto">
            <a:xfrm>
              <a:off x="2963048" y="3550744"/>
              <a:ext cx="1218742" cy="676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23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61" name="TextBox 23"/>
            <p:cNvSpPr txBox="1">
              <a:spLocks noChangeArrowheads="1"/>
            </p:cNvSpPr>
            <p:nvPr/>
          </p:nvSpPr>
          <p:spPr bwMode="auto">
            <a:xfrm>
              <a:off x="2896586" y="4071941"/>
              <a:ext cx="1167430" cy="676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16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sp>
        <p:nvSpPr>
          <p:cNvPr id="62" name="椭圆 87"/>
          <p:cNvSpPr>
            <a:spLocks noChangeArrowheads="1"/>
          </p:cNvSpPr>
          <p:nvPr/>
        </p:nvSpPr>
        <p:spPr bwMode="auto">
          <a:xfrm>
            <a:off x="2084388" y="5486400"/>
            <a:ext cx="600075" cy="665163"/>
          </a:xfrm>
          <a:prstGeom prst="ellipse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63" name="组合 16"/>
          <p:cNvGrpSpPr>
            <a:grpSpLocks/>
          </p:cNvGrpSpPr>
          <p:nvPr/>
        </p:nvGrpSpPr>
        <p:grpSpPr bwMode="auto">
          <a:xfrm>
            <a:off x="5087938" y="5302250"/>
            <a:ext cx="819150" cy="1112838"/>
            <a:chOff x="2940888" y="3583751"/>
            <a:chExt cx="1152404" cy="1164745"/>
          </a:xfrm>
        </p:grpSpPr>
        <p:cxnSp>
          <p:nvCxnSpPr>
            <p:cNvPr id="64" name="直接连接符 89"/>
            <p:cNvCxnSpPr/>
            <p:nvPr/>
          </p:nvCxnSpPr>
          <p:spPr>
            <a:xfrm>
              <a:off x="3001188" y="4143693"/>
              <a:ext cx="712437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5" name="TextBox 18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3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66" name="TextBox 19"/>
            <p:cNvSpPr txBox="1">
              <a:spLocks noChangeArrowheads="1"/>
            </p:cNvSpPr>
            <p:nvPr/>
          </p:nvSpPr>
          <p:spPr bwMode="auto">
            <a:xfrm>
              <a:off x="2940888" y="4071942"/>
              <a:ext cx="1152404" cy="676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 6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grpSp>
        <p:nvGrpSpPr>
          <p:cNvPr id="67" name="组合 20"/>
          <p:cNvGrpSpPr>
            <a:grpSpLocks/>
          </p:cNvGrpSpPr>
          <p:nvPr/>
        </p:nvGrpSpPr>
        <p:grpSpPr bwMode="auto">
          <a:xfrm>
            <a:off x="7115175" y="5302250"/>
            <a:ext cx="846138" cy="1112838"/>
            <a:chOff x="2807966" y="3583751"/>
            <a:chExt cx="1189575" cy="1164744"/>
          </a:xfrm>
        </p:grpSpPr>
        <p:cxnSp>
          <p:nvCxnSpPr>
            <p:cNvPr id="68" name="直接连接符 93"/>
            <p:cNvCxnSpPr/>
            <p:nvPr/>
          </p:nvCxnSpPr>
          <p:spPr>
            <a:xfrm>
              <a:off x="2999905" y="4143692"/>
              <a:ext cx="714191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9" name="TextBox 22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2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70" name="TextBox 23"/>
            <p:cNvSpPr txBox="1">
              <a:spLocks noChangeArrowheads="1"/>
            </p:cNvSpPr>
            <p:nvPr/>
          </p:nvSpPr>
          <p:spPr bwMode="auto">
            <a:xfrm>
              <a:off x="2807966" y="4071941"/>
              <a:ext cx="1167430" cy="676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  7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sp>
        <p:nvSpPr>
          <p:cNvPr id="71" name="椭圆 96"/>
          <p:cNvSpPr>
            <a:spLocks noChangeArrowheads="1"/>
          </p:cNvSpPr>
          <p:nvPr/>
        </p:nvSpPr>
        <p:spPr bwMode="auto">
          <a:xfrm>
            <a:off x="6188075" y="5530850"/>
            <a:ext cx="600075" cy="665163"/>
          </a:xfrm>
          <a:prstGeom prst="ellipse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72" name="TextBox 71"/>
          <p:cNvSpPr txBox="1">
            <a:spLocks noChangeArrowheads="1"/>
          </p:cNvSpPr>
          <p:nvPr/>
        </p:nvSpPr>
        <p:spPr bwMode="auto">
          <a:xfrm rot="10800000">
            <a:off x="1949450" y="1673225"/>
            <a:ext cx="7000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dirty="0">
                <a:solidFill>
                  <a:srgbClr val="FF0000"/>
                </a:solidFill>
                <a:ea typeface="宋体" panose="02010600030101010101" pitchFamily="2" charset="-122"/>
              </a:rPr>
              <a:t>&gt;</a:t>
            </a:r>
            <a:endParaRPr lang="zh-CN" altLang="en-US" sz="54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73" name="TextBox 72"/>
          <p:cNvSpPr txBox="1">
            <a:spLocks noChangeArrowheads="1"/>
          </p:cNvSpPr>
          <p:nvPr/>
        </p:nvSpPr>
        <p:spPr bwMode="auto">
          <a:xfrm>
            <a:off x="2120900" y="2882900"/>
            <a:ext cx="7000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>
                <a:solidFill>
                  <a:srgbClr val="FF0000"/>
                </a:solidFill>
                <a:ea typeface="宋体" panose="02010600030101010101" pitchFamily="2" charset="-122"/>
              </a:rPr>
              <a:t>&gt;</a:t>
            </a:r>
            <a:endParaRPr lang="zh-CN" altLang="en-US" sz="540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74" name="TextBox 73"/>
          <p:cNvSpPr txBox="1">
            <a:spLocks noChangeArrowheads="1"/>
          </p:cNvSpPr>
          <p:nvPr/>
        </p:nvSpPr>
        <p:spPr bwMode="auto">
          <a:xfrm>
            <a:off x="2136775" y="4210050"/>
            <a:ext cx="7000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>
                <a:solidFill>
                  <a:srgbClr val="FF0000"/>
                </a:solidFill>
                <a:ea typeface="宋体" panose="02010600030101010101" pitchFamily="2" charset="-122"/>
              </a:rPr>
              <a:t>&gt;</a:t>
            </a:r>
            <a:endParaRPr lang="zh-CN" altLang="en-US" sz="540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75" name="TextBox 74"/>
          <p:cNvSpPr txBox="1">
            <a:spLocks noChangeArrowheads="1"/>
          </p:cNvSpPr>
          <p:nvPr/>
        </p:nvSpPr>
        <p:spPr bwMode="auto">
          <a:xfrm rot="10800000" flipH="1">
            <a:off x="1978025" y="5349875"/>
            <a:ext cx="6699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>
                <a:solidFill>
                  <a:srgbClr val="FF0000"/>
                </a:solidFill>
                <a:ea typeface="宋体" panose="02010600030101010101" pitchFamily="2" charset="-122"/>
              </a:rPr>
              <a:t>&gt;</a:t>
            </a:r>
            <a:endParaRPr lang="zh-CN" altLang="en-US" sz="540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76" name="TextBox 75"/>
          <p:cNvSpPr txBox="1">
            <a:spLocks noChangeArrowheads="1"/>
          </p:cNvSpPr>
          <p:nvPr/>
        </p:nvSpPr>
        <p:spPr bwMode="auto">
          <a:xfrm>
            <a:off x="6248400" y="1663700"/>
            <a:ext cx="7000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>
                <a:solidFill>
                  <a:srgbClr val="FF0000"/>
                </a:solidFill>
                <a:ea typeface="宋体" panose="02010600030101010101" pitchFamily="2" charset="-122"/>
              </a:rPr>
              <a:t>&gt;</a:t>
            </a:r>
            <a:endParaRPr lang="zh-CN" altLang="en-US" sz="540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 rot="10800000">
            <a:off x="6083300" y="4191000"/>
            <a:ext cx="7000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>
                <a:solidFill>
                  <a:srgbClr val="FF0000"/>
                </a:solidFill>
                <a:ea typeface="宋体" panose="02010600030101010101" pitchFamily="2" charset="-122"/>
              </a:rPr>
              <a:t>=</a:t>
            </a:r>
            <a:endParaRPr lang="zh-CN" altLang="en-US" sz="540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78" name="TextBox 77"/>
          <p:cNvSpPr txBox="1">
            <a:spLocks noChangeArrowheads="1"/>
          </p:cNvSpPr>
          <p:nvPr/>
        </p:nvSpPr>
        <p:spPr bwMode="auto">
          <a:xfrm rot="10800000">
            <a:off x="6096000" y="2971800"/>
            <a:ext cx="7000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>
                <a:solidFill>
                  <a:srgbClr val="FF0000"/>
                </a:solidFill>
                <a:ea typeface="宋体" panose="02010600030101010101" pitchFamily="2" charset="-122"/>
              </a:rPr>
              <a:t>&gt;</a:t>
            </a:r>
            <a:endParaRPr lang="zh-CN" altLang="en-US" sz="540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6251575" y="5399088"/>
            <a:ext cx="7000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>
                <a:solidFill>
                  <a:srgbClr val="FF0000"/>
                </a:solidFill>
                <a:ea typeface="宋体" panose="02010600030101010101" pitchFamily="2" charset="-122"/>
              </a:rPr>
              <a:t>&gt;</a:t>
            </a:r>
            <a:endParaRPr lang="zh-CN" altLang="en-US" sz="540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8475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179512" y="332656"/>
            <a:ext cx="87153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3600" dirty="0" smtClean="0">
                <a:ea typeface="宋体" panose="02010600030101010101" pitchFamily="2" charset="-122"/>
              </a:rPr>
              <a:t>Compare </a:t>
            </a:r>
            <a:r>
              <a:rPr lang="en-US" altLang="zh-CN" sz="3600" dirty="0" smtClean="0">
                <a:ea typeface="宋体" panose="02010600030101010101" pitchFamily="2" charset="-122"/>
              </a:rPr>
              <a:t>the size of these fractions </a:t>
            </a:r>
            <a:r>
              <a:rPr lang="en-GB" altLang="zh-CN" sz="3600" dirty="0" smtClean="0">
                <a:ea typeface="宋体" panose="02010600030101010101" pitchFamily="2" charset="-122"/>
              </a:rPr>
              <a:t>using inequalities, from </a:t>
            </a:r>
            <a:r>
              <a:rPr lang="en-GB" altLang="zh-CN" sz="3600" dirty="0" smtClean="0">
                <a:ea typeface="宋体" panose="02010600030101010101" pitchFamily="2" charset="-122"/>
              </a:rPr>
              <a:t>biggest to smallest</a:t>
            </a:r>
            <a:endParaRPr lang="zh-CN" altLang="en-US" sz="3600" dirty="0">
              <a:ea typeface="宋体" panose="02010600030101010101" pitchFamily="2" charset="-122"/>
            </a:endParaRPr>
          </a:p>
        </p:txBody>
      </p:sp>
      <p:grpSp>
        <p:nvGrpSpPr>
          <p:cNvPr id="3" name="组合 3"/>
          <p:cNvGrpSpPr>
            <a:grpSpLocks/>
          </p:cNvGrpSpPr>
          <p:nvPr/>
        </p:nvGrpSpPr>
        <p:grpSpPr bwMode="auto">
          <a:xfrm>
            <a:off x="1860675" y="2390056"/>
            <a:ext cx="928687" cy="1112838"/>
            <a:chOff x="2960806" y="3583751"/>
            <a:chExt cx="1036735" cy="1164875"/>
          </a:xfrm>
        </p:grpSpPr>
        <p:cxnSp>
          <p:nvCxnSpPr>
            <p:cNvPr id="4" name="直接连接符 5"/>
            <p:cNvCxnSpPr/>
            <p:nvPr/>
          </p:nvCxnSpPr>
          <p:spPr>
            <a:xfrm>
              <a:off x="2999794" y="4143755"/>
              <a:ext cx="714195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" name="TextBox 6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8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60806" y="4071942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15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grpSp>
        <p:nvGrpSpPr>
          <p:cNvPr id="7" name="组合 3"/>
          <p:cNvGrpSpPr>
            <a:grpSpLocks/>
          </p:cNvGrpSpPr>
          <p:nvPr/>
        </p:nvGrpSpPr>
        <p:grpSpPr bwMode="auto">
          <a:xfrm>
            <a:off x="3575175" y="2390056"/>
            <a:ext cx="785812" cy="1112838"/>
            <a:chOff x="2960806" y="3583751"/>
            <a:chExt cx="877238" cy="1164875"/>
          </a:xfrm>
        </p:grpSpPr>
        <p:cxnSp>
          <p:nvCxnSpPr>
            <p:cNvPr id="8" name="直接连接符 9"/>
            <p:cNvCxnSpPr/>
            <p:nvPr/>
          </p:nvCxnSpPr>
          <p:spPr>
            <a:xfrm>
              <a:off x="2999794" y="4143755"/>
              <a:ext cx="714196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TextBox 10"/>
            <p:cNvSpPr txBox="1">
              <a:spLocks noChangeArrowheads="1"/>
            </p:cNvSpPr>
            <p:nvPr/>
          </p:nvSpPr>
          <p:spPr bwMode="auto">
            <a:xfrm>
              <a:off x="2980789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11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10" name="TextBox 11"/>
            <p:cNvSpPr txBox="1">
              <a:spLocks noChangeArrowheads="1"/>
            </p:cNvSpPr>
            <p:nvPr/>
          </p:nvSpPr>
          <p:spPr bwMode="auto">
            <a:xfrm>
              <a:off x="2960806" y="4071942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15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grpSp>
        <p:nvGrpSpPr>
          <p:cNvPr id="11" name="组合 12"/>
          <p:cNvGrpSpPr>
            <a:grpSpLocks/>
          </p:cNvGrpSpPr>
          <p:nvPr/>
        </p:nvGrpSpPr>
        <p:grpSpPr bwMode="auto">
          <a:xfrm>
            <a:off x="5289675" y="2390056"/>
            <a:ext cx="928687" cy="1112838"/>
            <a:chOff x="2960806" y="3583751"/>
            <a:chExt cx="1036735" cy="1164875"/>
          </a:xfrm>
        </p:grpSpPr>
        <p:cxnSp>
          <p:nvCxnSpPr>
            <p:cNvPr id="12" name="直接连接符 13"/>
            <p:cNvCxnSpPr/>
            <p:nvPr/>
          </p:nvCxnSpPr>
          <p:spPr>
            <a:xfrm>
              <a:off x="2999794" y="4143755"/>
              <a:ext cx="714195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TextBox 14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8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14" name="TextBox 15"/>
            <p:cNvSpPr txBox="1">
              <a:spLocks noChangeArrowheads="1"/>
            </p:cNvSpPr>
            <p:nvPr/>
          </p:nvSpPr>
          <p:spPr bwMode="auto">
            <a:xfrm>
              <a:off x="2960806" y="4071942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18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grpSp>
        <p:nvGrpSpPr>
          <p:cNvPr id="15" name="组合 3"/>
          <p:cNvGrpSpPr>
            <a:grpSpLocks/>
          </p:cNvGrpSpPr>
          <p:nvPr/>
        </p:nvGrpSpPr>
        <p:grpSpPr bwMode="auto">
          <a:xfrm>
            <a:off x="2667125" y="3803977"/>
            <a:ext cx="928688" cy="1112838"/>
            <a:chOff x="2960806" y="3583751"/>
            <a:chExt cx="1036735" cy="1164875"/>
          </a:xfrm>
        </p:grpSpPr>
        <p:cxnSp>
          <p:nvCxnSpPr>
            <p:cNvPr id="16" name="直接连接符 5"/>
            <p:cNvCxnSpPr/>
            <p:nvPr/>
          </p:nvCxnSpPr>
          <p:spPr>
            <a:xfrm>
              <a:off x="2999794" y="4143755"/>
              <a:ext cx="714195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Box 6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8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18" name="TextBox 7"/>
            <p:cNvSpPr txBox="1">
              <a:spLocks noChangeArrowheads="1"/>
            </p:cNvSpPr>
            <p:nvPr/>
          </p:nvSpPr>
          <p:spPr bwMode="auto">
            <a:xfrm>
              <a:off x="2960806" y="4071942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15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grpSp>
        <p:nvGrpSpPr>
          <p:cNvPr id="19" name="组合 3"/>
          <p:cNvGrpSpPr>
            <a:grpSpLocks/>
          </p:cNvGrpSpPr>
          <p:nvPr/>
        </p:nvGrpSpPr>
        <p:grpSpPr bwMode="auto">
          <a:xfrm>
            <a:off x="624013" y="3803977"/>
            <a:ext cx="785812" cy="1112838"/>
            <a:chOff x="2960806" y="3583750"/>
            <a:chExt cx="877238" cy="1164876"/>
          </a:xfrm>
        </p:grpSpPr>
        <p:cxnSp>
          <p:nvCxnSpPr>
            <p:cNvPr id="20" name="直接连接符 9"/>
            <p:cNvCxnSpPr/>
            <p:nvPr/>
          </p:nvCxnSpPr>
          <p:spPr>
            <a:xfrm>
              <a:off x="2999794" y="4143755"/>
              <a:ext cx="714196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TextBox 10"/>
            <p:cNvSpPr txBox="1">
              <a:spLocks noChangeArrowheads="1"/>
            </p:cNvSpPr>
            <p:nvPr/>
          </p:nvSpPr>
          <p:spPr bwMode="auto">
            <a:xfrm>
              <a:off x="2980789" y="3583750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11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22" name="TextBox 11"/>
            <p:cNvSpPr txBox="1">
              <a:spLocks noChangeArrowheads="1"/>
            </p:cNvSpPr>
            <p:nvPr/>
          </p:nvSpPr>
          <p:spPr bwMode="auto">
            <a:xfrm>
              <a:off x="2960806" y="4071942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15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grpSp>
        <p:nvGrpSpPr>
          <p:cNvPr id="23" name="组合 12"/>
          <p:cNvGrpSpPr>
            <a:grpSpLocks/>
          </p:cNvGrpSpPr>
          <p:nvPr/>
        </p:nvGrpSpPr>
        <p:grpSpPr bwMode="auto">
          <a:xfrm>
            <a:off x="2681413" y="5327977"/>
            <a:ext cx="928687" cy="1112838"/>
            <a:chOff x="2960806" y="3583751"/>
            <a:chExt cx="1036735" cy="1164875"/>
          </a:xfrm>
        </p:grpSpPr>
        <p:cxnSp>
          <p:nvCxnSpPr>
            <p:cNvPr id="24" name="直接连接符 13"/>
            <p:cNvCxnSpPr/>
            <p:nvPr/>
          </p:nvCxnSpPr>
          <p:spPr>
            <a:xfrm>
              <a:off x="2999794" y="4143755"/>
              <a:ext cx="714195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TextBox 14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8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26" name="TextBox 15"/>
            <p:cNvSpPr txBox="1">
              <a:spLocks noChangeArrowheads="1"/>
            </p:cNvSpPr>
            <p:nvPr/>
          </p:nvSpPr>
          <p:spPr bwMode="auto">
            <a:xfrm>
              <a:off x="2960806" y="4071942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18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sp>
        <p:nvSpPr>
          <p:cNvPr id="27" name="TextBox 26"/>
          <p:cNvSpPr txBox="1">
            <a:spLocks noChangeArrowheads="1"/>
          </p:cNvSpPr>
          <p:nvPr/>
        </p:nvSpPr>
        <p:spPr bwMode="auto">
          <a:xfrm flipH="1">
            <a:off x="1690813" y="3880177"/>
            <a:ext cx="609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>
                <a:solidFill>
                  <a:srgbClr val="FF0000"/>
                </a:solidFill>
                <a:ea typeface="宋体" panose="02010600030101010101" pitchFamily="2" charset="-122"/>
              </a:rPr>
              <a:t>&gt;</a:t>
            </a:r>
            <a:endParaRPr lang="zh-CN" altLang="en-US" sz="540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grpSp>
        <p:nvGrpSpPr>
          <p:cNvPr id="28" name="组合 3"/>
          <p:cNvGrpSpPr>
            <a:grpSpLocks/>
          </p:cNvGrpSpPr>
          <p:nvPr/>
        </p:nvGrpSpPr>
        <p:grpSpPr bwMode="auto">
          <a:xfrm>
            <a:off x="624013" y="5327977"/>
            <a:ext cx="928687" cy="1112838"/>
            <a:chOff x="2960806" y="3583751"/>
            <a:chExt cx="1036735" cy="1164875"/>
          </a:xfrm>
        </p:grpSpPr>
        <p:cxnSp>
          <p:nvCxnSpPr>
            <p:cNvPr id="29" name="直接连接符 17"/>
            <p:cNvCxnSpPr/>
            <p:nvPr/>
          </p:nvCxnSpPr>
          <p:spPr>
            <a:xfrm>
              <a:off x="2999794" y="4143755"/>
              <a:ext cx="714195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TextBox 6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8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31" name="TextBox 7"/>
            <p:cNvSpPr txBox="1">
              <a:spLocks noChangeArrowheads="1"/>
            </p:cNvSpPr>
            <p:nvPr/>
          </p:nvSpPr>
          <p:spPr bwMode="auto">
            <a:xfrm>
              <a:off x="2960806" y="4071942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15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sp>
        <p:nvSpPr>
          <p:cNvPr id="32" name="TextBox 31"/>
          <p:cNvSpPr txBox="1">
            <a:spLocks noChangeArrowheads="1"/>
          </p:cNvSpPr>
          <p:nvPr/>
        </p:nvSpPr>
        <p:spPr bwMode="auto">
          <a:xfrm flipH="1">
            <a:off x="1690813" y="5404177"/>
            <a:ext cx="609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>
                <a:solidFill>
                  <a:srgbClr val="FF0000"/>
                </a:solidFill>
                <a:ea typeface="宋体" panose="02010600030101010101" pitchFamily="2" charset="-122"/>
              </a:rPr>
              <a:t>&gt;</a:t>
            </a:r>
            <a:endParaRPr lang="zh-CN" altLang="en-US" sz="540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33" name="右箭头 21"/>
          <p:cNvSpPr/>
          <p:nvPr/>
        </p:nvSpPr>
        <p:spPr>
          <a:xfrm>
            <a:off x="3610100" y="4946977"/>
            <a:ext cx="685800" cy="304800"/>
          </a:xfrm>
          <a:prstGeom prst="right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D9"/>
              </a:solidFill>
              <a:ea typeface="宋体" charset="-122"/>
            </a:endParaRPr>
          </a:p>
        </p:txBody>
      </p:sp>
      <p:grpSp>
        <p:nvGrpSpPr>
          <p:cNvPr id="34" name="组合 3"/>
          <p:cNvGrpSpPr>
            <a:grpSpLocks/>
          </p:cNvGrpSpPr>
          <p:nvPr/>
        </p:nvGrpSpPr>
        <p:grpSpPr bwMode="auto">
          <a:xfrm>
            <a:off x="4600700" y="4489777"/>
            <a:ext cx="785813" cy="1112838"/>
            <a:chOff x="2960806" y="3583750"/>
            <a:chExt cx="877238" cy="1164876"/>
          </a:xfrm>
        </p:grpSpPr>
        <p:cxnSp>
          <p:nvCxnSpPr>
            <p:cNvPr id="35" name="直接连接符 23"/>
            <p:cNvCxnSpPr/>
            <p:nvPr/>
          </p:nvCxnSpPr>
          <p:spPr>
            <a:xfrm>
              <a:off x="2999794" y="4143755"/>
              <a:ext cx="714196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TextBox 10"/>
            <p:cNvSpPr txBox="1">
              <a:spLocks noChangeArrowheads="1"/>
            </p:cNvSpPr>
            <p:nvPr/>
          </p:nvSpPr>
          <p:spPr bwMode="auto">
            <a:xfrm>
              <a:off x="2980789" y="3583750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11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37" name="TextBox 11"/>
            <p:cNvSpPr txBox="1">
              <a:spLocks noChangeArrowheads="1"/>
            </p:cNvSpPr>
            <p:nvPr/>
          </p:nvSpPr>
          <p:spPr bwMode="auto">
            <a:xfrm>
              <a:off x="2960806" y="4071942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15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sp>
        <p:nvSpPr>
          <p:cNvPr id="38" name="TextBox 37"/>
          <p:cNvSpPr txBox="1">
            <a:spLocks noChangeArrowheads="1"/>
          </p:cNvSpPr>
          <p:nvPr/>
        </p:nvSpPr>
        <p:spPr bwMode="auto">
          <a:xfrm flipH="1">
            <a:off x="7039100" y="4632652"/>
            <a:ext cx="609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>
                <a:solidFill>
                  <a:srgbClr val="FF0000"/>
                </a:solidFill>
                <a:ea typeface="宋体" panose="02010600030101010101" pitchFamily="2" charset="-122"/>
              </a:rPr>
              <a:t>&gt;</a:t>
            </a:r>
            <a:endParaRPr lang="zh-CN" altLang="en-US" sz="540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grpSp>
        <p:nvGrpSpPr>
          <p:cNvPr id="39" name="组合 3"/>
          <p:cNvGrpSpPr>
            <a:grpSpLocks/>
          </p:cNvGrpSpPr>
          <p:nvPr/>
        </p:nvGrpSpPr>
        <p:grpSpPr bwMode="auto">
          <a:xfrm>
            <a:off x="6186613" y="4489777"/>
            <a:ext cx="928687" cy="1112838"/>
            <a:chOff x="2960806" y="3583751"/>
            <a:chExt cx="1036735" cy="1164875"/>
          </a:xfrm>
        </p:grpSpPr>
        <p:cxnSp>
          <p:nvCxnSpPr>
            <p:cNvPr id="40" name="直接连接符 28"/>
            <p:cNvCxnSpPr/>
            <p:nvPr/>
          </p:nvCxnSpPr>
          <p:spPr>
            <a:xfrm>
              <a:off x="2999794" y="4143755"/>
              <a:ext cx="714195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1" name="TextBox 6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8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42" name="TextBox 7"/>
            <p:cNvSpPr txBox="1">
              <a:spLocks noChangeArrowheads="1"/>
            </p:cNvSpPr>
            <p:nvPr/>
          </p:nvSpPr>
          <p:spPr bwMode="auto">
            <a:xfrm>
              <a:off x="2960806" y="4071942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15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grpSp>
        <p:nvGrpSpPr>
          <p:cNvPr id="43" name="组合 12"/>
          <p:cNvGrpSpPr>
            <a:grpSpLocks/>
          </p:cNvGrpSpPr>
          <p:nvPr/>
        </p:nvGrpSpPr>
        <p:grpSpPr bwMode="auto">
          <a:xfrm>
            <a:off x="7801100" y="4489777"/>
            <a:ext cx="928688" cy="1112838"/>
            <a:chOff x="2960806" y="3583751"/>
            <a:chExt cx="1036735" cy="1164875"/>
          </a:xfrm>
        </p:grpSpPr>
        <p:cxnSp>
          <p:nvCxnSpPr>
            <p:cNvPr id="44" name="直接连接符 32"/>
            <p:cNvCxnSpPr/>
            <p:nvPr/>
          </p:nvCxnSpPr>
          <p:spPr>
            <a:xfrm>
              <a:off x="2999794" y="4143755"/>
              <a:ext cx="714195" cy="166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5" name="TextBox 14"/>
            <p:cNvSpPr txBox="1">
              <a:spLocks noChangeArrowheads="1"/>
            </p:cNvSpPr>
            <p:nvPr/>
          </p:nvSpPr>
          <p:spPr bwMode="auto">
            <a:xfrm>
              <a:off x="3140286" y="3583751"/>
              <a:ext cx="857255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8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  <p:sp>
          <p:nvSpPr>
            <p:cNvPr id="46" name="TextBox 15"/>
            <p:cNvSpPr txBox="1">
              <a:spLocks noChangeArrowheads="1"/>
            </p:cNvSpPr>
            <p:nvPr/>
          </p:nvSpPr>
          <p:spPr bwMode="auto">
            <a:xfrm>
              <a:off x="2960806" y="4071942"/>
              <a:ext cx="857257" cy="67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CN" sz="3600" b="1">
                  <a:ea typeface="宋体" panose="02010600030101010101" pitchFamily="2" charset="-122"/>
                </a:rPr>
                <a:t>18</a:t>
              </a:r>
              <a:endParaRPr lang="zh-CN" altLang="en-US" sz="3600" b="1">
                <a:ea typeface="宋体" panose="02010600030101010101" pitchFamily="2" charset="-122"/>
              </a:endParaRPr>
            </a:p>
          </p:txBody>
        </p:sp>
      </p:grpSp>
      <p:sp>
        <p:nvSpPr>
          <p:cNvPr id="47" name="TextBox 46"/>
          <p:cNvSpPr txBox="1">
            <a:spLocks noChangeArrowheads="1"/>
          </p:cNvSpPr>
          <p:nvPr/>
        </p:nvSpPr>
        <p:spPr bwMode="auto">
          <a:xfrm flipH="1">
            <a:off x="5438900" y="4642177"/>
            <a:ext cx="609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>
                <a:solidFill>
                  <a:srgbClr val="FF0000"/>
                </a:solidFill>
                <a:ea typeface="宋体" panose="02010600030101010101" pitchFamily="2" charset="-122"/>
              </a:rPr>
              <a:t>&gt;</a:t>
            </a:r>
            <a:endParaRPr lang="zh-CN" altLang="en-US" sz="540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309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2" grpId="0"/>
      <p:bldP spid="33" grpId="0" animBg="1"/>
      <p:bldP spid="38" grpId="0"/>
      <p:bldP spid="4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79512" y="350819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/>
              <a:t>Compare these fractions using inequalities:</a:t>
            </a:r>
            <a:endParaRPr lang="zh-CN" altLang="en-US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2447764" y="2171997"/>
                <a:ext cx="4104456" cy="12995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4400" b="0" i="0" smtClean="0"/>
                            <m:t>998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4400" b="0" i="0" smtClean="0"/>
                            <m:t>999</m:t>
                          </m:r>
                        </m:den>
                      </m:f>
                      <m:r>
                        <a:rPr lang="en-GB" sz="4400" b="0" i="1" smtClean="0">
                          <a:latin typeface="Cambria Math" panose="02040503050406030204" pitchFamily="18" charset="0"/>
                        </a:rPr>
                        <m:t>            </m:t>
                      </m:r>
                      <m:f>
                        <m:fPr>
                          <m:ctrlPr>
                            <a:rPr lang="en-GB" sz="4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4400" b="0" i="0" smtClean="0"/>
                            <m:t>997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4400" b="0" i="0" smtClean="0"/>
                            <m:t>998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7764" y="2171997"/>
                <a:ext cx="4104456" cy="129958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椭圆 22"/>
          <p:cNvSpPr>
            <a:spLocks noChangeArrowheads="1"/>
          </p:cNvSpPr>
          <p:nvPr/>
        </p:nvSpPr>
        <p:spPr bwMode="auto">
          <a:xfrm>
            <a:off x="4107086" y="2428884"/>
            <a:ext cx="785812" cy="785812"/>
          </a:xfrm>
          <a:prstGeom prst="ellipse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 rot="10800000">
            <a:off x="4162465" y="2360125"/>
            <a:ext cx="67505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zh-CN" sz="5400" dirty="0" smtClean="0">
                <a:solidFill>
                  <a:srgbClr val="FF0000"/>
                </a:solidFill>
                <a:ea typeface="宋体" panose="02010600030101010101" pitchFamily="2" charset="-122"/>
              </a:rPr>
              <a:t>&lt;</a:t>
            </a:r>
            <a:endParaRPr lang="zh-CN" altLang="en-US" sz="54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68342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7581</TotalTime>
  <Words>647</Words>
  <Application>Microsoft Office PowerPoint</Application>
  <PresentationFormat>On-screen Show (4:3)</PresentationFormat>
  <Paragraphs>230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Tribal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Professional Learning Log</dc:title>
  <dc:creator>Deborah.morgan</dc:creator>
  <cp:lastModifiedBy>Warden, M</cp:lastModifiedBy>
  <cp:revision>61</cp:revision>
  <dcterms:created xsi:type="dcterms:W3CDTF">2016-09-08T18:05:04Z</dcterms:created>
  <dcterms:modified xsi:type="dcterms:W3CDTF">2017-02-19T18:13:33Z</dcterms:modified>
</cp:coreProperties>
</file>