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543F14F-E264-408F-9C03-5EEBC78D1337}" type="datetimeFigureOut">
              <a:rPr lang="en-GB" smtClean="0"/>
              <a:t>24/02/2017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52B2361-A18E-463C-AD0B-124D4D09A21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39552" y="692696"/>
            <a:ext cx="8246316" cy="247533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             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 Year 8 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Arial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Progress Check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Arial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Spring 1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Arial"/>
              <a:cs typeface="+mn-cs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9459"/>
            <a:ext cx="1224136" cy="132180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2765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575"/>
            <a:ext cx="5472608" cy="493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769848" y="101022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35288" y="292145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 three correct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5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285293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Triangle 11"/>
          <p:cNvSpPr/>
          <p:nvPr/>
        </p:nvSpPr>
        <p:spPr>
          <a:xfrm flipH="1">
            <a:off x="7921655" y="311895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652769" y="2097727"/>
            <a:ext cx="274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least one correct</a:t>
            </a:r>
            <a:endParaRPr lang="en-GB" dirty="0" smtClean="0"/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456674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717897" y="386104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None correct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  <p:sp>
        <p:nvSpPr>
          <p:cNvPr id="38" name="Rectangle 37"/>
          <p:cNvSpPr/>
          <p:nvPr/>
        </p:nvSpPr>
        <p:spPr>
          <a:xfrm>
            <a:off x="1894694" y="1563842"/>
            <a:ext cx="484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a</a:t>
            </a:r>
            <a:r>
              <a:rPr lang="en-GB" sz="2400" b="1" baseline="30000" dirty="0" smtClean="0">
                <a:solidFill>
                  <a:srgbClr val="FF0000"/>
                </a:solidFill>
              </a:rPr>
              <a:t>25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67904" y="3595034"/>
            <a:ext cx="484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a</a:t>
            </a:r>
            <a:r>
              <a:rPr lang="en-GB" sz="2400" b="1" baseline="30000" dirty="0">
                <a:solidFill>
                  <a:srgbClr val="FF0000"/>
                </a:solidFill>
              </a:rPr>
              <a:t>1</a:t>
            </a:r>
            <a:r>
              <a:rPr lang="en-GB" sz="2400" b="1" baseline="30000" dirty="0" smtClean="0">
                <a:solidFill>
                  <a:srgbClr val="FF0000"/>
                </a:solidFill>
              </a:rPr>
              <a:t>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41114" y="5626226"/>
            <a:ext cx="484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a</a:t>
            </a:r>
            <a:r>
              <a:rPr lang="en-GB" sz="2400" b="1" baseline="30000" dirty="0" smtClean="0">
                <a:solidFill>
                  <a:srgbClr val="FF0000"/>
                </a:solidFill>
              </a:rPr>
              <a:t>100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0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2" grpId="0" animBg="1"/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388" y="1124744"/>
            <a:ext cx="5496808" cy="392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317" y="241077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Now fill in the box for question 1 on the recording grid</a:t>
            </a:r>
            <a:endParaRPr lang="en-GB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4717" y="6021288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You will do this after every question.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3602052" y="1182004"/>
            <a:ext cx="609908" cy="6099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23928" y="620688"/>
            <a:ext cx="0" cy="6380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Triangle 11"/>
          <p:cNvSpPr/>
          <p:nvPr/>
        </p:nvSpPr>
        <p:spPr>
          <a:xfrm flipH="1">
            <a:off x="3602052" y="1182004"/>
            <a:ext cx="609908" cy="609908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5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53642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00840" y="2084611"/>
            <a:ext cx="58326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4x + 8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r>
              <a:rPr lang="en-GB" sz="2400" dirty="0" smtClean="0">
                <a:solidFill>
                  <a:srgbClr val="FF0000"/>
                </a:solidFill>
              </a:rPr>
              <a:t>x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0000"/>
                </a:solidFill>
              </a:rPr>
              <a:t> – 6x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69848" y="101022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5288" y="292145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correct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285293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Triangle 11"/>
          <p:cNvSpPr/>
          <p:nvPr/>
        </p:nvSpPr>
        <p:spPr>
          <a:xfrm flipH="1">
            <a:off x="7921655" y="311895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652769" y="2097727"/>
            <a:ext cx="274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correct</a:t>
            </a:r>
            <a:endParaRPr lang="en-GB" dirty="0" smtClean="0"/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456674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717897" y="386104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Neither correct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6689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2" grpId="0" animBg="1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100840" y="2084611"/>
            <a:ext cx="58326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x = 5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  <a:p>
            <a:endParaRPr lang="en-GB" sz="2400" dirty="0" smtClean="0">
              <a:solidFill>
                <a:srgbClr val="FF0000"/>
              </a:solidFill>
            </a:endParaRPr>
          </a:p>
          <a:p>
            <a:r>
              <a:rPr lang="en-GB" sz="2400" dirty="0" smtClean="0">
                <a:solidFill>
                  <a:srgbClr val="FF0000"/>
                </a:solidFill>
              </a:rPr>
              <a:t>x = -  5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02"/>
          <a:stretch/>
        </p:blipFill>
        <p:spPr bwMode="auto">
          <a:xfrm>
            <a:off x="251520" y="404664"/>
            <a:ext cx="6546845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01022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5288" y="292145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correct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285293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11895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652769" y="2097727"/>
            <a:ext cx="274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correct</a:t>
            </a:r>
            <a:endParaRPr lang="en-GB" dirty="0" smtClean="0"/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456674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717897" y="386104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Neither correct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7915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 animBg="1"/>
      <p:bldP spid="12" grpId="0"/>
      <p:bldP spid="14" grpId="0" animBg="1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3"/>
          <a:stretch/>
        </p:blipFill>
        <p:spPr bwMode="auto">
          <a:xfrm>
            <a:off x="107504" y="364080"/>
            <a:ext cx="6627784" cy="411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01022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5288" y="292145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correct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285293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11895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652769" y="2097727"/>
            <a:ext cx="274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correct</a:t>
            </a:r>
            <a:endParaRPr lang="en-GB" dirty="0" smtClean="0"/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456674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717897" y="386104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Neither correct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63688" y="1600651"/>
            <a:ext cx="58326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Any </a:t>
            </a:r>
            <a:r>
              <a:rPr lang="en-GB" sz="2000" b="1" dirty="0" smtClean="0">
                <a:solidFill>
                  <a:srgbClr val="FF0000"/>
                </a:solidFill>
              </a:rPr>
              <a:t>two</a:t>
            </a:r>
            <a:r>
              <a:rPr lang="en-GB" sz="2000" dirty="0" smtClean="0">
                <a:solidFill>
                  <a:srgbClr val="FF0000"/>
                </a:solidFill>
              </a:rPr>
              <a:t> correct answers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7223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"/>
          <a:stretch/>
        </p:blipFill>
        <p:spPr bwMode="auto">
          <a:xfrm>
            <a:off x="160087" y="292145"/>
            <a:ext cx="6574592" cy="355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200" y="1529536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26.4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300192" y="2634874"/>
                <a:ext cx="274376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Either 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x</m:t>
                    </m:r>
                    <m:r>
                      <a:rPr lang="en-GB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ea typeface="Cambria Math"/>
                  </a:rPr>
                  <a:t>8.4 seen</a:t>
                </a:r>
              </a:p>
              <a:p>
                <a:r>
                  <a:rPr lang="en-GB" dirty="0" smtClean="0">
                    <a:ea typeface="Cambria Math"/>
                  </a:rPr>
                  <a:t>Or 26.38…</a:t>
                </a:r>
              </a:p>
              <a:p>
                <a:r>
                  <a:rPr lang="en-GB" dirty="0" smtClean="0">
                    <a:solidFill>
                      <a:schemeClr val="tx1"/>
                    </a:solidFill>
                    <a:ea typeface="Cambria Math"/>
                  </a:rPr>
                  <a:t>Or incorrectly rounded</a:t>
                </a:r>
                <a:endParaRPr lang="en-GB" dirty="0">
                  <a:solidFill>
                    <a:schemeClr val="tx1"/>
                  </a:solidFill>
                  <a:ea typeface="Cambria Math"/>
                </a:endParaRPr>
              </a:p>
              <a:p>
                <a:endParaRPr lang="en-GB" dirty="0" smtClean="0">
                  <a:solidFill>
                    <a:schemeClr val="tx1"/>
                  </a:solidFill>
                </a:endParaRPr>
              </a:p>
              <a:p>
                <a:r>
                  <a:rPr lang="en-GB" b="1" dirty="0" smtClean="0"/>
                  <a:t>= half a box</a:t>
                </a:r>
                <a:endParaRPr lang="en-GB" b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2634874"/>
                <a:ext cx="2743767" cy="1477328"/>
              </a:xfrm>
              <a:prstGeom prst="rect">
                <a:avLst/>
              </a:prstGeom>
              <a:blipFill rotWithShape="1">
                <a:blip r:embed="rId4"/>
                <a:stretch>
                  <a:fillRect l="-1774" t="-2058" b="-5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324520" y="4451498"/>
            <a:ext cx="2402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with no working out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1115616" y="2069782"/>
                <a:ext cx="583264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C =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x</m:t>
                    </m:r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8.4</a:t>
                </a:r>
              </a:p>
              <a:p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C = 26.38937829</a:t>
                </a:r>
              </a:p>
              <a:p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C = 26. 4 cm</a:t>
                </a:r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069782"/>
                <a:ext cx="5832647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-1045" t="-1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392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259660" cy="511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200" y="1529536"/>
            <a:ext cx="206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 (cm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  <a:endParaRPr lang="en-GB" dirty="0" smtClean="0"/>
          </a:p>
          <a:p>
            <a:r>
              <a:rPr lang="en-GB" b="1" dirty="0" smtClean="0"/>
              <a:t>= a full box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00191" y="2419714"/>
            <a:ext cx="2743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Correct partitioning of shape with correct measurements and working with one mistake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451498"/>
            <a:ext cx="2402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with no working out</a:t>
            </a:r>
            <a:endParaRPr lang="en-GB" dirty="0" smtClean="0"/>
          </a:p>
          <a:p>
            <a:r>
              <a:rPr lang="en-GB" b="1" dirty="0" smtClean="0"/>
              <a:t>= blank box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67545" y="4691752"/>
                <a:ext cx="583264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 </m:t>
                    </m:r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(4 x 6) + (3 x 2)</a:t>
                </a:r>
              </a:p>
              <a:p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Or (4 x 4) + (7 x 2) or (7 x 6) – (3 x 4)</a:t>
                </a:r>
              </a:p>
              <a:p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= 30 cm</a:t>
                </a:r>
                <a:r>
                  <a:rPr lang="en-GB" sz="2000" baseline="30000" dirty="0" smtClean="0">
                    <a:solidFill>
                      <a:srgbClr val="FF0000"/>
                    </a:solidFill>
                    <a:ea typeface="Cambria Math"/>
                  </a:rPr>
                  <a:t>2</a:t>
                </a:r>
                <a:endParaRPr lang="en-GB" sz="2000" dirty="0">
                  <a:solidFill>
                    <a:srgbClr val="FF0000"/>
                  </a:solidFill>
                  <a:ea typeface="Cambria Math"/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5" y="4691752"/>
                <a:ext cx="5832647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151" t="-1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05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571973"/>
            <a:ext cx="6118416" cy="272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1596" y="975539"/>
            <a:ext cx="1390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No, with correct explanation</a:t>
            </a:r>
          </a:p>
          <a:p>
            <a:r>
              <a:rPr lang="en-GB" b="1" dirty="0"/>
              <a:t>= </a:t>
            </a:r>
            <a:r>
              <a:rPr lang="en-GB" b="1" dirty="0" smtClean="0"/>
              <a:t>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531596" y="2419714"/>
            <a:ext cx="27437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Just correct answer given with no explanation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451498"/>
            <a:ext cx="2402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or just ‘No’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3789778"/>
            <a:ext cx="5832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No, with explanation: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They have divided the indices rather than subtracted.</a:t>
            </a:r>
          </a:p>
          <a:p>
            <a:endParaRPr lang="en-GB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27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1486" y="1597871"/>
            <a:ext cx="1390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4x + 3</a:t>
            </a:r>
          </a:p>
          <a:p>
            <a:r>
              <a:rPr lang="en-GB" b="1" dirty="0"/>
              <a:t>= </a:t>
            </a:r>
            <a:r>
              <a:rPr lang="en-GB" b="1" dirty="0" smtClean="0"/>
              <a:t>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78032" y="2543283"/>
            <a:ext cx="2743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brackets correctly expanded but not simplified, or simplified incorrectly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53566" y="2198035"/>
            <a:ext cx="5832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6x – 3 – 2x + 6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4x + 3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3"/>
          <a:stretch/>
        </p:blipFill>
        <p:spPr bwMode="auto">
          <a:xfrm>
            <a:off x="251520" y="524349"/>
            <a:ext cx="6280586" cy="146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13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9" y="533105"/>
            <a:ext cx="64674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1486" y="1597871"/>
            <a:ext cx="13900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correct</a:t>
            </a:r>
          </a:p>
          <a:p>
            <a:r>
              <a:rPr lang="en-GB" b="1" dirty="0"/>
              <a:t>= </a:t>
            </a:r>
            <a:r>
              <a:rPr lang="en-GB" b="1" dirty="0" smtClean="0"/>
              <a:t>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78032" y="2543283"/>
            <a:ext cx="2743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brackets correctly expanded but not simplified, or simplified incorrectly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3789778"/>
            <a:ext cx="5832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                          6y                                  20x + 10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68144" y="533105"/>
            <a:ext cx="936104" cy="66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83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1486" y="1459372"/>
            <a:ext cx="1390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x &lt; -</a:t>
            </a:r>
            <a:r>
              <a:rPr lang="en-GB" dirty="0" smtClean="0"/>
              <a:t>3 </a:t>
            </a:r>
          </a:p>
          <a:p>
            <a:r>
              <a:rPr lang="en-GB" dirty="0" smtClean="0"/>
              <a:t>And number line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67147" y="2732591"/>
            <a:ext cx="27437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Just </a:t>
            </a:r>
            <a:r>
              <a:rPr lang="en-GB" dirty="0"/>
              <a:t>x &lt; -3 </a:t>
            </a:r>
          </a:p>
          <a:p>
            <a:r>
              <a:rPr lang="en-GB" dirty="0" smtClean="0">
                <a:ea typeface="Cambria Math"/>
              </a:rPr>
              <a:t>Or </a:t>
            </a:r>
            <a:r>
              <a:rPr lang="en-GB" dirty="0"/>
              <a:t>3x &lt; -</a:t>
            </a:r>
            <a:r>
              <a:rPr lang="en-GB" dirty="0" smtClean="0"/>
              <a:t>9 seen</a:t>
            </a:r>
            <a:endParaRPr lang="en-GB" dirty="0"/>
          </a:p>
          <a:p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413868" y="1982592"/>
            <a:ext cx="5832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3x &lt; -9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x &lt; -3</a:t>
            </a:r>
          </a:p>
        </p:txBody>
      </p:sp>
      <p:sp>
        <p:nvSpPr>
          <p:cNvPr id="2" name="Rectangle 1"/>
          <p:cNvSpPr/>
          <p:nvPr/>
        </p:nvSpPr>
        <p:spPr>
          <a:xfrm>
            <a:off x="5868144" y="533105"/>
            <a:ext cx="936104" cy="66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30" y="422616"/>
            <a:ext cx="5653090" cy="156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2123728" y="3443386"/>
            <a:ext cx="187220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995935" y="3367437"/>
            <a:ext cx="167127" cy="167127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2123728" y="3709400"/>
            <a:ext cx="33843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079498" y="3609754"/>
            <a:ext cx="0" cy="2380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74331" y="3789040"/>
            <a:ext cx="444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97860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/>
      <p:bldP spid="17" grpId="0"/>
      <p:bldP spid="18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346992"/>
            <a:ext cx="64484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769848" y="1600674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Triangle 13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67147" y="2732591"/>
            <a:ext cx="27437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Any one correct circumference found</a:t>
            </a:r>
            <a:endParaRPr lang="en-GB" dirty="0"/>
          </a:p>
          <a:p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4520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5868144" y="533105"/>
            <a:ext cx="936104" cy="66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51520" y="3789778"/>
                <a:ext cx="58326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Size 5 is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×15.7=49.3  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𝑡𝑜𝑜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𝑠𝑚𝑎𝑙𝑙</m:t>
                    </m:r>
                  </m:oMath>
                </a14:m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89778"/>
                <a:ext cx="5832647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1045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10276" y="4342288"/>
                <a:ext cx="5832647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Size 6 is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×16.5=51.8</m:t>
                    </m:r>
                  </m:oMath>
                </a14:m>
                <a:endParaRPr lang="en-GB" sz="2000" b="0" dirty="0" smtClean="0">
                  <a:solidFill>
                    <a:srgbClr val="FF0000"/>
                  </a:solidFill>
                  <a:ea typeface="Cambria Math"/>
                </a:endParaRPr>
              </a:p>
              <a:p>
                <a:endParaRPr lang="en-GB" sz="2000" b="0" dirty="0" smtClean="0">
                  <a:solidFill>
                    <a:srgbClr val="FF0000"/>
                  </a:solidFill>
                  <a:ea typeface="Cambria Math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ea typeface="Cambria Math"/>
                  </a:rPr>
                  <a:t>Need to buy size 6</a:t>
                </a:r>
                <a:endParaRPr lang="en-GB" sz="2000" b="0" dirty="0" smtClean="0">
                  <a:solidFill>
                    <a:srgbClr val="FF0000"/>
                  </a:solidFill>
                  <a:ea typeface="Cambria Math"/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6" y="4342288"/>
                <a:ext cx="5832647" cy="1631216"/>
              </a:xfrm>
              <a:prstGeom prst="rect">
                <a:avLst/>
              </a:prstGeom>
              <a:blipFill rotWithShape="1">
                <a:blip r:embed="rId5"/>
                <a:stretch>
                  <a:fillRect l="-1149" t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656631" y="723511"/>
            <a:ext cx="1390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Size 6 with working for 5 and 6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1311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7" grpId="0"/>
      <p:bldP spid="19" grpId="0"/>
      <p:bldP spid="2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673865" y="723511"/>
            <a:ext cx="17411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of the correct explanations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82" y="230088"/>
            <a:ext cx="6313433" cy="433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808548" y="2966110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6161" y="2564904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10276" y="4563502"/>
                <a:ext cx="583264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Any of the below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FF0000"/>
                    </a:solidFill>
                  </a:rPr>
                  <a:t>He has calculated the circumference instead of area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FF0000"/>
                    </a:solidFill>
                  </a:rPr>
                  <a:t>He has done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 but has worked out 4</a:t>
                </a:r>
                <a:r>
                  <a:rPr lang="en-GB" sz="2000" baseline="30000" dirty="0" smtClean="0">
                    <a:solidFill>
                      <a:srgbClr val="FF0000"/>
                    </a:solidFill>
                  </a:rPr>
                  <a:t>2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 to be 8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 smtClean="0">
                    <a:solidFill>
                      <a:srgbClr val="FF0000"/>
                    </a:solidFill>
                  </a:rPr>
                  <a:t>Shows correct calculation</a:t>
                </a: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6" y="4563502"/>
                <a:ext cx="5832647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149" t="-1258" r="-1672" b="-5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6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52420" y="1496843"/>
            <a:ext cx="1741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 = 6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6620" y="2298165"/>
            <a:ext cx="583264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</a:rPr>
              <a:t>3x</a:t>
            </a:r>
            <a:r>
              <a:rPr lang="en-GB" sz="2000" dirty="0" smtClean="0">
                <a:solidFill>
                  <a:srgbClr val="FF0000"/>
                </a:solidFill>
              </a:rPr>
              <a:t> = 2</a:t>
            </a:r>
            <a:r>
              <a:rPr lang="en-GB" sz="2000" baseline="30000" dirty="0" smtClean="0">
                <a:solidFill>
                  <a:srgbClr val="FF0000"/>
                </a:solidFill>
              </a:rPr>
              <a:t>18</a:t>
            </a:r>
          </a:p>
          <a:p>
            <a:endParaRPr lang="en-GB" sz="2000" baseline="30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x = 6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290"/>
            <a:ext cx="4126330" cy="148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982801" y="2697172"/>
            <a:ext cx="2743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First line of working</a:t>
            </a:r>
          </a:p>
          <a:p>
            <a:r>
              <a:rPr lang="en-GB" dirty="0" smtClean="0"/>
              <a:t>Or at least two values tried with trial and improvement 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570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9" grpId="0"/>
      <p:bldP spid="13" grpId="0" animBg="1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6846792" cy="282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52420" y="1496843"/>
            <a:ext cx="17411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Correct and convincing working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389" y="3520509"/>
            <a:ext cx="5832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4(3x + 2) – 2(2x-1)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12x + 8 – 4x + 2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8x + 10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2(4x + 5)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09278" y="3005852"/>
            <a:ext cx="2743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Any of the lines of working out seen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3510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9" grpId="0"/>
      <p:bldP spid="13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52420" y="1496843"/>
            <a:ext cx="17411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4cm and 2.5cm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389" y="3520509"/>
            <a:ext cx="58326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4x + 2 = 10x – 1</a:t>
            </a:r>
          </a:p>
          <a:p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rgbClr val="FF0000"/>
                </a:solidFill>
              </a:rPr>
              <a:t>       3 = 6x</a:t>
            </a:r>
          </a:p>
          <a:p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rgbClr val="FF0000"/>
                </a:solidFill>
              </a:rPr>
              <a:t>    0.5 = x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Length = 4 x 0.5 + 2 = 4 cm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Width = 10/4 = 2.5 cm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09278" y="3005852"/>
            <a:ext cx="2743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 = 0.5</a:t>
            </a:r>
          </a:p>
          <a:p>
            <a:r>
              <a:rPr lang="en-GB" dirty="0" smtClean="0">
                <a:solidFill>
                  <a:schemeClr val="tx1"/>
                </a:solidFill>
                <a:ea typeface="Cambria Math"/>
              </a:rPr>
              <a:t>Or 4 or 2.5 seen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55" y="116632"/>
            <a:ext cx="5767779" cy="28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3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9" grpId="0"/>
      <p:bldP spid="13" grpId="0" animBg="1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139635" y="996562"/>
            <a:ext cx="17411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Both answers correct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09278" y="3005852"/>
            <a:ext cx="27437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Either answer correct</a:t>
            </a:r>
          </a:p>
          <a:p>
            <a:r>
              <a:rPr lang="en-GB" dirty="0" smtClean="0">
                <a:solidFill>
                  <a:schemeClr val="tx1"/>
                </a:solidFill>
                <a:ea typeface="Cambria Math"/>
              </a:rPr>
              <a:t>Or w &amp; x correct</a:t>
            </a:r>
          </a:p>
          <a:p>
            <a:r>
              <a:rPr lang="en-GB" dirty="0" smtClean="0">
                <a:ea typeface="Cambria Math"/>
              </a:rPr>
              <a:t>Or y &amp; z correct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4760178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107"/>
            <a:ext cx="5893096" cy="490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99592" y="2473890"/>
            <a:ext cx="58326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w = 41, x = 29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So smallest possible value is 12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y = 59, z = 50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Largest possible value is 109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05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3" grpId="0" animBg="1"/>
      <p:bldP spid="14" grpId="0"/>
      <p:bldP spid="15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40" y="172324"/>
            <a:ext cx="5851820" cy="304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39635" y="996562"/>
            <a:ext cx="1741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Correct answer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09278" y="3005852"/>
            <a:ext cx="31347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Either semicircle calculated</a:t>
            </a:r>
          </a:p>
          <a:p>
            <a:r>
              <a:rPr lang="en-GB" dirty="0" smtClean="0">
                <a:ea typeface="Cambria Math"/>
              </a:rPr>
              <a:t>Or full </a:t>
            </a:r>
            <a:r>
              <a:rPr lang="en-GB" dirty="0" err="1" smtClean="0">
                <a:ea typeface="Cambria Math"/>
              </a:rPr>
              <a:t>calc</a:t>
            </a:r>
            <a:r>
              <a:rPr lang="en-GB" dirty="0" smtClean="0">
                <a:ea typeface="Cambria Math"/>
              </a:rPr>
              <a:t> done but forgotten to halve</a:t>
            </a:r>
          </a:p>
          <a:p>
            <a:r>
              <a:rPr lang="en-GB" dirty="0" smtClean="0">
                <a:ea typeface="Cambria Math"/>
              </a:rPr>
              <a:t> for semicircle.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5014917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95536" y="3821460"/>
                <a:ext cx="5832647" cy="280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Perimeter of large semicircle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x 30 = 47.1</a:t>
                </a: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Perimeter of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small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semicircle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200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x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20 </a:t>
                </a:r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31.4</a:t>
                </a: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Total perimeter = 47.1 + 31.4 + 10 = 88.5cm </a:t>
                </a:r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821460"/>
                <a:ext cx="5832647" cy="2808205"/>
              </a:xfrm>
              <a:prstGeom prst="rect">
                <a:avLst/>
              </a:prstGeom>
              <a:blipFill rotWithShape="1">
                <a:blip r:embed="rId4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9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3" grpId="0" animBg="1"/>
      <p:bldP spid="14" grpId="0"/>
      <p:bldP spid="15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" y="204792"/>
            <a:ext cx="61341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39635" y="996562"/>
            <a:ext cx="2020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Correct area of each and shows correct total</a:t>
            </a:r>
            <a:endParaRPr lang="en-GB" dirty="0"/>
          </a:p>
          <a:p>
            <a:r>
              <a:rPr lang="en-GB" b="1" dirty="0" smtClean="0"/>
              <a:t>= full </a:t>
            </a:r>
            <a:r>
              <a:rPr lang="en-GB" b="1" dirty="0"/>
              <a:t>box</a:t>
            </a:r>
          </a:p>
          <a:p>
            <a:endParaRPr lang="en-GB" dirty="0" smtClean="0"/>
          </a:p>
          <a:p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7973178" y="1624203"/>
            <a:ext cx="504056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5157192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2"/>
          <a:stretch/>
        </p:blipFill>
        <p:spPr bwMode="auto">
          <a:xfrm>
            <a:off x="7749916" y="3443386"/>
            <a:ext cx="93754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Triangle 12"/>
          <p:cNvSpPr/>
          <p:nvPr/>
        </p:nvSpPr>
        <p:spPr>
          <a:xfrm flipH="1">
            <a:off x="7921655" y="3709400"/>
            <a:ext cx="476084" cy="476084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009278" y="3005852"/>
            <a:ext cx="3134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Either of the large or medium areas calculated correctly</a:t>
            </a:r>
            <a:endParaRPr lang="en-GB" dirty="0">
              <a:solidFill>
                <a:schemeClr val="tx1"/>
              </a:solidFill>
              <a:ea typeface="Cambria Math"/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/>
              <a:t>= half a box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75186" y="5014917"/>
            <a:ext cx="240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Incorrect answer  </a:t>
            </a:r>
          </a:p>
          <a:p>
            <a:r>
              <a:rPr lang="en-GB" b="1" dirty="0" smtClean="0"/>
              <a:t>= </a:t>
            </a:r>
            <a:r>
              <a:rPr lang="en-GB" b="1" dirty="0" smtClean="0"/>
              <a:t>blank box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67488" y="4760178"/>
                <a:ext cx="5832647" cy="3063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Area of large semicircle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 b="0" i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(3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Area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of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medium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semicircle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00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Area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of 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small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semicircle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 smtClean="0">
                  <a:solidFill>
                    <a:srgbClr val="FF0000"/>
                  </a:solidFill>
                  <a:ea typeface="Cambria Math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num>
                      <m:den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20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6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 smtClean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88" y="4760178"/>
                <a:ext cx="5832647" cy="3063146"/>
              </a:xfrm>
              <a:prstGeom prst="rect">
                <a:avLst/>
              </a:prstGeom>
              <a:blipFill rotWithShape="1">
                <a:blip r:embed="rId4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5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3" grpId="0" animBg="1"/>
      <p:bldP spid="14" grpId="0"/>
      <p:bldP spid="15" grpId="0"/>
      <p:bldP spid="19" grpId="0"/>
    </p:bld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</TotalTime>
  <Words>865</Words>
  <Application>Microsoft Office PowerPoint</Application>
  <PresentationFormat>On-screen Show (4:3)</PresentationFormat>
  <Paragraphs>224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</cp:revision>
  <dcterms:created xsi:type="dcterms:W3CDTF">2017-02-24T21:35:00Z</dcterms:created>
  <dcterms:modified xsi:type="dcterms:W3CDTF">2017-02-24T21:36:16Z</dcterms:modified>
</cp:coreProperties>
</file>