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0"/>
  </p:notesMasterIdLst>
  <p:sldIdLst>
    <p:sldId id="270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290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9D9D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>
      <p:cViewPr varScale="1">
        <p:scale>
          <a:sx n="70" d="100"/>
          <a:sy n="70" d="100"/>
        </p:scale>
        <p:origin x="-1338" y="-84"/>
      </p:cViewPr>
      <p:guideLst>
        <p:guide orient="horz" pos="2018"/>
        <p:guide pos="25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51EC-D23A-4789-98F0-D89E07CAE380}" type="datetimeFigureOut">
              <a:rPr lang="en-GB" smtClean="0"/>
              <a:t>06/01/2017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ED06C-28D0-409A-B220-81B8D799F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45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735288" y="1787131"/>
            <a:ext cx="3095724" cy="1439863"/>
            <a:chOff x="1619672" y="2492896"/>
            <a:chExt cx="4680520" cy="187166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3635896" y="2492896"/>
              <a:ext cx="107950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71310" y="2749444"/>
            <a:ext cx="444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x°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54450" y="2772014"/>
            <a:ext cx="94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sz="24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is the missing angle, </a:t>
            </a:r>
            <a:r>
              <a:rPr lang="en-GB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Arc 3"/>
          <p:cNvSpPr/>
          <p:nvPr/>
        </p:nvSpPr>
        <p:spPr>
          <a:xfrm>
            <a:off x="3419872" y="2558159"/>
            <a:ext cx="1440160" cy="1518913"/>
          </a:xfrm>
          <a:prstGeom prst="arc">
            <a:avLst>
              <a:gd name="adj1" fmla="val 11260548"/>
              <a:gd name="adj2" fmla="val 2107177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6834492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21840" y="2770623"/>
            <a:ext cx="619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50</a:t>
            </a:r>
            <a:r>
              <a:rPr lang="en-US" altLang="en-US" sz="24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8098" y="2772014"/>
            <a:ext cx="94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sz="24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Trace the diagram and turn it upside down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48936" y="1787131"/>
            <a:ext cx="3095724" cy="2289941"/>
            <a:chOff x="2735288" y="1787131"/>
            <a:chExt cx="3095724" cy="2289941"/>
          </a:xfrm>
        </p:grpSpPr>
        <p:grpSp>
          <p:nvGrpSpPr>
            <p:cNvPr id="3" name="Group 2"/>
            <p:cNvGrpSpPr/>
            <p:nvPr/>
          </p:nvGrpSpPr>
          <p:grpSpPr>
            <a:xfrm>
              <a:off x="2735288" y="1787131"/>
              <a:ext cx="3095724" cy="1439863"/>
              <a:chOff x="1619672" y="2492896"/>
              <a:chExt cx="4680520" cy="1871663"/>
            </a:xfrm>
          </p:grpSpPr>
          <p:sp>
            <p:nvSpPr>
              <p:cNvPr id="6148" name="Line 4"/>
              <p:cNvSpPr>
                <a:spLocks noChangeShapeType="1"/>
              </p:cNvSpPr>
              <p:nvPr/>
            </p:nvSpPr>
            <p:spPr bwMode="auto">
              <a:xfrm flipH="1">
                <a:off x="3635896" y="2492896"/>
                <a:ext cx="1079500" cy="1871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Line 5"/>
              <p:cNvSpPr>
                <a:spLocks noChangeShapeType="1"/>
              </p:cNvSpPr>
              <p:nvPr/>
            </p:nvSpPr>
            <p:spPr bwMode="auto">
              <a:xfrm>
                <a:off x="1619672" y="4364559"/>
                <a:ext cx="4680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" name="Arc 3"/>
            <p:cNvSpPr/>
            <p:nvPr/>
          </p:nvSpPr>
          <p:spPr>
            <a:xfrm>
              <a:off x="3365280" y="2558159"/>
              <a:ext cx="1440160" cy="1518913"/>
            </a:xfrm>
            <a:prstGeom prst="arc">
              <a:avLst>
                <a:gd name="adj1" fmla="val 11260548"/>
                <a:gd name="adj2" fmla="val 2107177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Rectangle 4"/>
          <p:cNvSpPr/>
          <p:nvPr/>
        </p:nvSpPr>
        <p:spPr>
          <a:xfrm>
            <a:off x="1773791" y="1619672"/>
            <a:ext cx="4608512" cy="3249488"/>
          </a:xfrm>
          <a:prstGeom prst="rect">
            <a:avLst/>
          </a:prstGeom>
          <a:solidFill>
            <a:srgbClr val="D9D9D9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 flipH="1">
            <a:off x="4091695" y="1787131"/>
            <a:ext cx="713988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2744504" y="3226994"/>
            <a:ext cx="309572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9273967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21840" y="2770623"/>
            <a:ext cx="619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50</a:t>
            </a:r>
            <a:r>
              <a:rPr lang="en-US" altLang="en-US" sz="24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8098" y="2772014"/>
            <a:ext cx="94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sz="24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Trace the diagram and turn it upside down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48936" y="1787131"/>
            <a:ext cx="3095724" cy="2289941"/>
            <a:chOff x="2735288" y="1787131"/>
            <a:chExt cx="3095724" cy="2289941"/>
          </a:xfrm>
        </p:grpSpPr>
        <p:grpSp>
          <p:nvGrpSpPr>
            <p:cNvPr id="3" name="Group 2"/>
            <p:cNvGrpSpPr/>
            <p:nvPr/>
          </p:nvGrpSpPr>
          <p:grpSpPr>
            <a:xfrm>
              <a:off x="2735288" y="1787131"/>
              <a:ext cx="3095724" cy="1439863"/>
              <a:chOff x="1619672" y="2492896"/>
              <a:chExt cx="4680520" cy="1871663"/>
            </a:xfrm>
          </p:grpSpPr>
          <p:sp>
            <p:nvSpPr>
              <p:cNvPr id="6148" name="Line 4"/>
              <p:cNvSpPr>
                <a:spLocks noChangeShapeType="1"/>
              </p:cNvSpPr>
              <p:nvPr/>
            </p:nvSpPr>
            <p:spPr bwMode="auto">
              <a:xfrm flipH="1">
                <a:off x="3635896" y="2492896"/>
                <a:ext cx="1079500" cy="1871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Line 5"/>
              <p:cNvSpPr>
                <a:spLocks noChangeShapeType="1"/>
              </p:cNvSpPr>
              <p:nvPr/>
            </p:nvSpPr>
            <p:spPr bwMode="auto">
              <a:xfrm>
                <a:off x="1619672" y="4364559"/>
                <a:ext cx="4680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" name="Arc 3"/>
            <p:cNvSpPr/>
            <p:nvPr/>
          </p:nvSpPr>
          <p:spPr>
            <a:xfrm>
              <a:off x="3365280" y="2558159"/>
              <a:ext cx="1440160" cy="1518913"/>
            </a:xfrm>
            <a:prstGeom prst="arc">
              <a:avLst>
                <a:gd name="adj1" fmla="val 11260548"/>
                <a:gd name="adj2" fmla="val 2107177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73791" y="1619672"/>
            <a:ext cx="4608512" cy="3249488"/>
            <a:chOff x="1773791" y="1619672"/>
            <a:chExt cx="4608512" cy="3249488"/>
          </a:xfrm>
        </p:grpSpPr>
        <p:sp>
          <p:nvSpPr>
            <p:cNvPr id="5" name="Rectangle 4"/>
            <p:cNvSpPr/>
            <p:nvPr/>
          </p:nvSpPr>
          <p:spPr>
            <a:xfrm>
              <a:off x="1773791" y="1619672"/>
              <a:ext cx="4608512" cy="3249488"/>
            </a:xfrm>
            <a:prstGeom prst="rect">
              <a:avLst/>
            </a:prstGeom>
            <a:solidFill>
              <a:srgbClr val="D9D9D9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Line 4"/>
            <p:cNvSpPr>
              <a:spLocks noChangeShapeType="1"/>
            </p:cNvSpPr>
            <p:nvPr/>
          </p:nvSpPr>
          <p:spPr bwMode="auto">
            <a:xfrm flipH="1">
              <a:off x="4091695" y="1787131"/>
              <a:ext cx="713988" cy="14398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2744504" y="3226994"/>
              <a:ext cx="3095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04713818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194544" y="2770623"/>
            <a:ext cx="619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50</a:t>
            </a:r>
            <a:r>
              <a:rPr lang="en-US" altLang="en-US" sz="24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8098" y="2772014"/>
            <a:ext cx="94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sz="24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is angle </a:t>
            </a:r>
            <a:r>
              <a:rPr lang="en-GB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How do you know?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48936" y="1787131"/>
            <a:ext cx="3095724" cy="2289941"/>
            <a:chOff x="2735288" y="1787131"/>
            <a:chExt cx="3095724" cy="2289941"/>
          </a:xfrm>
        </p:grpSpPr>
        <p:grpSp>
          <p:nvGrpSpPr>
            <p:cNvPr id="3" name="Group 2"/>
            <p:cNvGrpSpPr/>
            <p:nvPr/>
          </p:nvGrpSpPr>
          <p:grpSpPr>
            <a:xfrm>
              <a:off x="2735288" y="1787131"/>
              <a:ext cx="3095724" cy="1439863"/>
              <a:chOff x="1619672" y="2492896"/>
              <a:chExt cx="4680520" cy="1871663"/>
            </a:xfrm>
          </p:grpSpPr>
          <p:sp>
            <p:nvSpPr>
              <p:cNvPr id="6148" name="Line 4"/>
              <p:cNvSpPr>
                <a:spLocks noChangeShapeType="1"/>
              </p:cNvSpPr>
              <p:nvPr/>
            </p:nvSpPr>
            <p:spPr bwMode="auto">
              <a:xfrm flipH="1">
                <a:off x="3635896" y="2492896"/>
                <a:ext cx="1079500" cy="1871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Line 5"/>
              <p:cNvSpPr>
                <a:spLocks noChangeShapeType="1"/>
              </p:cNvSpPr>
              <p:nvPr/>
            </p:nvSpPr>
            <p:spPr bwMode="auto">
              <a:xfrm>
                <a:off x="1619672" y="4364559"/>
                <a:ext cx="4680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" name="Arc 3"/>
            <p:cNvSpPr/>
            <p:nvPr/>
          </p:nvSpPr>
          <p:spPr>
            <a:xfrm>
              <a:off x="3365280" y="2558159"/>
              <a:ext cx="1440160" cy="1518913"/>
            </a:xfrm>
            <a:prstGeom prst="arc">
              <a:avLst>
                <a:gd name="adj1" fmla="val 11260548"/>
                <a:gd name="adj2" fmla="val 2107177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 rot="10800000">
            <a:off x="2335399" y="3217623"/>
            <a:ext cx="3095724" cy="1439863"/>
            <a:chOff x="2744504" y="1787131"/>
            <a:chExt cx="3095724" cy="1439863"/>
          </a:xfrm>
        </p:grpSpPr>
        <p:sp>
          <p:nvSpPr>
            <p:cNvPr id="13" name="Line 4"/>
            <p:cNvSpPr>
              <a:spLocks noChangeShapeType="1"/>
            </p:cNvSpPr>
            <p:nvPr/>
          </p:nvSpPr>
          <p:spPr bwMode="auto">
            <a:xfrm flipH="1">
              <a:off x="4091695" y="1787131"/>
              <a:ext cx="713988" cy="14398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2744504" y="3226994"/>
              <a:ext cx="3095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438909" y="3216783"/>
            <a:ext cx="444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y°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406935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194544" y="2770623"/>
            <a:ext cx="619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50</a:t>
            </a:r>
            <a:r>
              <a:rPr lang="en-US" altLang="en-US" sz="24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8098" y="2772014"/>
            <a:ext cx="94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sz="24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is angle </a:t>
            </a:r>
            <a:r>
              <a:rPr lang="en-GB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?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How do you know?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48936" y="1787131"/>
            <a:ext cx="3095724" cy="2289941"/>
            <a:chOff x="2735288" y="1787131"/>
            <a:chExt cx="3095724" cy="2289941"/>
          </a:xfrm>
        </p:grpSpPr>
        <p:grpSp>
          <p:nvGrpSpPr>
            <p:cNvPr id="3" name="Group 2"/>
            <p:cNvGrpSpPr/>
            <p:nvPr/>
          </p:nvGrpSpPr>
          <p:grpSpPr>
            <a:xfrm>
              <a:off x="2735288" y="1787131"/>
              <a:ext cx="3095724" cy="1439863"/>
              <a:chOff x="1619672" y="2492896"/>
              <a:chExt cx="4680520" cy="1871663"/>
            </a:xfrm>
          </p:grpSpPr>
          <p:sp>
            <p:nvSpPr>
              <p:cNvPr id="6148" name="Line 4"/>
              <p:cNvSpPr>
                <a:spLocks noChangeShapeType="1"/>
              </p:cNvSpPr>
              <p:nvPr/>
            </p:nvSpPr>
            <p:spPr bwMode="auto">
              <a:xfrm flipH="1">
                <a:off x="3635896" y="2492896"/>
                <a:ext cx="1079500" cy="1871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Line 5"/>
              <p:cNvSpPr>
                <a:spLocks noChangeShapeType="1"/>
              </p:cNvSpPr>
              <p:nvPr/>
            </p:nvSpPr>
            <p:spPr bwMode="auto">
              <a:xfrm>
                <a:off x="1619672" y="4364559"/>
                <a:ext cx="4680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" name="Arc 3"/>
            <p:cNvSpPr/>
            <p:nvPr/>
          </p:nvSpPr>
          <p:spPr>
            <a:xfrm>
              <a:off x="3365280" y="2558159"/>
              <a:ext cx="1440160" cy="1518913"/>
            </a:xfrm>
            <a:prstGeom prst="arc">
              <a:avLst>
                <a:gd name="adj1" fmla="val 11260548"/>
                <a:gd name="adj2" fmla="val 2107177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 rot="10800000">
            <a:off x="2335399" y="3217623"/>
            <a:ext cx="3095724" cy="1439863"/>
            <a:chOff x="2744504" y="1787131"/>
            <a:chExt cx="3095724" cy="1439863"/>
          </a:xfrm>
        </p:grpSpPr>
        <p:sp>
          <p:nvSpPr>
            <p:cNvPr id="13" name="Line 4"/>
            <p:cNvSpPr>
              <a:spLocks noChangeShapeType="1"/>
            </p:cNvSpPr>
            <p:nvPr/>
          </p:nvSpPr>
          <p:spPr bwMode="auto">
            <a:xfrm flipH="1">
              <a:off x="4091695" y="1787131"/>
              <a:ext cx="713988" cy="14398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2744504" y="3226994"/>
              <a:ext cx="3095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99008" y="3233679"/>
            <a:ext cx="444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z°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8582202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Angles </a:t>
            </a:r>
            <a:r>
              <a:rPr lang="en-GB" altLang="en-US" sz="2800" i="1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 and </a:t>
            </a:r>
            <a:r>
              <a:rPr lang="en-GB" altLang="en-US" sz="2800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 are </a:t>
            </a:r>
            <a:r>
              <a:rPr lang="en-GB" altLang="en-US" sz="28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equal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. They are </a:t>
            </a:r>
            <a:r>
              <a:rPr lang="en-GB" altLang="en-US" sz="28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vertically opposite</a:t>
            </a:r>
            <a:r>
              <a:rPr lang="en-GB" altLang="en-US" sz="2800" kern="0" dirty="0" smtClean="0">
                <a:latin typeface="Calibri" panose="020F0502020204030204" pitchFamily="34" charset="0"/>
              </a:rPr>
              <a:t>.</a:t>
            </a:r>
          </a:p>
          <a:p>
            <a:pPr algn="l"/>
            <a:endParaRPr lang="en-GB" altLang="en-US" sz="2800" kern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Angles </a:t>
            </a:r>
            <a:r>
              <a:rPr lang="en-GB" altLang="en-US" sz="2800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GB" altLang="en-US" sz="2800" i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en-GB" altLang="en-US" sz="2800" kern="0" dirty="0" smtClean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equal</a:t>
            </a:r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 They are </a:t>
            </a:r>
            <a:r>
              <a:rPr lang="en-GB" altLang="en-US" sz="2800" kern="0" dirty="0" smtClean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vertically opposite</a:t>
            </a:r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48936" y="1787131"/>
            <a:ext cx="3095724" cy="1439863"/>
            <a:chOff x="1619672" y="2492896"/>
            <a:chExt cx="4680520" cy="187166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3635896" y="2492896"/>
              <a:ext cx="107950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619672" y="4364559"/>
              <a:ext cx="46805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 rot="10800000">
            <a:off x="2335399" y="3217623"/>
            <a:ext cx="3095724" cy="1439863"/>
            <a:chOff x="2744504" y="1787131"/>
            <a:chExt cx="3095724" cy="1439863"/>
          </a:xfrm>
        </p:grpSpPr>
        <p:sp>
          <p:nvSpPr>
            <p:cNvPr id="13" name="Line 4"/>
            <p:cNvSpPr>
              <a:spLocks noChangeShapeType="1"/>
            </p:cNvSpPr>
            <p:nvPr/>
          </p:nvSpPr>
          <p:spPr bwMode="auto">
            <a:xfrm flipH="1">
              <a:off x="4091695" y="1787131"/>
              <a:ext cx="713988" cy="14398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2744504" y="3226994"/>
              <a:ext cx="3095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030768" y="3233679"/>
            <a:ext cx="553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d°</a:t>
            </a:r>
            <a:endParaRPr lang="en-US" alt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630057" y="2687318"/>
            <a:ext cx="553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a°</a:t>
            </a:r>
            <a:endParaRPr lang="en-US" alt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296798" y="2690126"/>
            <a:ext cx="553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b°</a:t>
            </a:r>
            <a:endParaRPr lang="en-US" alt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38909" y="3210259"/>
            <a:ext cx="5309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c°</a:t>
            </a:r>
            <a:endParaRPr lang="en-US" alt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5161378"/>
      </p:ext>
    </p:extLst>
  </p:cSld>
  <p:clrMapOvr>
    <a:masterClrMapping/>
  </p:clrMapOvr>
  <p:transition advClick="0" advTm="1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56565" y="1268760"/>
            <a:ext cx="2447510" cy="2001909"/>
            <a:chOff x="2335399" y="1787131"/>
            <a:chExt cx="3509261" cy="287035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4194544" y="2770624"/>
              <a:ext cx="680787" cy="48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600" dirty="0">
                  <a:latin typeface="Calibri" panose="020F0502020204030204" pitchFamily="34" charset="0"/>
                </a:rPr>
                <a:t>4</a:t>
              </a:r>
              <a:r>
                <a:rPr lang="en-GB" altLang="en-US" sz="1600" dirty="0" smtClean="0">
                  <a:latin typeface="Calibri" panose="020F0502020204030204" pitchFamily="34" charset="0"/>
                </a:rPr>
                <a:t>0</a:t>
              </a:r>
              <a:r>
                <a:rPr lang="en-US" altLang="en-US" sz="1600" dirty="0">
                  <a:latin typeface="Calibri" panose="020F0502020204030204" pitchFamily="34" charset="0"/>
                  <a:cs typeface="Arial" charset="0"/>
                </a:rPr>
                <a:t>°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68098" y="2772014"/>
              <a:ext cx="947525" cy="48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140</a:t>
              </a:r>
              <a:r>
                <a:rPr lang="en-GB" sz="1600" i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°</a:t>
              </a:r>
              <a:endParaRPr lang="en-GB" sz="1600" i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748936" y="1787131"/>
              <a:ext cx="3095724" cy="2289941"/>
              <a:chOff x="2735288" y="1787131"/>
              <a:chExt cx="3095724" cy="2289941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735288" y="1787131"/>
                <a:ext cx="3095724" cy="1439863"/>
                <a:chOff x="1619672" y="2492896"/>
                <a:chExt cx="4680520" cy="1871663"/>
              </a:xfrm>
            </p:grpSpPr>
            <p:sp>
              <p:nvSpPr>
                <p:cNvPr id="10" name="Line 4"/>
                <p:cNvSpPr>
                  <a:spLocks noChangeShapeType="1"/>
                </p:cNvSpPr>
                <p:nvPr/>
              </p:nvSpPr>
              <p:spPr bwMode="auto">
                <a:xfrm flipH="1">
                  <a:off x="3635896" y="2492896"/>
                  <a:ext cx="1079500" cy="18716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" name="Line 5"/>
                <p:cNvSpPr>
                  <a:spLocks noChangeShapeType="1"/>
                </p:cNvSpPr>
                <p:nvPr/>
              </p:nvSpPr>
              <p:spPr bwMode="auto">
                <a:xfrm>
                  <a:off x="1619672" y="4364559"/>
                  <a:ext cx="46805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" name="Arc 8"/>
              <p:cNvSpPr/>
              <p:nvPr/>
            </p:nvSpPr>
            <p:spPr>
              <a:xfrm>
                <a:off x="3365280" y="2558159"/>
                <a:ext cx="1440160" cy="1518913"/>
              </a:xfrm>
              <a:prstGeom prst="arc">
                <a:avLst>
                  <a:gd name="adj1" fmla="val 11260548"/>
                  <a:gd name="adj2" fmla="val 2107177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 rot="10800000">
              <a:off x="2335399" y="3217623"/>
              <a:ext cx="3095724" cy="1439863"/>
              <a:chOff x="2744504" y="1787131"/>
              <a:chExt cx="3095724" cy="1439863"/>
            </a:xfrm>
          </p:grpSpPr>
          <p:sp>
            <p:nvSpPr>
              <p:cNvPr id="13" name="Line 4"/>
              <p:cNvSpPr>
                <a:spLocks noChangeShapeType="1"/>
              </p:cNvSpPr>
              <p:nvPr/>
            </p:nvSpPr>
            <p:spPr bwMode="auto">
              <a:xfrm flipH="1">
                <a:off x="4091695" y="1787131"/>
                <a:ext cx="713988" cy="14398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744504" y="3207425"/>
                <a:ext cx="30957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3438908" y="3216783"/>
              <a:ext cx="563567" cy="529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a°</a:t>
              </a:r>
              <a:endPara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36985" y="1293259"/>
            <a:ext cx="2447510" cy="2001909"/>
            <a:chOff x="2335399" y="1787131"/>
            <a:chExt cx="3509261" cy="2870355"/>
          </a:xfrm>
        </p:grpSpPr>
        <p:grpSp>
          <p:nvGrpSpPr>
            <p:cNvPr id="20" name="Group 19"/>
            <p:cNvGrpSpPr/>
            <p:nvPr/>
          </p:nvGrpSpPr>
          <p:grpSpPr>
            <a:xfrm>
              <a:off x="2748936" y="1787131"/>
              <a:ext cx="3095724" cy="2289941"/>
              <a:chOff x="2735288" y="1787131"/>
              <a:chExt cx="3095724" cy="228994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2735288" y="1787131"/>
                <a:ext cx="3095724" cy="1439863"/>
                <a:chOff x="1619672" y="2492896"/>
                <a:chExt cx="4680520" cy="1871663"/>
              </a:xfrm>
            </p:grpSpPr>
            <p:sp>
              <p:nvSpPr>
                <p:cNvPr id="27" name="Line 4"/>
                <p:cNvSpPr>
                  <a:spLocks noChangeShapeType="1"/>
                </p:cNvSpPr>
                <p:nvPr/>
              </p:nvSpPr>
              <p:spPr bwMode="auto">
                <a:xfrm flipH="1">
                  <a:off x="3635896" y="2492896"/>
                  <a:ext cx="1079500" cy="18716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" name="Line 5"/>
                <p:cNvSpPr>
                  <a:spLocks noChangeShapeType="1"/>
                </p:cNvSpPr>
                <p:nvPr/>
              </p:nvSpPr>
              <p:spPr bwMode="auto">
                <a:xfrm>
                  <a:off x="1619672" y="4364559"/>
                  <a:ext cx="46805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6" name="Arc 25"/>
              <p:cNvSpPr/>
              <p:nvPr/>
            </p:nvSpPr>
            <p:spPr>
              <a:xfrm>
                <a:off x="3365281" y="2558159"/>
                <a:ext cx="1440159" cy="1518913"/>
              </a:xfrm>
              <a:prstGeom prst="arc">
                <a:avLst>
                  <a:gd name="adj1" fmla="val 17425900"/>
                  <a:gd name="adj2" fmla="val 2107177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 rot="10800000">
              <a:off x="2335399" y="3217623"/>
              <a:ext cx="3095724" cy="1439863"/>
              <a:chOff x="2744504" y="1787131"/>
              <a:chExt cx="3095724" cy="1439863"/>
            </a:xfrm>
          </p:grpSpPr>
          <p:sp>
            <p:nvSpPr>
              <p:cNvPr id="23" name="Line 4"/>
              <p:cNvSpPr>
                <a:spLocks noChangeShapeType="1"/>
              </p:cNvSpPr>
              <p:nvPr/>
            </p:nvSpPr>
            <p:spPr bwMode="auto">
              <a:xfrm flipH="1">
                <a:off x="4091695" y="1787131"/>
                <a:ext cx="713988" cy="14398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Line 5"/>
              <p:cNvSpPr>
                <a:spLocks noChangeShapeType="1"/>
              </p:cNvSpPr>
              <p:nvPr/>
            </p:nvSpPr>
            <p:spPr bwMode="auto">
              <a:xfrm>
                <a:off x="2744504" y="3226994"/>
                <a:ext cx="30957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3438908" y="3216783"/>
              <a:ext cx="563567" cy="529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b°</a:t>
              </a:r>
              <a:endPara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537894" y="4520945"/>
            <a:ext cx="66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150</a:t>
            </a:r>
            <a:r>
              <a:rPr lang="en-GB" sz="16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16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036320" y="3834045"/>
            <a:ext cx="2159091" cy="1597103"/>
            <a:chOff x="2735288" y="1787131"/>
            <a:chExt cx="3095724" cy="2289941"/>
          </a:xfrm>
        </p:grpSpPr>
        <p:grpSp>
          <p:nvGrpSpPr>
            <p:cNvPr id="37" name="Group 36"/>
            <p:cNvGrpSpPr/>
            <p:nvPr/>
          </p:nvGrpSpPr>
          <p:grpSpPr>
            <a:xfrm>
              <a:off x="2735288" y="1787131"/>
              <a:ext cx="3095724" cy="1439863"/>
              <a:chOff x="1619672" y="2492896"/>
              <a:chExt cx="4680520" cy="1871663"/>
            </a:xfrm>
          </p:grpSpPr>
          <p:sp>
            <p:nvSpPr>
              <p:cNvPr id="39" name="Line 4"/>
              <p:cNvSpPr>
                <a:spLocks noChangeShapeType="1"/>
              </p:cNvSpPr>
              <p:nvPr/>
            </p:nvSpPr>
            <p:spPr bwMode="auto">
              <a:xfrm flipH="1">
                <a:off x="3635896" y="2492896"/>
                <a:ext cx="1079500" cy="18716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Line 5"/>
              <p:cNvSpPr>
                <a:spLocks noChangeShapeType="1"/>
              </p:cNvSpPr>
              <p:nvPr/>
            </p:nvSpPr>
            <p:spPr bwMode="auto">
              <a:xfrm>
                <a:off x="1619672" y="4364559"/>
                <a:ext cx="4680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8" name="Arc 37"/>
            <p:cNvSpPr/>
            <p:nvPr/>
          </p:nvSpPr>
          <p:spPr>
            <a:xfrm>
              <a:off x="3365281" y="2558159"/>
              <a:ext cx="1440159" cy="1518913"/>
            </a:xfrm>
            <a:prstGeom prst="arc">
              <a:avLst>
                <a:gd name="adj1" fmla="val 11260548"/>
                <a:gd name="adj2" fmla="val 17595357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grpSp>
        <p:nvGrpSpPr>
          <p:cNvPr id="33" name="Group 32"/>
          <p:cNvGrpSpPr/>
          <p:nvPr/>
        </p:nvGrpSpPr>
        <p:grpSpPr>
          <a:xfrm rot="10800000">
            <a:off x="747901" y="4831732"/>
            <a:ext cx="2159091" cy="1004222"/>
            <a:chOff x="2744504" y="1787131"/>
            <a:chExt cx="3095724" cy="1439863"/>
          </a:xfrm>
        </p:grpSpPr>
        <p:sp>
          <p:nvSpPr>
            <p:cNvPr id="35" name="Line 4"/>
            <p:cNvSpPr>
              <a:spLocks noChangeShapeType="1"/>
            </p:cNvSpPr>
            <p:nvPr/>
          </p:nvSpPr>
          <p:spPr bwMode="auto">
            <a:xfrm flipH="1">
              <a:off x="4091695" y="1787131"/>
              <a:ext cx="713988" cy="14398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Line 5"/>
            <p:cNvSpPr>
              <a:spLocks noChangeShapeType="1"/>
            </p:cNvSpPr>
            <p:nvPr/>
          </p:nvSpPr>
          <p:spPr bwMode="auto">
            <a:xfrm>
              <a:off x="2744504" y="3207425"/>
              <a:ext cx="30957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517536" y="4831146"/>
            <a:ext cx="3930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c°</a:t>
            </a:r>
            <a:endParaRPr lang="en-US" altLang="en-U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5694407" y="1955660"/>
            <a:ext cx="4748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Calibri" panose="020F0502020204030204" pitchFamily="34" charset="0"/>
                <a:cs typeface="Arial" charset="0"/>
              </a:rPr>
              <a:t>38°</a:t>
            </a:r>
            <a:endParaRPr lang="en-US" altLang="en-US" sz="16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77145" y="4702324"/>
            <a:ext cx="66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135</a:t>
            </a:r>
            <a:r>
              <a:rPr lang="en-GB" sz="1600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sz="16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 rot="5400000">
            <a:off x="4725404" y="4014857"/>
            <a:ext cx="2447511" cy="2001909"/>
            <a:chOff x="4725404" y="4014857"/>
            <a:chExt cx="2447511" cy="2001909"/>
          </a:xfrm>
        </p:grpSpPr>
        <p:grpSp>
          <p:nvGrpSpPr>
            <p:cNvPr id="45" name="Group 44"/>
            <p:cNvGrpSpPr/>
            <p:nvPr/>
          </p:nvGrpSpPr>
          <p:grpSpPr>
            <a:xfrm>
              <a:off x="5013823" y="4014857"/>
              <a:ext cx="2159092" cy="1597102"/>
              <a:chOff x="2735288" y="1787132"/>
              <a:chExt cx="3095724" cy="2289940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2735288" y="1787132"/>
                <a:ext cx="3095724" cy="1459432"/>
                <a:chOff x="1619672" y="2492896"/>
                <a:chExt cx="4680520" cy="1897100"/>
              </a:xfrm>
            </p:grpSpPr>
            <p:sp>
              <p:nvSpPr>
                <p:cNvPr id="52" name="Line 4"/>
                <p:cNvSpPr>
                  <a:spLocks noChangeShapeType="1"/>
                </p:cNvSpPr>
                <p:nvPr/>
              </p:nvSpPr>
              <p:spPr bwMode="auto">
                <a:xfrm flipH="1">
                  <a:off x="3635896" y="2492896"/>
                  <a:ext cx="1079500" cy="18716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53" name="Line 5"/>
                <p:cNvSpPr>
                  <a:spLocks noChangeShapeType="1"/>
                </p:cNvSpPr>
                <p:nvPr/>
              </p:nvSpPr>
              <p:spPr bwMode="auto">
                <a:xfrm>
                  <a:off x="1619672" y="4389996"/>
                  <a:ext cx="46805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51" name="Arc 50"/>
              <p:cNvSpPr/>
              <p:nvPr/>
            </p:nvSpPr>
            <p:spPr>
              <a:xfrm>
                <a:off x="3365280" y="2558159"/>
                <a:ext cx="1440160" cy="1518913"/>
              </a:xfrm>
              <a:prstGeom prst="arc">
                <a:avLst>
                  <a:gd name="adj1" fmla="val 11260548"/>
                  <a:gd name="adj2" fmla="val 17402691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 rot="10800000">
              <a:off x="4725404" y="5012544"/>
              <a:ext cx="2159092" cy="1004222"/>
              <a:chOff x="2744504" y="1787131"/>
              <a:chExt cx="3095724" cy="1439863"/>
            </a:xfrm>
          </p:grpSpPr>
          <p:sp>
            <p:nvSpPr>
              <p:cNvPr id="48" name="Line 4"/>
              <p:cNvSpPr>
                <a:spLocks noChangeShapeType="1"/>
              </p:cNvSpPr>
              <p:nvPr/>
            </p:nvSpPr>
            <p:spPr bwMode="auto">
              <a:xfrm flipH="1">
                <a:off x="4091695" y="1787131"/>
                <a:ext cx="713988" cy="14398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Line 5"/>
              <p:cNvSpPr>
                <a:spLocks noChangeShapeType="1"/>
              </p:cNvSpPr>
              <p:nvPr/>
            </p:nvSpPr>
            <p:spPr bwMode="auto">
              <a:xfrm>
                <a:off x="2744504" y="3207425"/>
                <a:ext cx="30957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5517105" y="4949878"/>
            <a:ext cx="3930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d°</a:t>
            </a:r>
            <a:endParaRPr lang="en-US" altLang="en-U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2"/>
          <p:cNvSpPr txBox="1">
            <a:spLocks noChangeArrowheads="1"/>
          </p:cNvSpPr>
          <p:nvPr/>
        </p:nvSpPr>
        <p:spPr>
          <a:xfrm>
            <a:off x="168350" y="188640"/>
            <a:ext cx="897565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400" kern="0" dirty="0" smtClean="0">
                <a:latin typeface="Calibri" panose="020F0502020204030204" pitchFamily="34" charset="0"/>
              </a:rPr>
              <a:t>On your whiteboards:</a:t>
            </a:r>
          </a:p>
          <a:p>
            <a:pPr algn="l"/>
            <a:r>
              <a:rPr lang="en-GB" altLang="en-US" sz="2400" kern="0" dirty="0" smtClean="0">
                <a:latin typeface="Calibri" panose="020F0502020204030204" pitchFamily="34" charset="0"/>
              </a:rPr>
              <a:t>Find the missing angles. Give a reason for your answer.</a:t>
            </a:r>
          </a:p>
        </p:txBody>
      </p:sp>
    </p:spTree>
    <p:extLst>
      <p:ext uri="{BB962C8B-B14F-4D97-AF65-F5344CB8AC3E}">
        <p14:creationId xmlns:p14="http://schemas.microsoft.com/office/powerpoint/2010/main" val="363822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41" grpId="0"/>
      <p:bldP spid="44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3" y="455420"/>
            <a:ext cx="8775290" cy="436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4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" y="-251733"/>
            <a:ext cx="8229600" cy="1570186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What have they done wrong?</a:t>
            </a:r>
            <a:endParaRPr lang="en-GB" sz="3200" dirty="0">
              <a:latin typeface="Calibri" panose="020F050202020403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21550" y="1376810"/>
            <a:ext cx="8391851" cy="1855938"/>
            <a:chOff x="2335399" y="1787131"/>
            <a:chExt cx="12032311" cy="2661060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4194544" y="2770624"/>
              <a:ext cx="680787" cy="48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600" dirty="0">
                  <a:latin typeface="Calibri" panose="020F0502020204030204" pitchFamily="34" charset="0"/>
                </a:rPr>
                <a:t>4</a:t>
              </a:r>
              <a:r>
                <a:rPr lang="en-GB" altLang="en-US" sz="1600" dirty="0" smtClean="0">
                  <a:latin typeface="Calibri" panose="020F0502020204030204" pitchFamily="34" charset="0"/>
                </a:rPr>
                <a:t>0</a:t>
              </a:r>
              <a:r>
                <a:rPr lang="en-US" altLang="en-US" sz="1600" dirty="0">
                  <a:latin typeface="Calibri" panose="020F0502020204030204" pitchFamily="34" charset="0"/>
                  <a:cs typeface="Arial" charset="0"/>
                </a:rPr>
                <a:t>°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68098" y="2772014"/>
              <a:ext cx="947525" cy="48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140</a:t>
              </a:r>
              <a:r>
                <a:rPr lang="en-GB" sz="1600" i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°</a:t>
              </a:r>
              <a:endParaRPr lang="en-GB" sz="1600" i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748936" y="1787131"/>
              <a:ext cx="3095724" cy="2289941"/>
              <a:chOff x="2735288" y="1787131"/>
              <a:chExt cx="3095724" cy="2289941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2735288" y="1787131"/>
                <a:ext cx="3095724" cy="1439863"/>
                <a:chOff x="1619672" y="2492896"/>
                <a:chExt cx="4680520" cy="1871663"/>
              </a:xfrm>
            </p:grpSpPr>
            <p:sp>
              <p:nvSpPr>
                <p:cNvPr id="43" name="Line 4"/>
                <p:cNvSpPr>
                  <a:spLocks noChangeShapeType="1"/>
                </p:cNvSpPr>
                <p:nvPr/>
              </p:nvSpPr>
              <p:spPr bwMode="auto">
                <a:xfrm flipH="1">
                  <a:off x="3635896" y="2492896"/>
                  <a:ext cx="1079500" cy="18716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" name="Line 5"/>
                <p:cNvSpPr>
                  <a:spLocks noChangeShapeType="1"/>
                </p:cNvSpPr>
                <p:nvPr/>
              </p:nvSpPr>
              <p:spPr bwMode="auto">
                <a:xfrm>
                  <a:off x="1619672" y="4364559"/>
                  <a:ext cx="46805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42" name="Arc 41"/>
              <p:cNvSpPr/>
              <p:nvPr/>
            </p:nvSpPr>
            <p:spPr>
              <a:xfrm>
                <a:off x="3365280" y="2558159"/>
                <a:ext cx="1440160" cy="1518913"/>
              </a:xfrm>
              <a:prstGeom prst="arc">
                <a:avLst>
                  <a:gd name="adj1" fmla="val 11260548"/>
                  <a:gd name="adj2" fmla="val 2107177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 rot="10800000">
              <a:off x="2335399" y="3217622"/>
              <a:ext cx="3095724" cy="1230569"/>
              <a:chOff x="2744504" y="1996426"/>
              <a:chExt cx="3095724" cy="1230569"/>
            </a:xfrm>
          </p:grpSpPr>
          <p:sp>
            <p:nvSpPr>
              <p:cNvPr id="39" name="Line 4"/>
              <p:cNvSpPr>
                <a:spLocks noChangeShapeType="1"/>
              </p:cNvSpPr>
              <p:nvPr/>
            </p:nvSpPr>
            <p:spPr bwMode="auto">
              <a:xfrm>
                <a:off x="3913926" y="1996426"/>
                <a:ext cx="177771" cy="12305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Line 5"/>
              <p:cNvSpPr>
                <a:spLocks noChangeShapeType="1"/>
              </p:cNvSpPr>
              <p:nvPr/>
            </p:nvSpPr>
            <p:spPr bwMode="auto">
              <a:xfrm>
                <a:off x="2744504" y="3226994"/>
                <a:ext cx="30957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3438908" y="3216783"/>
              <a:ext cx="563567" cy="529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a°</a:t>
              </a:r>
              <a:endPara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6241211" y="1976296"/>
              <a:ext cx="8126499" cy="1368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4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alt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 = 40°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2400" i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r>
                <a:rPr lang="en-GB" altLang="en-US" sz="2400" i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ecause vertically opposite angles are equal</a:t>
              </a:r>
              <a:endPara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Title 1"/>
          <p:cNvSpPr txBox="1">
            <a:spLocks/>
          </p:cNvSpPr>
          <p:nvPr/>
        </p:nvSpPr>
        <p:spPr bwMode="auto">
          <a:xfrm>
            <a:off x="521549" y="3474005"/>
            <a:ext cx="8229600" cy="157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Calibri" panose="020F0502020204030204" pitchFamily="34" charset="0"/>
              </a:rPr>
              <a:t>How can you </a:t>
            </a:r>
            <a:r>
              <a:rPr lang="en-GB" sz="32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show</a:t>
            </a:r>
            <a:r>
              <a:rPr lang="en-GB" sz="3200" kern="0" dirty="0" smtClean="0">
                <a:latin typeface="Calibri" panose="020F0502020204030204" pitchFamily="34" charset="0"/>
              </a:rPr>
              <a:t> that they are wrong?</a:t>
            </a:r>
            <a:endParaRPr lang="en-GB" sz="32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93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268042" y="2718825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21208" y="270656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Let’s trace the whole shape this time, and translate the tracing along one of the lines.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93558" y="1576274"/>
            <a:ext cx="2892840" cy="2951884"/>
            <a:chOff x="1926419" y="2492896"/>
            <a:chExt cx="4373773" cy="383712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2538818" y="2492896"/>
              <a:ext cx="2176578" cy="38371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926419" y="4364559"/>
              <a:ext cx="43737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Oval 4"/>
          <p:cNvSpPr/>
          <p:nvPr/>
        </p:nvSpPr>
        <p:spPr>
          <a:xfrm>
            <a:off x="1705919" y="2538351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171335" y="305221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721208" y="304583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4477" y="1504284"/>
            <a:ext cx="4608512" cy="3249488"/>
          </a:xfrm>
          <a:prstGeom prst="rect">
            <a:avLst/>
          </a:prstGeom>
          <a:solidFill>
            <a:srgbClr val="D9D9D9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Line 4"/>
          <p:cNvSpPr>
            <a:spLocks noChangeShapeType="1"/>
          </p:cNvSpPr>
          <p:nvPr/>
        </p:nvSpPr>
        <p:spPr bwMode="auto">
          <a:xfrm flipH="1">
            <a:off x="1498011" y="157014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>
            <a:off x="1092967" y="301001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592779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268042" y="2718825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21208" y="270656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Let’s trace the whole shape this time, and translate the tracing along one of the lines.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93558" y="1576274"/>
            <a:ext cx="2892840" cy="2951884"/>
            <a:chOff x="1926419" y="2492896"/>
            <a:chExt cx="4373773" cy="383712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2538818" y="2492896"/>
              <a:ext cx="2176578" cy="38371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926419" y="4364559"/>
              <a:ext cx="43737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Oval 4"/>
          <p:cNvSpPr/>
          <p:nvPr/>
        </p:nvSpPr>
        <p:spPr>
          <a:xfrm>
            <a:off x="1705919" y="2538351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171335" y="305221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721208" y="304583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64477" y="1504284"/>
            <a:ext cx="4608512" cy="3249488"/>
            <a:chOff x="364477" y="1504284"/>
            <a:chExt cx="4608512" cy="3249488"/>
          </a:xfrm>
        </p:grpSpPr>
        <p:sp>
          <p:nvSpPr>
            <p:cNvPr id="18" name="Rectangle 17"/>
            <p:cNvSpPr/>
            <p:nvPr/>
          </p:nvSpPr>
          <p:spPr>
            <a:xfrm>
              <a:off x="364477" y="1504284"/>
              <a:ext cx="4608512" cy="3249488"/>
            </a:xfrm>
            <a:prstGeom prst="rect">
              <a:avLst/>
            </a:prstGeom>
            <a:solidFill>
              <a:srgbClr val="D9D9D9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 flipH="1">
              <a:off x="1498011" y="1570147"/>
              <a:ext cx="1439602" cy="29518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1092967" y="3010010"/>
              <a:ext cx="28928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03904130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344912" y="2664362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268042" y="2718825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21208" y="2706568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are the missing angles?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93558" y="1576274"/>
            <a:ext cx="2892840" cy="2951884"/>
            <a:chOff x="1926419" y="2492896"/>
            <a:chExt cx="4373773" cy="3837123"/>
          </a:xfrm>
        </p:grpSpPr>
        <p:sp>
          <p:nvSpPr>
            <p:cNvPr id="6148" name="Line 4"/>
            <p:cNvSpPr>
              <a:spLocks noChangeShapeType="1"/>
            </p:cNvSpPr>
            <p:nvPr/>
          </p:nvSpPr>
          <p:spPr bwMode="auto">
            <a:xfrm flipH="1">
              <a:off x="2538818" y="2492896"/>
              <a:ext cx="2176578" cy="38371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49" name="Line 5"/>
            <p:cNvSpPr>
              <a:spLocks noChangeShapeType="1"/>
            </p:cNvSpPr>
            <p:nvPr/>
          </p:nvSpPr>
          <p:spPr bwMode="auto">
            <a:xfrm>
              <a:off x="1926419" y="4364559"/>
              <a:ext cx="43737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Oval 4"/>
          <p:cNvSpPr/>
          <p:nvPr/>
        </p:nvSpPr>
        <p:spPr>
          <a:xfrm>
            <a:off x="1705919" y="2538351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171335" y="305221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130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721208" y="304583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Calibri" panose="020F0502020204030204" pitchFamily="34" charset="0"/>
              </a:rPr>
              <a:t>50</a:t>
            </a:r>
            <a:r>
              <a:rPr lang="en-US" altLang="en-US" sz="1800" dirty="0">
                <a:latin typeface="Calibri" panose="020F0502020204030204" pitchFamily="34" charset="0"/>
                <a:cs typeface="Arial" charset="0"/>
              </a:rPr>
              <a:t>°</a:t>
            </a:r>
          </a:p>
        </p:txBody>
      </p:sp>
      <p:sp>
        <p:nvSpPr>
          <p:cNvPr id="30" name="Line 4"/>
          <p:cNvSpPr>
            <a:spLocks noChangeShapeType="1"/>
          </p:cNvSpPr>
          <p:nvPr/>
        </p:nvSpPr>
        <p:spPr bwMode="auto">
          <a:xfrm flipH="1">
            <a:off x="3974414" y="1570147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>
            <a:off x="3569370" y="301001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4185006" y="2520576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791378" y="2670947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542" y="3020046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96818" y="3020743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2224703" y="5049180"/>
            <a:ext cx="4626069" cy="101566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Which lines are parallel?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How do you know they are parallel?</a:t>
            </a:r>
            <a:endParaRPr kumimoji="0" lang="en-GB" altLang="en-US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417536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" grpId="0"/>
      <p:bldP spid="16" grpId="0" animBg="1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76057" y="283914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Calibri" panose="020F0502020204030204" pitchFamily="34" charset="0"/>
                <a:cs typeface="Arial" charset="0"/>
              </a:rPr>
              <a:t>35°</a:t>
            </a:r>
            <a:endParaRPr lang="en-US" altLang="en-US" sz="1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Trace the whole shape, and translate the tracing along one of the lines.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rot="5400000" flipH="1">
            <a:off x="1820177" y="12546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rot="5400000">
            <a:off x="1129637" y="30522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Oval 4"/>
          <p:cNvSpPr/>
          <p:nvPr/>
        </p:nvSpPr>
        <p:spPr>
          <a:xfrm rot="5400000">
            <a:off x="2080497" y="2248272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01669" y="1427472"/>
            <a:ext cx="4608512" cy="3249488"/>
          </a:xfrm>
          <a:prstGeom prst="rect">
            <a:avLst/>
          </a:prstGeom>
          <a:solidFill>
            <a:srgbClr val="D9D9D9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 rot="5400000" flipH="1">
            <a:off x="1820335" y="1251282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rot="5400000">
            <a:off x="1129795" y="3048799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6587894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35113" y="283914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Calibri" panose="020F0502020204030204" pitchFamily="34" charset="0"/>
                <a:cs typeface="Arial" charset="0"/>
              </a:rPr>
              <a:t>35°</a:t>
            </a:r>
            <a:endParaRPr lang="en-US" altLang="en-US" sz="1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Let’s trace the whole shape this time, and translate the tracing along one of the lines.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rot="5400000" flipH="1">
            <a:off x="1820177" y="12546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rot="5400000">
            <a:off x="1129637" y="30522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Oval 4"/>
          <p:cNvSpPr/>
          <p:nvPr/>
        </p:nvSpPr>
        <p:spPr>
          <a:xfrm rot="5400000">
            <a:off x="2080497" y="2248272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401669" y="1427472"/>
            <a:ext cx="4608512" cy="3249488"/>
            <a:chOff x="401669" y="1427472"/>
            <a:chExt cx="4608512" cy="3249488"/>
          </a:xfrm>
        </p:grpSpPr>
        <p:sp>
          <p:nvSpPr>
            <p:cNvPr id="18" name="Rectangle 17"/>
            <p:cNvSpPr/>
            <p:nvPr/>
          </p:nvSpPr>
          <p:spPr>
            <a:xfrm>
              <a:off x="401669" y="1427472"/>
              <a:ext cx="4608512" cy="3249488"/>
            </a:xfrm>
            <a:prstGeom prst="rect">
              <a:avLst/>
            </a:prstGeom>
            <a:solidFill>
              <a:srgbClr val="D9D9D9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 rot="5400000" flipH="1">
              <a:off x="1820335" y="1251282"/>
              <a:ext cx="1439602" cy="29518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 rot="5400000">
              <a:off x="1129795" y="3048799"/>
              <a:ext cx="28928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5829076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535113" y="2839147"/>
            <a:ext cx="511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Calibri" panose="020F0502020204030204" pitchFamily="34" charset="0"/>
                <a:cs typeface="Arial" charset="0"/>
              </a:rPr>
              <a:t>35°</a:t>
            </a:r>
            <a:endParaRPr lang="en-US" altLang="en-US" sz="1800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 rot="5400000" flipH="1">
            <a:off x="1820177" y="1254699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rot="5400000">
            <a:off x="1129637" y="3052216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Oval 4"/>
          <p:cNvSpPr/>
          <p:nvPr/>
        </p:nvSpPr>
        <p:spPr>
          <a:xfrm rot="5400000">
            <a:off x="2080497" y="2248272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rot="5400000" flipH="1">
            <a:off x="1820177" y="3065383"/>
            <a:ext cx="1439602" cy="2951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rot="5400000">
            <a:off x="1129637" y="4862900"/>
            <a:ext cx="28928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589221" y="467823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69319" y="4032116"/>
            <a:ext cx="1018417" cy="10184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222164" y="4571320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32375" y="4097029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38459" y="4214794"/>
            <a:ext cx="94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i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°</a:t>
            </a:r>
            <a:endParaRPr lang="en-GB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298903" y="2022047"/>
            <a:ext cx="4626069" cy="101566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Which lines are parallel?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2000" dirty="0" smtClean="0">
                <a:latin typeface="Calibri" panose="020F0502020204030204" pitchFamily="34" charset="0"/>
                <a:cs typeface="Times New Roman" pitchFamily="18" charset="0"/>
              </a:rPr>
              <a:t>How do you know they are parallel?</a:t>
            </a:r>
            <a:endParaRPr kumimoji="0" lang="en-GB" altLang="en-US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What are the missing angles?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1038785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7" grpId="0"/>
      <p:bldP spid="19" grpId="0"/>
      <p:bldP spid="20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326" y="1358770"/>
            <a:ext cx="9265326" cy="50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Title: Angles in parallel lines.</a:t>
            </a: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Find all of the missing angles.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298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8" r="71293" b="67692"/>
          <a:stretch/>
        </p:blipFill>
        <p:spPr bwMode="auto">
          <a:xfrm>
            <a:off x="2771800" y="908720"/>
            <a:ext cx="3285365" cy="304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835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Challenge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altLang="en-US" sz="2800" kern="0" dirty="0" smtClean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1830" y="2213865"/>
            <a:ext cx="45005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20953539">
            <a:off x="4012689" y="2642145"/>
            <a:ext cx="6043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71881" y="400888"/>
            <a:ext cx="4626069" cy="101566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If this angle is </a:t>
            </a:r>
            <a:r>
              <a:rPr kumimoji="0" lang="en-GB" altLang="en-US" sz="200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°, </a:t>
            </a:r>
            <a:r>
              <a:rPr kumimoji="0" lang="en-GB" altLang="en-US" sz="2000" i="0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what are the sizes </a:t>
            </a: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of all the other angles in the diagram?</a:t>
            </a:r>
            <a:endParaRPr kumimoji="0" lang="en-GB" altLang="en-US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626895" y="1416551"/>
            <a:ext cx="144986" cy="5272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8" r="71293" b="67692"/>
          <a:stretch/>
        </p:blipFill>
        <p:spPr bwMode="auto">
          <a:xfrm>
            <a:off x="4256965" y="3543412"/>
            <a:ext cx="3285365" cy="304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526995" y="4848557"/>
            <a:ext cx="45005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 rot="20953539">
            <a:off x="5497854" y="5276837"/>
            <a:ext cx="6043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41531" y="4723550"/>
            <a:ext cx="3846206" cy="147732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If this angle is (</a:t>
            </a:r>
            <a:r>
              <a:rPr lang="en-GB" altLang="en-US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+ 30)</a:t>
            </a:r>
            <a:r>
              <a:rPr kumimoji="0" lang="en-GB" altLang="en-US" sz="20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°, what are the sizes of all the other angles in the diagram?</a:t>
            </a:r>
            <a:endParaRPr kumimoji="0" lang="en-GB" altLang="en-US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188725" y="4946689"/>
            <a:ext cx="681744" cy="4282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11 Dividing Decimals</Template>
  <TotalTime>844</TotalTime>
  <Words>385</Words>
  <Application>Microsoft Office PowerPoint</Application>
  <PresentationFormat>On-screen Show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have they done wrong?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B. Poole</dc:creator>
  <cp:lastModifiedBy>Warden, M</cp:lastModifiedBy>
  <cp:revision>76</cp:revision>
  <cp:lastPrinted>2016-01-14T08:58:26Z</cp:lastPrinted>
  <dcterms:created xsi:type="dcterms:W3CDTF">2015-11-24T15:55:32Z</dcterms:created>
  <dcterms:modified xsi:type="dcterms:W3CDTF">2017-01-06T10:13:31Z</dcterms:modified>
</cp:coreProperties>
</file>