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5" r:id="rId2"/>
  </p:sldMasterIdLst>
  <p:notesMasterIdLst>
    <p:notesMasterId r:id="rId15"/>
  </p:notesMasterIdLst>
  <p:sldIdLst>
    <p:sldId id="286" r:id="rId3"/>
    <p:sldId id="269" r:id="rId4"/>
    <p:sldId id="270" r:id="rId5"/>
    <p:sldId id="271" r:id="rId6"/>
    <p:sldId id="292" r:id="rId7"/>
    <p:sldId id="291" r:id="rId8"/>
    <p:sldId id="294" r:id="rId9"/>
    <p:sldId id="293" r:id="rId10"/>
    <p:sldId id="289" r:id="rId11"/>
    <p:sldId id="282" r:id="rId12"/>
    <p:sldId id="283" r:id="rId13"/>
    <p:sldId id="290" r:id="rId14"/>
  </p:sldIdLst>
  <p:sldSz cx="9144000" cy="6858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681" autoAdjust="0"/>
    <p:restoredTop sz="94660"/>
  </p:normalViewPr>
  <p:slideViewPr>
    <p:cSldViewPr>
      <p:cViewPr varScale="1">
        <p:scale>
          <a:sx n="70" d="100"/>
          <a:sy n="70" d="100"/>
        </p:scale>
        <p:origin x="-77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1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1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5A51EC-D23A-4789-98F0-D89E07CAE380}" type="datetimeFigureOut">
              <a:rPr lang="en-GB" smtClean="0"/>
              <a:t>02/01/2017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30092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30092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4ED06C-28D0-409A-B220-81B8D799F0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74569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latin typeface="Calibri" panose="020F0502020204030204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6EF9BC-53F4-4112-98D3-B7B1EDD059F3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10119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DA5DCF-A413-4BA7-B0B3-506519AB8A0F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096085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4BA6C2-B4DD-4B90-BC19-2A77FD4E0D67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10219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82195A-3D20-4791-85F2-86762DFA1855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01086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23D4B4-3B08-498F-8849-74DD41B47A10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69919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121AD8-742E-428B-8769-3AD966EEEB13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148203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0C9F47-68D5-431C-AB0E-93A5418E07F4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16789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74F712-3742-4037-97B2-5ABE3BE8A47D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50850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4D78BB-81DD-48CA-861A-9C956CFE195B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26958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5C2C1F-DE83-4089-8DD4-F476FF032FD7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541850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D909AA-62D1-4959-BA14-3E06CD5E6BDD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517027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725D44-B72A-48A8-B437-7B3170766D2B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451825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6EF9BC-53F4-4112-98D3-B7B1EDD059F3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DA5DCF-A413-4BA7-B0B3-506519AB8A0F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4BA6C2-B4DD-4B90-BC19-2A77FD4E0D67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82195A-3D20-4791-85F2-86762DFA1855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23D4B4-3B08-498F-8849-74DD41B47A10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121AD8-742E-428B-8769-3AD966EEEB13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0C9F47-68D5-431C-AB0E-93A5418E07F4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74F712-3742-4037-97B2-5ABE3BE8A47D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4D78BB-81DD-48CA-861A-9C956CFE195B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5C2C1F-DE83-4089-8DD4-F476FF032FD7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D909AA-62D1-4959-BA14-3E06CD5E6BDD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AU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AU" alt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7C82920-F566-4C94-BCF3-C97328E55F3B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05228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Calibri" panose="020F0502020204030204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Calibri" panose="020F0502020204030204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alibri" panose="020F0502020204030204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Calibri" panose="020F0502020204030204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97C82920-F566-4C94-BCF3-C97328E55F3B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1032" name="Picture 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850" y="5988050"/>
            <a:ext cx="6286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10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slideLayout" Target="../slideLayouts/slideLayout19.xml"/><Relationship Id="rId16" Type="http://schemas.openxmlformats.org/officeDocument/2006/relationships/image" Target="../media/image22.png"/><Relationship Id="rId1" Type="http://schemas.openxmlformats.org/officeDocument/2006/relationships/tags" Target="../tags/tag11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5" Type="http://schemas.openxmlformats.org/officeDocument/2006/relationships/image" Target="../media/image2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755576" y="2780928"/>
            <a:ext cx="3096344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5287616" y="4957966"/>
            <a:ext cx="3096344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691038" y="4950538"/>
            <a:ext cx="3375992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5004048" y="2762247"/>
            <a:ext cx="3096344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881628" y="1929042"/>
            <a:ext cx="1368152" cy="845415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5868144" y="1556792"/>
            <a:ext cx="676629" cy="1217664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>
            <a:off x="6544773" y="1578496"/>
            <a:ext cx="993834" cy="1183751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2112693" y="4389329"/>
            <a:ext cx="1683804" cy="561209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906056" y="4014434"/>
            <a:ext cx="1211460" cy="921249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771601" y="3645454"/>
            <a:ext cx="154700" cy="1322737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619672" y="2473151"/>
            <a:ext cx="5760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Calibri" panose="020F0502020204030204" pitchFamily="34" charset="0"/>
              </a:rPr>
              <a:t>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195736" y="2473151"/>
            <a:ext cx="5760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Calibri" panose="020F0502020204030204" pitchFamily="34" charset="0"/>
              </a:rPr>
              <a:t>b</a:t>
            </a:r>
            <a:endParaRPr lang="en-GB" sz="1400" dirty="0">
              <a:latin typeface="Calibri" panose="020F050202020403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868144" y="2454470"/>
            <a:ext cx="5760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Calibri" panose="020F0502020204030204" pitchFamily="34" charset="0"/>
              </a:rPr>
              <a:t>c</a:t>
            </a:r>
            <a:endParaRPr lang="en-GB" sz="1400" dirty="0">
              <a:latin typeface="Calibri" panose="020F050202020403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439548" y="2237665"/>
            <a:ext cx="5760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Calibri" panose="020F0502020204030204" pitchFamily="34" charset="0"/>
              </a:rPr>
              <a:t>d</a:t>
            </a:r>
            <a:endParaRPr lang="en-GB" sz="1400" dirty="0">
              <a:latin typeface="Calibri" panose="020F050202020403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955404" y="2473151"/>
            <a:ext cx="5760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Calibri" panose="020F0502020204030204" pitchFamily="34" charset="0"/>
              </a:rPr>
              <a:t>e</a:t>
            </a:r>
            <a:endParaRPr lang="en-GB" sz="1400" dirty="0">
              <a:latin typeface="Calibri" panose="020F050202020403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547664" y="4653136"/>
            <a:ext cx="5760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Calibri" panose="020F0502020204030204" pitchFamily="34" charset="0"/>
              </a:rPr>
              <a:t>f</a:t>
            </a:r>
            <a:endParaRPr lang="en-GB" sz="1400" dirty="0">
              <a:latin typeface="Calibri" panose="020F050202020403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032842" y="4437112"/>
            <a:ext cx="5760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Calibri" panose="020F0502020204030204" pitchFamily="34" charset="0"/>
              </a:rPr>
              <a:t>g</a:t>
            </a:r>
            <a:endParaRPr lang="en-GB" sz="1400" dirty="0">
              <a:latin typeface="Calibri" panose="020F050202020403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801135" y="4699960"/>
            <a:ext cx="5760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Calibri" panose="020F0502020204030204" pitchFamily="34" charset="0"/>
              </a:rPr>
              <a:t>h</a:t>
            </a:r>
            <a:endParaRPr lang="en-GB" sz="1400" dirty="0">
              <a:latin typeface="Calibri" panose="020F050202020403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483569" y="4633391"/>
            <a:ext cx="5760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Calibri" panose="020F0502020204030204" pitchFamily="34" charset="0"/>
              </a:rPr>
              <a:t>i</a:t>
            </a:r>
            <a:endParaRPr lang="en-GB" sz="1400" dirty="0">
              <a:latin typeface="Calibri" panose="020F050202020403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059633" y="4597090"/>
            <a:ext cx="5760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Calibri" panose="020F0502020204030204" pitchFamily="34" charset="0"/>
              </a:rPr>
              <a:t>j</a:t>
            </a:r>
            <a:endParaRPr lang="en-GB" sz="1400" dirty="0">
              <a:latin typeface="Calibri" panose="020F0502020204030204" pitchFamily="34" charset="0"/>
            </a:endParaRPr>
          </a:p>
        </p:txBody>
      </p:sp>
      <p:sp>
        <p:nvSpPr>
          <p:cNvPr id="35" name="Title 1"/>
          <p:cNvSpPr txBox="1">
            <a:spLocks/>
          </p:cNvSpPr>
          <p:nvPr/>
        </p:nvSpPr>
        <p:spPr bwMode="auto">
          <a:xfrm>
            <a:off x="251520" y="86767"/>
            <a:ext cx="8784976" cy="1470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/>
            <a:r>
              <a:rPr lang="en-GB" sz="3200" kern="0" dirty="0" smtClean="0"/>
              <a:t>If you measured the angles for each diagram, how could you check your accuracy?</a:t>
            </a:r>
            <a:endParaRPr lang="en-GB" sz="3200" kern="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16279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4"/>
          <p:cNvSpPr>
            <a:spLocks noChangeShapeType="1"/>
          </p:cNvSpPr>
          <p:nvPr/>
        </p:nvSpPr>
        <p:spPr bwMode="auto">
          <a:xfrm flipH="1">
            <a:off x="3779912" y="2132856"/>
            <a:ext cx="935038" cy="23764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25" name="Line 5"/>
          <p:cNvSpPr>
            <a:spLocks noChangeShapeType="1"/>
          </p:cNvSpPr>
          <p:nvPr/>
        </p:nvSpPr>
        <p:spPr bwMode="auto">
          <a:xfrm>
            <a:off x="1114500" y="4509344"/>
            <a:ext cx="712946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15560" y="188640"/>
            <a:ext cx="8229600" cy="1570186"/>
          </a:xfrm>
        </p:spPr>
        <p:txBody>
          <a:bodyPr/>
          <a:lstStyle/>
          <a:p>
            <a:r>
              <a:rPr lang="en-GB" sz="3200" dirty="0" smtClean="0">
                <a:latin typeface="Calibri" panose="020F0502020204030204" pitchFamily="34" charset="0"/>
              </a:rPr>
              <a:t>Two angles </a:t>
            </a:r>
            <a:r>
              <a:rPr lang="en-GB" sz="3200" i="1" dirty="0" smtClean="0">
                <a:latin typeface="Calibri" panose="020F0502020204030204" pitchFamily="34" charset="0"/>
              </a:rPr>
              <a:t>a</a:t>
            </a:r>
            <a:r>
              <a:rPr lang="en-GB" sz="3200" dirty="0" smtClean="0">
                <a:latin typeface="Calibri" panose="020F0502020204030204" pitchFamily="34" charset="0"/>
              </a:rPr>
              <a:t> and </a:t>
            </a:r>
            <a:r>
              <a:rPr lang="en-GB" sz="3200" i="1" dirty="0" smtClean="0">
                <a:latin typeface="Calibri" panose="020F0502020204030204" pitchFamily="34" charset="0"/>
              </a:rPr>
              <a:t>b</a:t>
            </a:r>
            <a:r>
              <a:rPr lang="en-GB" sz="3200" dirty="0" smtClean="0">
                <a:latin typeface="Calibri" panose="020F0502020204030204" pitchFamily="34" charset="0"/>
              </a:rPr>
              <a:t> form a </a:t>
            </a:r>
            <a:r>
              <a:rPr lang="en-GB" sz="32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straight line</a:t>
            </a:r>
            <a:r>
              <a:rPr lang="en-GB" sz="3200" dirty="0" smtClean="0">
                <a:latin typeface="Calibri" panose="020F0502020204030204" pitchFamily="34" charset="0"/>
              </a:rPr>
              <a:t>. </a:t>
            </a:r>
            <a:br>
              <a:rPr lang="en-GB" sz="3200" dirty="0" smtClean="0">
                <a:latin typeface="Calibri" panose="020F0502020204030204" pitchFamily="34" charset="0"/>
              </a:rPr>
            </a:br>
            <a:r>
              <a:rPr lang="en-GB" sz="3200" dirty="0" smtClean="0">
                <a:latin typeface="Calibri" panose="020F0502020204030204" pitchFamily="34" charset="0"/>
              </a:rPr>
              <a:t>What size could each of the angles be? </a:t>
            </a:r>
            <a:endParaRPr lang="en-GB" sz="3200" dirty="0">
              <a:latin typeface="Calibri" panose="020F0502020204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0748" y="1907540"/>
            <a:ext cx="2448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alibri" panose="020F0502020204030204" pitchFamily="34" charset="0"/>
              </a:rPr>
              <a:t>The angles are not drawn accurately</a:t>
            </a:r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347864" y="4000268"/>
            <a:ext cx="576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i="1" dirty="0">
                <a:latin typeface="Calibri" panose="020F0502020204030204" pitchFamily="34" charset="0"/>
              </a:rPr>
              <a:t>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95936" y="3986124"/>
            <a:ext cx="576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i="1" dirty="0" smtClean="0">
                <a:latin typeface="Calibri" panose="020F0502020204030204" pitchFamily="34" charset="0"/>
              </a:rPr>
              <a:t>b</a:t>
            </a:r>
            <a:endParaRPr lang="en-GB" sz="2800" i="1" dirty="0">
              <a:latin typeface="Calibri" panose="020F0502020204030204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 bwMode="auto">
          <a:xfrm>
            <a:off x="205254" y="5044813"/>
            <a:ext cx="8507288" cy="15701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GB" sz="2800" kern="0" dirty="0" smtClean="0"/>
              <a:t>Give </a:t>
            </a:r>
            <a:r>
              <a:rPr lang="en-GB" sz="2800" kern="0" dirty="0" smtClean="0"/>
              <a:t>values of </a:t>
            </a:r>
            <a:r>
              <a:rPr lang="en-GB" sz="2800" i="1" kern="0" dirty="0" smtClean="0"/>
              <a:t>a</a:t>
            </a:r>
            <a:r>
              <a:rPr lang="en-GB" sz="2800" kern="0" dirty="0" smtClean="0"/>
              <a:t> </a:t>
            </a:r>
            <a:r>
              <a:rPr lang="en-GB" sz="2800" kern="0" dirty="0" smtClean="0"/>
              <a:t>and </a:t>
            </a:r>
            <a:r>
              <a:rPr lang="en-GB" sz="2800" i="1" kern="0" dirty="0" smtClean="0"/>
              <a:t>b</a:t>
            </a:r>
            <a:r>
              <a:rPr lang="en-GB" sz="2800" kern="0" dirty="0" smtClean="0"/>
              <a:t> </a:t>
            </a:r>
            <a:r>
              <a:rPr lang="en-GB" sz="2800" kern="0" dirty="0" smtClean="0"/>
              <a:t>that </a:t>
            </a:r>
            <a:r>
              <a:rPr lang="en-GB" sz="2800" kern="0" dirty="0" smtClean="0"/>
              <a:t>wouldn’t </a:t>
            </a:r>
            <a:r>
              <a:rPr lang="en-GB" sz="2800" kern="0" dirty="0" smtClean="0"/>
              <a:t>mak</a:t>
            </a:r>
            <a:r>
              <a:rPr lang="en-GB" sz="2800" kern="0" dirty="0" smtClean="0"/>
              <a:t>e a straight line</a:t>
            </a:r>
            <a:r>
              <a:rPr lang="en-GB" sz="2800" kern="0" dirty="0" smtClean="0"/>
              <a:t>.</a:t>
            </a:r>
            <a:endParaRPr lang="en-GB" sz="2800" kern="0" dirty="0"/>
          </a:p>
        </p:txBody>
      </p:sp>
      <p:sp>
        <p:nvSpPr>
          <p:cNvPr id="15" name="Title 1"/>
          <p:cNvSpPr txBox="1">
            <a:spLocks/>
          </p:cNvSpPr>
          <p:nvPr/>
        </p:nvSpPr>
        <p:spPr bwMode="auto">
          <a:xfrm>
            <a:off x="97750" y="4247555"/>
            <a:ext cx="9144000" cy="15701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GB" sz="2800" kern="0" dirty="0" smtClean="0"/>
              <a:t>Give as many combinations as you can in the time you </a:t>
            </a:r>
            <a:r>
              <a:rPr lang="en-GB" sz="2800" kern="0" dirty="0" smtClean="0"/>
              <a:t>have.</a:t>
            </a:r>
            <a:endParaRPr lang="en-GB" sz="2800" kern="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89505284"/>
      </p:ext>
    </p:extLst>
  </p:cSld>
  <p:clrMapOvr>
    <a:masterClrMapping/>
  </p:clrMapOvr>
  <p:transition advClick="0" advTm="1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467544" y="1772964"/>
            <a:ext cx="3095724" cy="1439863"/>
            <a:chOff x="1619672" y="2492896"/>
            <a:chExt cx="4680520" cy="1871663"/>
          </a:xfrm>
        </p:grpSpPr>
        <p:sp>
          <p:nvSpPr>
            <p:cNvPr id="6148" name="Line 4"/>
            <p:cNvSpPr>
              <a:spLocks noChangeShapeType="1"/>
            </p:cNvSpPr>
            <p:nvPr/>
          </p:nvSpPr>
          <p:spPr bwMode="auto">
            <a:xfrm flipH="1">
              <a:off x="3635896" y="2492896"/>
              <a:ext cx="1079500" cy="187166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149" name="Line 5"/>
            <p:cNvSpPr>
              <a:spLocks noChangeShapeType="1"/>
            </p:cNvSpPr>
            <p:nvPr/>
          </p:nvSpPr>
          <p:spPr bwMode="auto">
            <a:xfrm>
              <a:off x="1619672" y="4364559"/>
              <a:ext cx="468052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150" name="Arc 6"/>
            <p:cNvSpPr>
              <a:spLocks/>
            </p:cNvSpPr>
            <p:nvPr/>
          </p:nvSpPr>
          <p:spPr bwMode="auto">
            <a:xfrm>
              <a:off x="3923234" y="3932759"/>
              <a:ext cx="215900" cy="431800"/>
            </a:xfrm>
            <a:custGeom>
              <a:avLst/>
              <a:gdLst>
                <a:gd name="T0" fmla="*/ 0 w 21680"/>
                <a:gd name="T1" fmla="*/ 0 h 21600"/>
                <a:gd name="T2" fmla="*/ 2150037 w 21680"/>
                <a:gd name="T3" fmla="*/ 8632002 h 21600"/>
                <a:gd name="T4" fmla="*/ 7937 w 21680"/>
                <a:gd name="T5" fmla="*/ 8632002 h 21600"/>
                <a:gd name="T6" fmla="*/ 0 60000 65536"/>
                <a:gd name="T7" fmla="*/ 0 60000 65536"/>
                <a:gd name="T8" fmla="*/ 0 60000 65536"/>
                <a:gd name="T9" fmla="*/ 0 w 21680"/>
                <a:gd name="T10" fmla="*/ 0 h 21600"/>
                <a:gd name="T11" fmla="*/ 21680 w 2168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80" h="21600" fill="none" extrusionOk="0">
                  <a:moveTo>
                    <a:pt x="0" y="0"/>
                  </a:moveTo>
                  <a:cubicBezTo>
                    <a:pt x="26" y="0"/>
                    <a:pt x="53" y="-1"/>
                    <a:pt x="80" y="0"/>
                  </a:cubicBezTo>
                  <a:cubicBezTo>
                    <a:pt x="12009" y="0"/>
                    <a:pt x="21680" y="9670"/>
                    <a:pt x="21680" y="21600"/>
                  </a:cubicBezTo>
                </a:path>
                <a:path w="21680" h="21600" stroke="0" extrusionOk="0">
                  <a:moveTo>
                    <a:pt x="0" y="0"/>
                  </a:moveTo>
                  <a:cubicBezTo>
                    <a:pt x="26" y="0"/>
                    <a:pt x="53" y="-1"/>
                    <a:pt x="80" y="0"/>
                  </a:cubicBezTo>
                  <a:cubicBezTo>
                    <a:pt x="12009" y="0"/>
                    <a:pt x="21680" y="9670"/>
                    <a:pt x="21680" y="21600"/>
                  </a:cubicBezTo>
                  <a:lnTo>
                    <a:pt x="8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571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6151" name="Text Box 7"/>
          <p:cNvSpPr txBox="1">
            <a:spLocks noChangeArrowheads="1"/>
          </p:cNvSpPr>
          <p:nvPr/>
        </p:nvSpPr>
        <p:spPr bwMode="auto">
          <a:xfrm>
            <a:off x="2158081" y="2689607"/>
            <a:ext cx="69442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2800" dirty="0">
                <a:latin typeface="Calibri" panose="020F0502020204030204" pitchFamily="34" charset="0"/>
              </a:rPr>
              <a:t>50</a:t>
            </a:r>
            <a:r>
              <a:rPr lang="en-US" altLang="en-US" sz="2800" dirty="0">
                <a:latin typeface="Calibri" panose="020F0502020204030204" pitchFamily="34" charset="0"/>
                <a:cs typeface="Arial" charset="0"/>
              </a:rPr>
              <a:t>°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405116" y="2703774"/>
            <a:ext cx="5860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a°</a:t>
            </a:r>
            <a:endParaRPr lang="en-GB" sz="2800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168350" y="188640"/>
            <a:ext cx="8229600" cy="1143000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r>
              <a:rPr lang="en-GB" altLang="en-US" sz="2800" kern="0" dirty="0" smtClean="0">
                <a:latin typeface="Calibri" panose="020F0502020204030204" pitchFamily="34" charset="0"/>
              </a:rPr>
              <a:t>On your whiteboards:</a:t>
            </a:r>
            <a:br>
              <a:rPr lang="en-GB" altLang="en-US" sz="2800" kern="0" dirty="0" smtClean="0">
                <a:latin typeface="Calibri" panose="020F0502020204030204" pitchFamily="34" charset="0"/>
              </a:rPr>
            </a:br>
            <a:r>
              <a:rPr lang="en-GB" altLang="en-US" sz="2800" kern="0" dirty="0" smtClean="0">
                <a:latin typeface="Calibri" panose="020F0502020204030204" pitchFamily="34" charset="0"/>
              </a:rPr>
              <a:t>What is the missing angle, </a:t>
            </a:r>
            <a:r>
              <a:rPr lang="en-GB" altLang="en-US" sz="2800" i="1" kern="0" dirty="0" smtClean="0">
                <a:latin typeface="Calibri" panose="020F0502020204030204" pitchFamily="34" charset="0"/>
              </a:rPr>
              <a:t>a</a:t>
            </a:r>
            <a:r>
              <a:rPr lang="en-GB" altLang="en-US" sz="2800" kern="0" dirty="0" smtClean="0">
                <a:latin typeface="Calibri" panose="020F0502020204030204" pitchFamily="34" charset="0"/>
              </a:rPr>
              <a:t>?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4067944" y="1759273"/>
            <a:ext cx="3095724" cy="1439863"/>
            <a:chOff x="1619672" y="2492896"/>
            <a:chExt cx="4680520" cy="1871663"/>
          </a:xfrm>
        </p:grpSpPr>
        <p:sp>
          <p:nvSpPr>
            <p:cNvPr id="11" name="Line 4"/>
            <p:cNvSpPr>
              <a:spLocks noChangeShapeType="1"/>
            </p:cNvSpPr>
            <p:nvPr/>
          </p:nvSpPr>
          <p:spPr bwMode="auto">
            <a:xfrm flipH="1">
              <a:off x="3635897" y="2492896"/>
              <a:ext cx="923295" cy="187166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Line 5"/>
            <p:cNvSpPr>
              <a:spLocks noChangeShapeType="1"/>
            </p:cNvSpPr>
            <p:nvPr/>
          </p:nvSpPr>
          <p:spPr bwMode="auto">
            <a:xfrm>
              <a:off x="1619672" y="4364559"/>
              <a:ext cx="468052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Arc 6"/>
            <p:cNvSpPr>
              <a:spLocks/>
            </p:cNvSpPr>
            <p:nvPr/>
          </p:nvSpPr>
          <p:spPr bwMode="auto">
            <a:xfrm>
              <a:off x="3870209" y="3932759"/>
              <a:ext cx="268926" cy="431800"/>
            </a:xfrm>
            <a:custGeom>
              <a:avLst/>
              <a:gdLst>
                <a:gd name="T0" fmla="*/ 0 w 21680"/>
                <a:gd name="T1" fmla="*/ 0 h 21600"/>
                <a:gd name="T2" fmla="*/ 2150037 w 21680"/>
                <a:gd name="T3" fmla="*/ 8632002 h 21600"/>
                <a:gd name="T4" fmla="*/ 7937 w 21680"/>
                <a:gd name="T5" fmla="*/ 8632002 h 21600"/>
                <a:gd name="T6" fmla="*/ 0 60000 65536"/>
                <a:gd name="T7" fmla="*/ 0 60000 65536"/>
                <a:gd name="T8" fmla="*/ 0 60000 65536"/>
                <a:gd name="T9" fmla="*/ 0 w 21680"/>
                <a:gd name="T10" fmla="*/ 0 h 21600"/>
                <a:gd name="T11" fmla="*/ 21680 w 2168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80" h="21600" fill="none" extrusionOk="0">
                  <a:moveTo>
                    <a:pt x="0" y="0"/>
                  </a:moveTo>
                  <a:cubicBezTo>
                    <a:pt x="26" y="0"/>
                    <a:pt x="53" y="-1"/>
                    <a:pt x="80" y="0"/>
                  </a:cubicBezTo>
                  <a:cubicBezTo>
                    <a:pt x="12009" y="0"/>
                    <a:pt x="21680" y="9670"/>
                    <a:pt x="21680" y="21600"/>
                  </a:cubicBezTo>
                </a:path>
                <a:path w="21680" h="21600" stroke="0" extrusionOk="0">
                  <a:moveTo>
                    <a:pt x="0" y="0"/>
                  </a:moveTo>
                  <a:cubicBezTo>
                    <a:pt x="26" y="0"/>
                    <a:pt x="53" y="-1"/>
                    <a:pt x="80" y="0"/>
                  </a:cubicBezTo>
                  <a:cubicBezTo>
                    <a:pt x="12009" y="0"/>
                    <a:pt x="21680" y="9670"/>
                    <a:pt x="21680" y="21600"/>
                  </a:cubicBezTo>
                  <a:lnTo>
                    <a:pt x="8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571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5758481" y="2675916"/>
            <a:ext cx="69442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2800" dirty="0" smtClean="0">
                <a:latin typeface="Calibri" panose="020F0502020204030204" pitchFamily="34" charset="0"/>
              </a:rPr>
              <a:t>51</a:t>
            </a:r>
            <a:r>
              <a:rPr lang="en-US" altLang="en-US" sz="2800" dirty="0" smtClean="0">
                <a:latin typeface="Calibri" panose="020F0502020204030204" pitchFamily="34" charset="0"/>
                <a:cs typeface="Arial" charset="0"/>
              </a:rPr>
              <a:t>°</a:t>
            </a:r>
            <a:endParaRPr lang="en-US" altLang="en-US" sz="2800" dirty="0"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942108" y="2703774"/>
            <a:ext cx="5779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2800" i="1" dirty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a°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514671" y="3908123"/>
            <a:ext cx="3095724" cy="1439863"/>
            <a:chOff x="1619672" y="2492896"/>
            <a:chExt cx="4680520" cy="1871663"/>
          </a:xfrm>
        </p:grpSpPr>
        <p:sp>
          <p:nvSpPr>
            <p:cNvPr id="17" name="Line 4"/>
            <p:cNvSpPr>
              <a:spLocks noChangeShapeType="1"/>
            </p:cNvSpPr>
            <p:nvPr/>
          </p:nvSpPr>
          <p:spPr bwMode="auto">
            <a:xfrm flipH="1">
              <a:off x="3635897" y="2492896"/>
              <a:ext cx="539750" cy="187166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Line 5"/>
            <p:cNvSpPr>
              <a:spLocks noChangeShapeType="1"/>
            </p:cNvSpPr>
            <p:nvPr/>
          </p:nvSpPr>
          <p:spPr bwMode="auto">
            <a:xfrm>
              <a:off x="1619672" y="4364559"/>
              <a:ext cx="468052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Arc 6"/>
            <p:cNvSpPr>
              <a:spLocks/>
            </p:cNvSpPr>
            <p:nvPr/>
          </p:nvSpPr>
          <p:spPr bwMode="auto">
            <a:xfrm>
              <a:off x="3732276" y="3934608"/>
              <a:ext cx="448129" cy="429951"/>
            </a:xfrm>
            <a:custGeom>
              <a:avLst/>
              <a:gdLst>
                <a:gd name="T0" fmla="*/ 0 w 21680"/>
                <a:gd name="T1" fmla="*/ 0 h 21600"/>
                <a:gd name="T2" fmla="*/ 2150037 w 21680"/>
                <a:gd name="T3" fmla="*/ 8632002 h 21600"/>
                <a:gd name="T4" fmla="*/ 7937 w 21680"/>
                <a:gd name="T5" fmla="*/ 8632002 h 21600"/>
                <a:gd name="T6" fmla="*/ 0 60000 65536"/>
                <a:gd name="T7" fmla="*/ 0 60000 65536"/>
                <a:gd name="T8" fmla="*/ 0 60000 65536"/>
                <a:gd name="T9" fmla="*/ 0 w 21680"/>
                <a:gd name="T10" fmla="*/ 0 h 21600"/>
                <a:gd name="T11" fmla="*/ 21680 w 2168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80" h="21600" fill="none" extrusionOk="0">
                  <a:moveTo>
                    <a:pt x="0" y="0"/>
                  </a:moveTo>
                  <a:cubicBezTo>
                    <a:pt x="26" y="0"/>
                    <a:pt x="53" y="-1"/>
                    <a:pt x="80" y="0"/>
                  </a:cubicBezTo>
                  <a:cubicBezTo>
                    <a:pt x="12009" y="0"/>
                    <a:pt x="21680" y="9670"/>
                    <a:pt x="21680" y="21600"/>
                  </a:cubicBezTo>
                </a:path>
                <a:path w="21680" h="21600" stroke="0" extrusionOk="0">
                  <a:moveTo>
                    <a:pt x="0" y="0"/>
                  </a:moveTo>
                  <a:cubicBezTo>
                    <a:pt x="26" y="0"/>
                    <a:pt x="53" y="-1"/>
                    <a:pt x="80" y="0"/>
                  </a:cubicBezTo>
                  <a:cubicBezTo>
                    <a:pt x="12009" y="0"/>
                    <a:pt x="21680" y="9670"/>
                    <a:pt x="21680" y="21600"/>
                  </a:cubicBezTo>
                  <a:lnTo>
                    <a:pt x="8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571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20" name="Text Box 7"/>
          <p:cNvSpPr txBox="1">
            <a:spLocks noChangeArrowheads="1"/>
          </p:cNvSpPr>
          <p:nvPr/>
        </p:nvSpPr>
        <p:spPr bwMode="auto">
          <a:xfrm>
            <a:off x="2205208" y="4755616"/>
            <a:ext cx="69442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2800" dirty="0" smtClean="0">
                <a:latin typeface="Calibri" panose="020F0502020204030204" pitchFamily="34" charset="0"/>
              </a:rPr>
              <a:t>52</a:t>
            </a:r>
            <a:r>
              <a:rPr lang="en-US" altLang="en-US" sz="2800" dirty="0" smtClean="0">
                <a:latin typeface="Calibri" panose="020F0502020204030204" pitchFamily="34" charset="0"/>
                <a:cs typeface="Arial" charset="0"/>
              </a:rPr>
              <a:t>°</a:t>
            </a:r>
            <a:endParaRPr lang="en-US" altLang="en-US" sz="2800" dirty="0"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399462" y="4920996"/>
            <a:ext cx="5530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2800" i="1" dirty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a°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4186470" y="3908122"/>
            <a:ext cx="3095724" cy="1439863"/>
            <a:chOff x="1619672" y="2492896"/>
            <a:chExt cx="4680520" cy="1871663"/>
          </a:xfrm>
        </p:grpSpPr>
        <p:sp>
          <p:nvSpPr>
            <p:cNvPr id="23" name="Line 4"/>
            <p:cNvSpPr>
              <a:spLocks noChangeShapeType="1"/>
            </p:cNvSpPr>
            <p:nvPr/>
          </p:nvSpPr>
          <p:spPr bwMode="auto">
            <a:xfrm flipH="1">
              <a:off x="3635897" y="2492896"/>
              <a:ext cx="539750" cy="187166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Line 5"/>
            <p:cNvSpPr>
              <a:spLocks noChangeShapeType="1"/>
            </p:cNvSpPr>
            <p:nvPr/>
          </p:nvSpPr>
          <p:spPr bwMode="auto">
            <a:xfrm>
              <a:off x="1619672" y="4364559"/>
              <a:ext cx="468052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Arc 6"/>
            <p:cNvSpPr>
              <a:spLocks/>
            </p:cNvSpPr>
            <p:nvPr/>
          </p:nvSpPr>
          <p:spPr bwMode="auto">
            <a:xfrm>
              <a:off x="3744031" y="3912140"/>
              <a:ext cx="395104" cy="452419"/>
            </a:xfrm>
            <a:custGeom>
              <a:avLst/>
              <a:gdLst>
                <a:gd name="T0" fmla="*/ 0 w 21680"/>
                <a:gd name="T1" fmla="*/ 0 h 21600"/>
                <a:gd name="T2" fmla="*/ 2150037 w 21680"/>
                <a:gd name="T3" fmla="*/ 8632002 h 21600"/>
                <a:gd name="T4" fmla="*/ 7937 w 21680"/>
                <a:gd name="T5" fmla="*/ 8632002 h 21600"/>
                <a:gd name="T6" fmla="*/ 0 60000 65536"/>
                <a:gd name="T7" fmla="*/ 0 60000 65536"/>
                <a:gd name="T8" fmla="*/ 0 60000 65536"/>
                <a:gd name="T9" fmla="*/ 0 w 21680"/>
                <a:gd name="T10" fmla="*/ 0 h 21600"/>
                <a:gd name="T11" fmla="*/ 21680 w 2168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80" h="21600" fill="none" extrusionOk="0">
                  <a:moveTo>
                    <a:pt x="0" y="0"/>
                  </a:moveTo>
                  <a:cubicBezTo>
                    <a:pt x="26" y="0"/>
                    <a:pt x="53" y="-1"/>
                    <a:pt x="80" y="0"/>
                  </a:cubicBezTo>
                  <a:cubicBezTo>
                    <a:pt x="12009" y="0"/>
                    <a:pt x="21680" y="9670"/>
                    <a:pt x="21680" y="21600"/>
                  </a:cubicBezTo>
                </a:path>
                <a:path w="21680" h="21600" stroke="0" extrusionOk="0">
                  <a:moveTo>
                    <a:pt x="0" y="0"/>
                  </a:moveTo>
                  <a:cubicBezTo>
                    <a:pt x="26" y="0"/>
                    <a:pt x="53" y="-1"/>
                    <a:pt x="80" y="0"/>
                  </a:cubicBezTo>
                  <a:cubicBezTo>
                    <a:pt x="12009" y="0"/>
                    <a:pt x="21680" y="9670"/>
                    <a:pt x="21680" y="21600"/>
                  </a:cubicBezTo>
                  <a:lnTo>
                    <a:pt x="8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571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26" name="Text Box 7"/>
          <p:cNvSpPr txBox="1">
            <a:spLocks noChangeArrowheads="1"/>
          </p:cNvSpPr>
          <p:nvPr/>
        </p:nvSpPr>
        <p:spPr bwMode="auto">
          <a:xfrm>
            <a:off x="5877007" y="4824765"/>
            <a:ext cx="69442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2800" dirty="0" smtClean="0">
                <a:latin typeface="Calibri" panose="020F0502020204030204" pitchFamily="34" charset="0"/>
              </a:rPr>
              <a:t>62</a:t>
            </a:r>
            <a:r>
              <a:rPr lang="en-US" altLang="en-US" sz="2800" dirty="0" smtClean="0">
                <a:latin typeface="Calibri" panose="020F0502020204030204" pitchFamily="34" charset="0"/>
                <a:cs typeface="Arial" charset="0"/>
              </a:rPr>
              <a:t>°</a:t>
            </a:r>
            <a:endParaRPr lang="en-US" altLang="en-US" sz="2800" dirty="0"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092468" y="4912353"/>
            <a:ext cx="6143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2800" i="1" dirty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a°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76834492"/>
      </p:ext>
    </p:extLst>
  </p:cSld>
  <p:clrMapOvr>
    <a:masterClrMapping/>
  </p:clrMapOvr>
  <p:transition advClick="0" advTm="1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20" grpId="0"/>
      <p:bldP spid="21" grpId="0"/>
      <p:bldP spid="26" grpId="0"/>
      <p:bldP spid="2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 txBox="1">
            <a:spLocks noGrp="1"/>
          </p:cNvSpPr>
          <p:nvPr>
            <p:ph type="body" idx="4294967295"/>
          </p:nvPr>
        </p:nvSpPr>
        <p:spPr>
          <a:xfrm>
            <a:off x="3482710" y="3552736"/>
            <a:ext cx="7932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GB" sz="2800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b°</a:t>
            </a:r>
            <a:endParaRPr lang="en-GB" sz="2800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172" name="Line 4"/>
          <p:cNvSpPr>
            <a:spLocks noChangeShapeType="1"/>
          </p:cNvSpPr>
          <p:nvPr/>
        </p:nvSpPr>
        <p:spPr bwMode="auto">
          <a:xfrm>
            <a:off x="2546209" y="2492896"/>
            <a:ext cx="1873002" cy="158306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173" name="Line 5"/>
          <p:cNvSpPr>
            <a:spLocks noChangeShapeType="1"/>
          </p:cNvSpPr>
          <p:nvPr/>
        </p:nvSpPr>
        <p:spPr bwMode="auto">
          <a:xfrm>
            <a:off x="1753799" y="4075956"/>
            <a:ext cx="47528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4130385" y="3417267"/>
            <a:ext cx="87716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800" dirty="0" smtClean="0">
                <a:latin typeface="Calibri" panose="020F0502020204030204" pitchFamily="34" charset="0"/>
                <a:cs typeface="Arial" charset="0"/>
              </a:rPr>
              <a:t>141°</a:t>
            </a:r>
            <a:endParaRPr lang="en-US" altLang="en-US" sz="2800" dirty="0"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2" name="Arc 1"/>
          <p:cNvSpPr/>
          <p:nvPr/>
        </p:nvSpPr>
        <p:spPr>
          <a:xfrm rot="17922886">
            <a:off x="3785418" y="3086256"/>
            <a:ext cx="1311265" cy="1592503"/>
          </a:xfrm>
          <a:prstGeom prst="arc">
            <a:avLst>
              <a:gd name="adj1" fmla="val 16296733"/>
              <a:gd name="adj2" fmla="val 4519021"/>
            </a:avLst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168350" y="188640"/>
            <a:ext cx="8229600" cy="1143000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r>
              <a:rPr lang="en-GB" altLang="en-US" sz="2800" kern="0" dirty="0" smtClean="0">
                <a:latin typeface="Calibri" panose="020F0502020204030204" pitchFamily="34" charset="0"/>
              </a:rPr>
              <a:t>On your whiteboards:</a:t>
            </a:r>
            <a:br>
              <a:rPr lang="en-GB" altLang="en-US" sz="2800" kern="0" dirty="0" smtClean="0">
                <a:latin typeface="Calibri" panose="020F0502020204030204" pitchFamily="34" charset="0"/>
              </a:rPr>
            </a:br>
            <a:r>
              <a:rPr lang="en-GB" altLang="en-US" sz="2800" kern="0" dirty="0" smtClean="0">
                <a:latin typeface="Calibri" panose="020F0502020204030204" pitchFamily="34" charset="0"/>
              </a:rPr>
              <a:t>What is the missing angle, b?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6706899"/>
      </p:ext>
    </p:extLst>
  </p:cSld>
  <p:clrMapOvr>
    <a:masterClrMapping/>
  </p:clrMapOvr>
  <p:transition advClick="0" advTm="14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 rot="16200000">
            <a:off x="2051845" y="3033228"/>
            <a:ext cx="3384377" cy="1871664"/>
            <a:chOff x="2555777" y="2492896"/>
            <a:chExt cx="3384377" cy="1871664"/>
          </a:xfrm>
        </p:grpSpPr>
        <p:sp>
          <p:nvSpPr>
            <p:cNvPr id="6148" name="Line 4"/>
            <p:cNvSpPr>
              <a:spLocks noChangeShapeType="1"/>
            </p:cNvSpPr>
            <p:nvPr/>
          </p:nvSpPr>
          <p:spPr bwMode="auto">
            <a:xfrm flipH="1">
              <a:off x="3635896" y="2492896"/>
              <a:ext cx="1079500" cy="187166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149" name="Line 5"/>
            <p:cNvSpPr>
              <a:spLocks noChangeShapeType="1"/>
            </p:cNvSpPr>
            <p:nvPr/>
          </p:nvSpPr>
          <p:spPr bwMode="auto">
            <a:xfrm>
              <a:off x="2555777" y="4364560"/>
              <a:ext cx="3384377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150" name="Arc 6"/>
            <p:cNvSpPr>
              <a:spLocks/>
            </p:cNvSpPr>
            <p:nvPr/>
          </p:nvSpPr>
          <p:spPr bwMode="auto">
            <a:xfrm>
              <a:off x="3923234" y="3932759"/>
              <a:ext cx="215900" cy="431800"/>
            </a:xfrm>
            <a:custGeom>
              <a:avLst/>
              <a:gdLst>
                <a:gd name="T0" fmla="*/ 0 w 21680"/>
                <a:gd name="T1" fmla="*/ 0 h 21600"/>
                <a:gd name="T2" fmla="*/ 2150037 w 21680"/>
                <a:gd name="T3" fmla="*/ 8632002 h 21600"/>
                <a:gd name="T4" fmla="*/ 7937 w 21680"/>
                <a:gd name="T5" fmla="*/ 8632002 h 21600"/>
                <a:gd name="T6" fmla="*/ 0 60000 65536"/>
                <a:gd name="T7" fmla="*/ 0 60000 65536"/>
                <a:gd name="T8" fmla="*/ 0 60000 65536"/>
                <a:gd name="T9" fmla="*/ 0 w 21680"/>
                <a:gd name="T10" fmla="*/ 0 h 21600"/>
                <a:gd name="T11" fmla="*/ 21680 w 2168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80" h="21600" fill="none" extrusionOk="0">
                  <a:moveTo>
                    <a:pt x="0" y="0"/>
                  </a:moveTo>
                  <a:cubicBezTo>
                    <a:pt x="26" y="0"/>
                    <a:pt x="53" y="-1"/>
                    <a:pt x="80" y="0"/>
                  </a:cubicBezTo>
                  <a:cubicBezTo>
                    <a:pt x="12009" y="0"/>
                    <a:pt x="21680" y="9670"/>
                    <a:pt x="21680" y="21600"/>
                  </a:cubicBezTo>
                </a:path>
                <a:path w="21680" h="21600" stroke="0" extrusionOk="0">
                  <a:moveTo>
                    <a:pt x="0" y="0"/>
                  </a:moveTo>
                  <a:cubicBezTo>
                    <a:pt x="26" y="0"/>
                    <a:pt x="53" y="-1"/>
                    <a:pt x="80" y="0"/>
                  </a:cubicBezTo>
                  <a:cubicBezTo>
                    <a:pt x="12009" y="0"/>
                    <a:pt x="21680" y="9670"/>
                    <a:pt x="21680" y="21600"/>
                  </a:cubicBezTo>
                  <a:lnTo>
                    <a:pt x="8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571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6151" name="Text Box 7"/>
          <p:cNvSpPr txBox="1">
            <a:spLocks noChangeArrowheads="1"/>
          </p:cNvSpPr>
          <p:nvPr/>
        </p:nvSpPr>
        <p:spPr bwMode="auto">
          <a:xfrm>
            <a:off x="4045958" y="3593703"/>
            <a:ext cx="69442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2800" dirty="0" smtClean="0">
                <a:latin typeface="Calibri" panose="020F0502020204030204" pitchFamily="34" charset="0"/>
              </a:rPr>
              <a:t>48</a:t>
            </a:r>
            <a:r>
              <a:rPr lang="en-US" altLang="en-US" sz="2800" dirty="0" smtClean="0">
                <a:latin typeface="Calibri" panose="020F0502020204030204" pitchFamily="34" charset="0"/>
                <a:cs typeface="Arial" charset="0"/>
              </a:rPr>
              <a:t>°</a:t>
            </a:r>
            <a:endParaRPr lang="en-US" altLang="en-US" sz="2800" dirty="0"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045958" y="4581130"/>
            <a:ext cx="563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2800" i="1" dirty="0" smtClean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c°</a:t>
            </a:r>
            <a:endParaRPr lang="en-GB" sz="2800" i="1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168350" y="188640"/>
            <a:ext cx="8229600" cy="1143000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r>
              <a:rPr lang="en-GB" altLang="en-US" sz="2800" kern="0" dirty="0" smtClean="0">
                <a:latin typeface="Calibri" panose="020F0502020204030204" pitchFamily="34" charset="0"/>
              </a:rPr>
              <a:t>On your whiteboards:</a:t>
            </a:r>
            <a:br>
              <a:rPr lang="en-GB" altLang="en-US" sz="2800" kern="0" dirty="0" smtClean="0">
                <a:latin typeface="Calibri" panose="020F0502020204030204" pitchFamily="34" charset="0"/>
              </a:rPr>
            </a:br>
            <a:r>
              <a:rPr lang="en-GB" altLang="en-US" sz="2800" kern="0" dirty="0" smtClean="0">
                <a:latin typeface="Calibri" panose="020F0502020204030204" pitchFamily="34" charset="0"/>
              </a:rPr>
              <a:t>What is the missing angle, </a:t>
            </a:r>
            <a:r>
              <a:rPr lang="en-GB" altLang="en-US" sz="2800" i="1" kern="0" dirty="0" smtClean="0">
                <a:latin typeface="Calibri" panose="020F0502020204030204" pitchFamily="34" charset="0"/>
              </a:rPr>
              <a:t>c</a:t>
            </a:r>
            <a:r>
              <a:rPr lang="en-GB" altLang="en-US" sz="2800" kern="0" dirty="0" smtClean="0">
                <a:latin typeface="Calibri" panose="020F0502020204030204" pitchFamily="34" charset="0"/>
              </a:rPr>
              <a:t>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90295305"/>
      </p:ext>
    </p:extLst>
  </p:cSld>
  <p:clrMapOvr>
    <a:masterClrMapping/>
  </p:clrMapOvr>
  <p:transition advClick="0" advTm="1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 txBox="1">
            <a:spLocks noGrp="1"/>
          </p:cNvSpPr>
          <p:nvPr>
            <p:ph type="body" idx="4294967295"/>
          </p:nvPr>
        </p:nvSpPr>
        <p:spPr>
          <a:xfrm>
            <a:off x="3491062" y="2924944"/>
            <a:ext cx="7920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GB" sz="2800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d°</a:t>
            </a:r>
            <a:endParaRPr lang="en-GB" sz="2800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2987824" y="3742206"/>
            <a:ext cx="87716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800" dirty="0" smtClean="0">
                <a:latin typeface="Calibri" panose="020F0502020204030204" pitchFamily="34" charset="0"/>
                <a:cs typeface="Arial" charset="0"/>
              </a:rPr>
              <a:t>138°</a:t>
            </a:r>
            <a:endParaRPr lang="en-US" altLang="en-US" sz="2800" dirty="0">
              <a:latin typeface="Calibri" panose="020F0502020204030204" pitchFamily="34" charset="0"/>
              <a:cs typeface="Arial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 rot="7434101">
            <a:off x="1475334" y="2910595"/>
            <a:ext cx="4176786" cy="2045244"/>
            <a:chOff x="1763366" y="2564904"/>
            <a:chExt cx="4176786" cy="2045244"/>
          </a:xfrm>
        </p:grpSpPr>
        <p:sp>
          <p:nvSpPr>
            <p:cNvPr id="7172" name="Line 4"/>
            <p:cNvSpPr>
              <a:spLocks noChangeShapeType="1"/>
            </p:cNvSpPr>
            <p:nvPr/>
          </p:nvSpPr>
          <p:spPr bwMode="auto">
            <a:xfrm>
              <a:off x="1979712" y="2564904"/>
              <a:ext cx="1873002" cy="158306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173" name="Line 5"/>
            <p:cNvSpPr>
              <a:spLocks noChangeShapeType="1"/>
            </p:cNvSpPr>
            <p:nvPr/>
          </p:nvSpPr>
          <p:spPr bwMode="auto">
            <a:xfrm>
              <a:off x="1763366" y="4147964"/>
              <a:ext cx="417678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" name="Arc 1"/>
            <p:cNvSpPr/>
            <p:nvPr/>
          </p:nvSpPr>
          <p:spPr>
            <a:xfrm rot="17922886">
              <a:off x="3218921" y="3158264"/>
              <a:ext cx="1311265" cy="1592503"/>
            </a:xfrm>
            <a:prstGeom prst="arc">
              <a:avLst>
                <a:gd name="adj1" fmla="val 16296733"/>
                <a:gd name="adj2" fmla="val 4519021"/>
              </a:avLst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168350" y="188640"/>
            <a:ext cx="8229600" cy="1143000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r>
              <a:rPr lang="en-GB" altLang="en-US" sz="2800" kern="0" dirty="0" smtClean="0">
                <a:latin typeface="Calibri" panose="020F0502020204030204" pitchFamily="34" charset="0"/>
              </a:rPr>
              <a:t>On your whiteboards:</a:t>
            </a:r>
            <a:br>
              <a:rPr lang="en-GB" altLang="en-US" sz="2800" kern="0" dirty="0" smtClean="0">
                <a:latin typeface="Calibri" panose="020F0502020204030204" pitchFamily="34" charset="0"/>
              </a:rPr>
            </a:br>
            <a:r>
              <a:rPr lang="en-GB" altLang="en-US" sz="2800" kern="0" dirty="0" smtClean="0">
                <a:latin typeface="Calibri" panose="020F0502020204030204" pitchFamily="34" charset="0"/>
              </a:rPr>
              <a:t>What is the missing angle, </a:t>
            </a:r>
            <a:r>
              <a:rPr lang="en-GB" altLang="en-US" sz="2800" i="1" kern="0" dirty="0" smtClean="0">
                <a:latin typeface="Calibri" panose="020F0502020204030204" pitchFamily="34" charset="0"/>
              </a:rPr>
              <a:t>d</a:t>
            </a:r>
            <a:r>
              <a:rPr lang="en-GB" altLang="en-US" sz="2800" kern="0" dirty="0" smtClean="0">
                <a:latin typeface="Calibri" panose="020F0502020204030204" pitchFamily="34" charset="0"/>
              </a:rPr>
              <a:t>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72468590"/>
      </p:ext>
    </p:extLst>
  </p:cSld>
  <p:clrMapOvr>
    <a:masterClrMapping/>
  </p:clrMapOvr>
  <p:transition advClick="0" advTm="14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 txBox="1">
            <a:spLocks noGrp="1"/>
          </p:cNvSpPr>
          <p:nvPr>
            <p:ph type="body" idx="4294967295"/>
          </p:nvPr>
        </p:nvSpPr>
        <p:spPr>
          <a:xfrm>
            <a:off x="3535736" y="2841234"/>
            <a:ext cx="7192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GB" sz="2800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a°</a:t>
            </a:r>
            <a:endParaRPr lang="en-GB" sz="2800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3168951" y="3644943"/>
            <a:ext cx="51328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800" i="1" dirty="0" smtClean="0">
                <a:latin typeface="Calibri" panose="020F0502020204030204" pitchFamily="34" charset="0"/>
                <a:cs typeface="Arial" charset="0"/>
              </a:rPr>
              <a:t>b</a:t>
            </a:r>
            <a:r>
              <a:rPr lang="en-US" altLang="en-US" sz="2800" dirty="0" smtClean="0">
                <a:latin typeface="Calibri" panose="020F0502020204030204" pitchFamily="34" charset="0"/>
                <a:cs typeface="Arial" charset="0"/>
              </a:rPr>
              <a:t>°</a:t>
            </a:r>
            <a:endParaRPr lang="en-US" altLang="en-US" sz="2800" dirty="0">
              <a:latin typeface="Calibri" panose="020F0502020204030204" pitchFamily="34" charset="0"/>
              <a:cs typeface="Arial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 rot="7434101">
            <a:off x="1475334" y="2910595"/>
            <a:ext cx="4176786" cy="2045244"/>
            <a:chOff x="1763366" y="2564904"/>
            <a:chExt cx="4176786" cy="2045244"/>
          </a:xfrm>
        </p:grpSpPr>
        <p:sp>
          <p:nvSpPr>
            <p:cNvPr id="7172" name="Line 4"/>
            <p:cNvSpPr>
              <a:spLocks noChangeShapeType="1"/>
            </p:cNvSpPr>
            <p:nvPr/>
          </p:nvSpPr>
          <p:spPr bwMode="auto">
            <a:xfrm>
              <a:off x="1979712" y="2564904"/>
              <a:ext cx="1873002" cy="158306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173" name="Line 5"/>
            <p:cNvSpPr>
              <a:spLocks noChangeShapeType="1"/>
            </p:cNvSpPr>
            <p:nvPr/>
          </p:nvSpPr>
          <p:spPr bwMode="auto">
            <a:xfrm>
              <a:off x="1763366" y="4147964"/>
              <a:ext cx="417678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" name="Arc 1"/>
            <p:cNvSpPr/>
            <p:nvPr/>
          </p:nvSpPr>
          <p:spPr>
            <a:xfrm rot="17922886">
              <a:off x="3218921" y="3158264"/>
              <a:ext cx="1311265" cy="1592503"/>
            </a:xfrm>
            <a:prstGeom prst="arc">
              <a:avLst>
                <a:gd name="adj1" fmla="val 16296733"/>
                <a:gd name="adj2" fmla="val 4519021"/>
              </a:avLst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168350" y="188640"/>
            <a:ext cx="8229600" cy="1143000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r>
              <a:rPr lang="en-GB" altLang="en-US" sz="2800" kern="0" dirty="0" smtClean="0">
                <a:latin typeface="Calibri" panose="020F0502020204030204" pitchFamily="34" charset="0"/>
              </a:rPr>
              <a:t>On your whiteboards:</a:t>
            </a:r>
            <a:br>
              <a:rPr lang="en-GB" altLang="en-US" sz="2800" kern="0" dirty="0" smtClean="0">
                <a:latin typeface="Calibri" panose="020F0502020204030204" pitchFamily="34" charset="0"/>
              </a:rPr>
            </a:br>
            <a:r>
              <a:rPr lang="en-GB" altLang="en-US" sz="2800" kern="0" dirty="0" smtClean="0">
                <a:latin typeface="Calibri" panose="020F0502020204030204" pitchFamily="34" charset="0"/>
              </a:rPr>
              <a:t>Write an </a:t>
            </a:r>
            <a:r>
              <a:rPr lang="en-GB" altLang="en-US" sz="2800" kern="0" dirty="0" smtClean="0">
                <a:solidFill>
                  <a:srgbClr val="FF0000"/>
                </a:solidFill>
                <a:latin typeface="Calibri" panose="020F0502020204030204" pitchFamily="34" charset="0"/>
              </a:rPr>
              <a:t>expression</a:t>
            </a:r>
            <a:r>
              <a:rPr lang="en-GB" altLang="en-US" sz="2800" kern="0" dirty="0" smtClean="0">
                <a:latin typeface="Calibri" panose="020F0502020204030204" pitchFamily="34" charset="0"/>
              </a:rPr>
              <a:t> for the missing angle, </a:t>
            </a:r>
            <a:r>
              <a:rPr lang="en-GB" altLang="en-US" sz="2800" i="1" kern="0" dirty="0" smtClean="0">
                <a:latin typeface="Calibri" panose="020F0502020204030204" pitchFamily="34" charset="0"/>
              </a:rPr>
              <a:t>a.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78306927"/>
      </p:ext>
    </p:extLst>
  </p:cSld>
  <p:clrMapOvr>
    <a:masterClrMapping/>
  </p:clrMapOvr>
  <p:transition advClick="0" advTm="14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4"/>
          <p:cNvSpPr>
            <a:spLocks noChangeShapeType="1"/>
          </p:cNvSpPr>
          <p:nvPr/>
        </p:nvSpPr>
        <p:spPr bwMode="auto">
          <a:xfrm flipH="1">
            <a:off x="3779912" y="2132856"/>
            <a:ext cx="935038" cy="23764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25" name="Line 5"/>
          <p:cNvSpPr>
            <a:spLocks noChangeShapeType="1"/>
          </p:cNvSpPr>
          <p:nvPr/>
        </p:nvSpPr>
        <p:spPr bwMode="auto">
          <a:xfrm>
            <a:off x="1114500" y="4509344"/>
            <a:ext cx="712946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20748" y="116632"/>
            <a:ext cx="8229600" cy="1570186"/>
          </a:xfrm>
        </p:spPr>
        <p:txBody>
          <a:bodyPr/>
          <a:lstStyle/>
          <a:p>
            <a:r>
              <a:rPr lang="en-GB" sz="3200" dirty="0" smtClean="0">
                <a:latin typeface="Calibri" panose="020F0502020204030204" pitchFamily="34" charset="0"/>
              </a:rPr>
              <a:t>Write a </a:t>
            </a:r>
            <a:r>
              <a:rPr lang="en-GB" sz="32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maths sentence </a:t>
            </a:r>
            <a:r>
              <a:rPr lang="en-GB" sz="3200" dirty="0" smtClean="0">
                <a:latin typeface="Calibri" panose="020F0502020204030204" pitchFamily="34" charset="0"/>
              </a:rPr>
              <a:t>involving </a:t>
            </a:r>
            <a:r>
              <a:rPr lang="en-GB" sz="3200" i="1" dirty="0" smtClean="0">
                <a:latin typeface="Calibri" panose="020F0502020204030204" pitchFamily="34" charset="0"/>
              </a:rPr>
              <a:t>a</a:t>
            </a:r>
            <a:r>
              <a:rPr lang="en-GB" sz="3200" dirty="0" smtClean="0">
                <a:latin typeface="Calibri" panose="020F0502020204030204" pitchFamily="34" charset="0"/>
              </a:rPr>
              <a:t> and </a:t>
            </a:r>
            <a:r>
              <a:rPr lang="en-GB" sz="3200" i="1" dirty="0" smtClean="0">
                <a:latin typeface="Calibri" panose="020F0502020204030204" pitchFamily="34" charset="0"/>
              </a:rPr>
              <a:t>b</a:t>
            </a:r>
            <a:endParaRPr lang="en-GB" sz="3200" i="1" dirty="0">
              <a:latin typeface="Calibri" panose="020F0502020204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0748" y="1907540"/>
            <a:ext cx="2448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alibri" panose="020F0502020204030204" pitchFamily="34" charset="0"/>
              </a:rPr>
              <a:t>The angles are not drawn accurately</a:t>
            </a:r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347864" y="4000268"/>
            <a:ext cx="576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i="1" dirty="0">
                <a:latin typeface="Calibri" panose="020F0502020204030204" pitchFamily="34" charset="0"/>
              </a:rPr>
              <a:t>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95936" y="3986124"/>
            <a:ext cx="576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i="1" dirty="0" smtClean="0">
                <a:latin typeface="Calibri" panose="020F0502020204030204" pitchFamily="34" charset="0"/>
              </a:rPr>
              <a:t>b</a:t>
            </a:r>
            <a:endParaRPr lang="en-GB" sz="2800" i="1" dirty="0">
              <a:latin typeface="Calibri" panose="020F0502020204030204" pitchFamily="34" charset="0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 bwMode="auto">
          <a:xfrm>
            <a:off x="-1822" y="4725144"/>
            <a:ext cx="9144000" cy="15701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GB" sz="2800" kern="0" dirty="0" smtClean="0"/>
              <a:t>Can you write another?</a:t>
            </a:r>
            <a:endParaRPr lang="en-GB" sz="2800" kern="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91801111"/>
      </p:ext>
    </p:extLst>
  </p:cSld>
  <p:clrMapOvr>
    <a:masterClrMapping/>
  </p:clrMapOvr>
  <p:transition advClick="0" advTm="1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93739"/>
            <a:ext cx="8229600" cy="1570186"/>
          </a:xfrm>
        </p:spPr>
        <p:txBody>
          <a:bodyPr/>
          <a:lstStyle/>
          <a:p>
            <a:r>
              <a:rPr lang="en-GB" sz="3200" dirty="0" smtClean="0">
                <a:latin typeface="Calibri" panose="020F0502020204030204" pitchFamily="34" charset="0"/>
              </a:rPr>
              <a:t>Three angles form a </a:t>
            </a:r>
            <a:r>
              <a:rPr lang="en-GB" sz="32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straight line</a:t>
            </a:r>
            <a:r>
              <a:rPr lang="en-GB" sz="3200" dirty="0" smtClean="0">
                <a:latin typeface="Calibri" panose="020F0502020204030204" pitchFamily="34" charset="0"/>
              </a:rPr>
              <a:t>. What size could each of the angles be? </a:t>
            </a:r>
            <a:endParaRPr lang="en-GB" sz="3200" dirty="0">
              <a:latin typeface="Calibri" panose="020F0502020204030204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827584" y="4365104"/>
            <a:ext cx="7344816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1025644" y="3009162"/>
            <a:ext cx="2970292" cy="1355942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3995936" y="2348879"/>
            <a:ext cx="2193191" cy="2016224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510790" y="3766300"/>
            <a:ext cx="576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Calibri" panose="020F0502020204030204" pitchFamily="34" charset="0"/>
              </a:rPr>
              <a:t>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07904" y="3598269"/>
            <a:ext cx="576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Calibri" panose="020F0502020204030204" pitchFamily="34" charset="0"/>
              </a:rPr>
              <a:t>b</a:t>
            </a:r>
            <a:endParaRPr lang="en-GB" sz="2800" dirty="0">
              <a:latin typeface="Calibri" panose="020F050202020403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91411" y="3769907"/>
            <a:ext cx="576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Calibri" panose="020F0502020204030204" pitchFamily="34" charset="0"/>
              </a:rPr>
              <a:t>c</a:t>
            </a:r>
            <a:endParaRPr lang="en-GB" sz="2800" dirty="0">
              <a:latin typeface="Calibri" panose="020F050202020403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20748" y="1907540"/>
            <a:ext cx="2448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alibri" panose="020F0502020204030204" pitchFamily="34" charset="0"/>
              </a:rPr>
              <a:t>The angles are not drawn accurately</a:t>
            </a:r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 bwMode="auto">
          <a:xfrm>
            <a:off x="385192" y="5327825"/>
            <a:ext cx="8229600" cy="15701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GB" sz="2800" kern="0" dirty="0" smtClean="0"/>
              <a:t>Give an example </a:t>
            </a:r>
            <a:r>
              <a:rPr lang="en-GB" sz="2800" kern="0" dirty="0" smtClean="0"/>
              <a:t>that doesn’t </a:t>
            </a:r>
            <a:r>
              <a:rPr lang="en-GB" sz="2800" kern="0" dirty="0" smtClean="0"/>
              <a:t>work.</a:t>
            </a:r>
            <a:endParaRPr lang="en-GB" sz="2800" kern="0" dirty="0"/>
          </a:p>
        </p:txBody>
      </p:sp>
      <p:sp>
        <p:nvSpPr>
          <p:cNvPr id="15" name="Title 1"/>
          <p:cNvSpPr txBox="1">
            <a:spLocks/>
          </p:cNvSpPr>
          <p:nvPr/>
        </p:nvSpPr>
        <p:spPr bwMode="auto">
          <a:xfrm>
            <a:off x="0" y="4530567"/>
            <a:ext cx="9144000" cy="15701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GB" sz="2800" kern="0" dirty="0" smtClean="0"/>
              <a:t>Give as many combinations as you can in the time you have</a:t>
            </a:r>
            <a:endParaRPr lang="en-GB" sz="2800" kern="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39669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56" r="23515"/>
          <a:stretch/>
        </p:blipFill>
        <p:spPr bwMode="auto">
          <a:xfrm>
            <a:off x="113172" y="683173"/>
            <a:ext cx="2442604" cy="1304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8666" y="702516"/>
            <a:ext cx="2385206" cy="1102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68047"/>
          <a:stretch/>
        </p:blipFill>
        <p:spPr bwMode="auto">
          <a:xfrm>
            <a:off x="207681" y="2389819"/>
            <a:ext cx="2253585" cy="1825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3" name="Picture 4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80" b="40819"/>
          <a:stretch/>
        </p:blipFill>
        <p:spPr bwMode="auto">
          <a:xfrm>
            <a:off x="3125493" y="4117249"/>
            <a:ext cx="2219840" cy="1366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5536269" y="3990726"/>
            <a:ext cx="3429903" cy="1938992"/>
          </a:xfrm>
          <a:prstGeom prst="rect">
            <a:avLst/>
          </a:prstGeom>
          <a:solidFill>
            <a:srgbClr val="FFFF66"/>
          </a:solidFill>
          <a:ln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itchFamily="18" charset="0"/>
              </a:rPr>
              <a:t>Angles on a Straight Line</a:t>
            </a:r>
            <a:endParaRPr kumimoji="0" lang="en-GB" alt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itchFamily="34" charset="0"/>
                <a:cs typeface="Times New Roman" pitchFamily="18" charset="0"/>
              </a:rPr>
              <a:t>For each diagram:</a:t>
            </a: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GB" altLang="en-US" sz="2000" dirty="0" smtClean="0">
                <a:latin typeface="Calibri" panose="020F0502020204030204" pitchFamily="34" charset="0"/>
                <a:cs typeface="Times New Roman" pitchFamily="18" charset="0"/>
              </a:rPr>
              <a:t>Write </a:t>
            </a:r>
            <a:r>
              <a:rPr lang="en-GB" altLang="en-US" sz="2000" b="1" dirty="0" smtClean="0">
                <a:latin typeface="Calibri" panose="020F0502020204030204" pitchFamily="34" charset="0"/>
                <a:cs typeface="Times New Roman" pitchFamily="18" charset="0"/>
              </a:rPr>
              <a:t>two</a:t>
            </a:r>
            <a:r>
              <a:rPr lang="en-GB" altLang="en-US" sz="2000" dirty="0" smtClean="0">
                <a:latin typeface="Calibri" panose="020F0502020204030204" pitchFamily="34" charset="0"/>
                <a:cs typeface="Times New Roman" pitchFamily="18" charset="0"/>
              </a:rPr>
              <a:t> </a:t>
            </a:r>
            <a:r>
              <a:rPr lang="en-GB" altLang="en-US" sz="2000" dirty="0" smtClean="0">
                <a:latin typeface="Calibri" panose="020F0502020204030204" pitchFamily="34" charset="0"/>
                <a:cs typeface="Times New Roman" pitchFamily="18" charset="0"/>
              </a:rPr>
              <a:t>maths </a:t>
            </a:r>
            <a:r>
              <a:rPr lang="en-GB" altLang="en-US" sz="2000" dirty="0" smtClean="0">
                <a:latin typeface="Calibri" panose="020F0502020204030204" pitchFamily="34" charset="0"/>
                <a:cs typeface="Times New Roman" pitchFamily="18" charset="0"/>
              </a:rPr>
              <a:t>sentences</a:t>
            </a:r>
            <a:endParaRPr lang="en-GB" altLang="en-US" sz="2000" dirty="0" smtClean="0">
              <a:latin typeface="Calibri" panose="020F0502020204030204" pitchFamily="34" charset="0"/>
              <a:cs typeface="Times New Roman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GB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Times New Roman" pitchFamily="18" charset="0"/>
              </a:rPr>
              <a:t>Find th</a:t>
            </a:r>
            <a:r>
              <a:rPr lang="en-GB" altLang="en-US" sz="2000" dirty="0" smtClean="0">
                <a:latin typeface="Calibri" panose="020F0502020204030204" pitchFamily="34" charset="0"/>
                <a:cs typeface="Times New Roman" pitchFamily="18" charset="0"/>
              </a:rPr>
              <a:t>e missing angle</a:t>
            </a:r>
            <a:endParaRPr kumimoji="0" lang="en-GB" alt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0" y="77056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  <a:cs typeface="Arial" pitchFamily="34" charset="0"/>
            </a:endParaRPr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0" y="1634055"/>
            <a:ext cx="226344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en-GB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  <a:cs typeface="Arial" pitchFamily="34" charset="0"/>
            </a:endParaRPr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0" y="293274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  <a:cs typeface="Arial" pitchFamily="34" charset="0"/>
            </a:endParaRPr>
          </a:p>
        </p:txBody>
      </p:sp>
      <p:pic>
        <p:nvPicPr>
          <p:cNvPr id="13" name="Picture 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60" r="2580"/>
          <a:stretch/>
        </p:blipFill>
        <p:spPr bwMode="auto">
          <a:xfrm>
            <a:off x="3302655" y="683173"/>
            <a:ext cx="1899132" cy="1304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80" t="19073" b="40819"/>
          <a:stretch/>
        </p:blipFill>
        <p:spPr bwMode="auto">
          <a:xfrm rot="19389666">
            <a:off x="282355" y="4771914"/>
            <a:ext cx="2219840" cy="926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Oval 10"/>
          <p:cNvSpPr/>
          <p:nvPr/>
        </p:nvSpPr>
        <p:spPr>
          <a:xfrm rot="18467129">
            <a:off x="4231103" y="4930905"/>
            <a:ext cx="451785" cy="20168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Rectangle 7"/>
              <p:cNvSpPr/>
              <p:nvPr/>
            </p:nvSpPr>
            <p:spPr>
              <a:xfrm>
                <a:off x="4043106" y="4946194"/>
                <a:ext cx="897746" cy="39025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tx1"/>
                    </a:solidFill>
                  </a:rPr>
                  <a:t>100</a:t>
                </a:r>
                <a14:m>
                  <m:oMath xmlns:m="http://schemas.openxmlformats.org/officeDocument/2006/math">
                    <m:r>
                      <a:rPr lang="en-GB" sz="16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3106" y="4946194"/>
                <a:ext cx="897746" cy="390259"/>
              </a:xfrm>
              <a:prstGeom prst="rect">
                <a:avLst/>
              </a:prstGeom>
              <a:blipFill rotWithShape="1">
                <a:blip r:embed="rId7"/>
                <a:stretch>
                  <a:fillRect b="-1406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Oval 17"/>
          <p:cNvSpPr/>
          <p:nvPr/>
        </p:nvSpPr>
        <p:spPr>
          <a:xfrm rot="19200826">
            <a:off x="3815117" y="4731780"/>
            <a:ext cx="451785" cy="20168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Oval 18"/>
          <p:cNvSpPr/>
          <p:nvPr/>
        </p:nvSpPr>
        <p:spPr>
          <a:xfrm>
            <a:off x="4756302" y="4677187"/>
            <a:ext cx="451785" cy="20168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Rectangle 19"/>
              <p:cNvSpPr/>
              <p:nvPr/>
            </p:nvSpPr>
            <p:spPr>
              <a:xfrm>
                <a:off x="4716641" y="4605382"/>
                <a:ext cx="448422" cy="39025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tx1"/>
                    </a:solidFill>
                  </a:rPr>
                  <a:t>p</a:t>
                </a:r>
                <a14:m>
                  <m:oMath xmlns:m="http://schemas.openxmlformats.org/officeDocument/2006/math">
                    <m:r>
                      <a:rPr lang="en-GB" sz="16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6641" y="4605382"/>
                <a:ext cx="448422" cy="390259"/>
              </a:xfrm>
              <a:prstGeom prst="rect">
                <a:avLst/>
              </a:prstGeom>
              <a:blipFill rotWithShape="1">
                <a:blip r:embed="rId8"/>
                <a:stretch>
                  <a:fillRect b="-1406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Rectangle 20"/>
              <p:cNvSpPr/>
              <p:nvPr/>
            </p:nvSpPr>
            <p:spPr>
              <a:xfrm>
                <a:off x="3828519" y="4614758"/>
                <a:ext cx="448422" cy="39025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tx1"/>
                    </a:solidFill>
                  </a:rPr>
                  <a:t>p</a:t>
                </a:r>
                <a14:m>
                  <m:oMath xmlns:m="http://schemas.openxmlformats.org/officeDocument/2006/math">
                    <m:r>
                      <a:rPr lang="en-GB" sz="16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8519" y="4614758"/>
                <a:ext cx="448422" cy="390259"/>
              </a:xfrm>
              <a:prstGeom prst="rect">
                <a:avLst/>
              </a:prstGeom>
              <a:blipFill rotWithShape="1">
                <a:blip r:embed="rId9"/>
                <a:stretch>
                  <a:fillRect b="-1406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/>
          <p:cNvSpPr/>
          <p:nvPr/>
        </p:nvSpPr>
        <p:spPr>
          <a:xfrm>
            <a:off x="395536" y="683173"/>
            <a:ext cx="360040" cy="456728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/>
          <p:cNvSpPr/>
          <p:nvPr/>
        </p:nvSpPr>
        <p:spPr>
          <a:xfrm>
            <a:off x="3557452" y="705483"/>
            <a:ext cx="360040" cy="456728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/>
          <p:cNvSpPr/>
          <p:nvPr/>
        </p:nvSpPr>
        <p:spPr>
          <a:xfrm>
            <a:off x="5959798" y="761656"/>
            <a:ext cx="360040" cy="456728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6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11" r="40481"/>
          <a:stretch/>
        </p:blipFill>
        <p:spPr bwMode="auto">
          <a:xfrm>
            <a:off x="3314611" y="1950754"/>
            <a:ext cx="2088232" cy="1825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707" r="4325"/>
          <a:stretch/>
        </p:blipFill>
        <p:spPr bwMode="auto">
          <a:xfrm>
            <a:off x="6300192" y="1922335"/>
            <a:ext cx="1902058" cy="1825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755576" y="2263980"/>
            <a:ext cx="792088" cy="432048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/>
          <p:cNvSpPr/>
          <p:nvPr/>
        </p:nvSpPr>
        <p:spPr>
          <a:xfrm>
            <a:off x="3756804" y="1884529"/>
            <a:ext cx="792088" cy="432048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ctangle 30"/>
          <p:cNvSpPr/>
          <p:nvPr/>
        </p:nvSpPr>
        <p:spPr>
          <a:xfrm>
            <a:off x="6524730" y="1782372"/>
            <a:ext cx="792088" cy="432048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ectangle 31"/>
          <p:cNvSpPr/>
          <p:nvPr/>
        </p:nvSpPr>
        <p:spPr>
          <a:xfrm>
            <a:off x="224554" y="4304010"/>
            <a:ext cx="792088" cy="432048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224554" y="683173"/>
            <a:ext cx="5568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alibri" panose="020F0502020204030204" pitchFamily="34" charset="0"/>
              </a:rPr>
              <a:t>1)</a:t>
            </a:r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132324" y="620688"/>
            <a:ext cx="5568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Calibri" panose="020F0502020204030204" pitchFamily="34" charset="0"/>
              </a:rPr>
              <a:t>2</a:t>
            </a:r>
            <a:r>
              <a:rPr lang="en-GB" dirty="0" smtClean="0">
                <a:latin typeface="Calibri" panose="020F0502020204030204" pitchFamily="34" charset="0"/>
              </a:rPr>
              <a:t>)</a:t>
            </a:r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003459" y="624178"/>
            <a:ext cx="5568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alibri" panose="020F0502020204030204" pitchFamily="34" charset="0"/>
              </a:rPr>
              <a:t>3)</a:t>
            </a:r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51520" y="2254688"/>
            <a:ext cx="5568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alibri" panose="020F0502020204030204" pitchFamily="34" charset="0"/>
              </a:rPr>
              <a:t>4)</a:t>
            </a:r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159290" y="2192203"/>
            <a:ext cx="5568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alibri" panose="020F0502020204030204" pitchFamily="34" charset="0"/>
              </a:rPr>
              <a:t>5)</a:t>
            </a:r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030425" y="2195693"/>
            <a:ext cx="5568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alibri" panose="020F0502020204030204" pitchFamily="34" charset="0"/>
              </a:rPr>
              <a:t>6)</a:t>
            </a:r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51520" y="4198904"/>
            <a:ext cx="5568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alibri" panose="020F0502020204030204" pitchFamily="34" charset="0"/>
              </a:rPr>
              <a:t>7)</a:t>
            </a:r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41" name="Oval 40"/>
          <p:cNvSpPr/>
          <p:nvPr/>
        </p:nvSpPr>
        <p:spPr>
          <a:xfrm>
            <a:off x="3161610" y="4251307"/>
            <a:ext cx="451785" cy="20168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TextBox 39"/>
          <p:cNvSpPr txBox="1"/>
          <p:nvPr/>
        </p:nvSpPr>
        <p:spPr>
          <a:xfrm>
            <a:off x="3159290" y="4136419"/>
            <a:ext cx="5568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alibri" panose="020F0502020204030204" pitchFamily="34" charset="0"/>
              </a:rPr>
              <a:t>8)</a:t>
            </a:r>
            <a:endParaRPr lang="en-GB" dirty="0"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07640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621" y="2496490"/>
            <a:ext cx="2331652" cy="1927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312498" y="3350460"/>
            <a:ext cx="265730" cy="4298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607" y="91958"/>
            <a:ext cx="3001096" cy="2022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1083" y="331630"/>
            <a:ext cx="2649751" cy="1783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2909" y="2502123"/>
            <a:ext cx="2536023" cy="1646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3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287" y="4347089"/>
            <a:ext cx="2598624" cy="2101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7"/>
          <p:cNvSpPr>
            <a:spLocks noChangeArrowheads="1"/>
          </p:cNvSpPr>
          <p:nvPr/>
        </p:nvSpPr>
        <p:spPr bwMode="auto">
          <a:xfrm>
            <a:off x="192784" y="109655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</a:t>
            </a:r>
            <a:endParaRPr kumimoji="0" lang="en-GB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9"/>
          <p:cNvSpPr>
            <a:spLocks noChangeArrowheads="1"/>
          </p:cNvSpPr>
          <p:nvPr/>
        </p:nvSpPr>
        <p:spPr bwMode="auto">
          <a:xfrm>
            <a:off x="192784" y="329683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</a:t>
            </a:r>
            <a:endParaRPr kumimoji="0" lang="en-GB" alt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192784" y="437315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</a:t>
            </a:r>
            <a:endParaRPr kumimoji="0" lang="en-GB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62630" y="271197"/>
            <a:ext cx="81695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alibri" panose="020F0502020204030204" pitchFamily="34" charset="0"/>
              </a:rPr>
              <a:t>1)</a:t>
            </a:r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348417" y="375913"/>
            <a:ext cx="55686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latin typeface="Calibri" panose="020F0502020204030204" pitchFamily="34" charset="0"/>
              </a:rPr>
              <a:t>2</a:t>
            </a:r>
            <a:r>
              <a:rPr lang="en-GB" dirty="0" smtClean="0">
                <a:latin typeface="Calibri" panose="020F0502020204030204" pitchFamily="34" charset="0"/>
              </a:rPr>
              <a:t>)</a:t>
            </a:r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17805" y="2456627"/>
            <a:ext cx="55686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alibri" panose="020F0502020204030204" pitchFamily="34" charset="0"/>
              </a:rPr>
              <a:t>3)</a:t>
            </a:r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486354" y="2531487"/>
            <a:ext cx="55686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alibri" panose="020F0502020204030204" pitchFamily="34" charset="0"/>
              </a:rPr>
              <a:t>4)</a:t>
            </a:r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31621" y="4437112"/>
            <a:ext cx="68568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alibri" panose="020F0502020204030204" pitchFamily="34" charset="0"/>
              </a:rPr>
              <a:t>5)</a:t>
            </a:r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18" name="Rectangle 5"/>
          <p:cNvSpPr>
            <a:spLocks noChangeArrowheads="1"/>
          </p:cNvSpPr>
          <p:nvPr/>
        </p:nvSpPr>
        <p:spPr bwMode="auto">
          <a:xfrm>
            <a:off x="4421382" y="4428271"/>
            <a:ext cx="3429903" cy="1938992"/>
          </a:xfrm>
          <a:prstGeom prst="rect">
            <a:avLst/>
          </a:prstGeom>
          <a:solidFill>
            <a:srgbClr val="FFFF66"/>
          </a:solidFill>
          <a:ln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itchFamily="18" charset="0"/>
              </a:rPr>
              <a:t>Challenge</a:t>
            </a:r>
            <a:endParaRPr kumimoji="0" lang="en-GB" alt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itchFamily="34" charset="0"/>
                <a:cs typeface="Times New Roman" pitchFamily="18" charset="0"/>
              </a:rPr>
              <a:t>For each diagram:</a:t>
            </a: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GB" altLang="en-US" sz="2000" dirty="0" smtClean="0">
                <a:latin typeface="Calibri" panose="020F0502020204030204" pitchFamily="34" charset="0"/>
                <a:cs typeface="Times New Roman" pitchFamily="18" charset="0"/>
              </a:rPr>
              <a:t>Write a maths sentence starting with x =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Rectangle 19"/>
              <p:cNvSpPr/>
              <p:nvPr/>
            </p:nvSpPr>
            <p:spPr>
              <a:xfrm>
                <a:off x="1165985" y="1223214"/>
                <a:ext cx="531461" cy="5798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i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sz="2800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5985" y="1223214"/>
                <a:ext cx="531461" cy="579822"/>
              </a:xfrm>
              <a:prstGeom prst="rect">
                <a:avLst/>
              </a:prstGeom>
              <a:blipFill rotWithShape="1">
                <a:blip r:embed="rId8"/>
                <a:stretch>
                  <a:fillRect l="-10345" b="-1368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Rectangle 20"/>
              <p:cNvSpPr/>
              <p:nvPr/>
            </p:nvSpPr>
            <p:spPr>
              <a:xfrm>
                <a:off x="2223032" y="1250509"/>
                <a:ext cx="531461" cy="5798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i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sz="2800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3032" y="1250509"/>
                <a:ext cx="531461" cy="579822"/>
              </a:xfrm>
              <a:prstGeom prst="rect">
                <a:avLst/>
              </a:prstGeom>
              <a:blipFill rotWithShape="1">
                <a:blip r:embed="rId9"/>
                <a:stretch>
                  <a:fillRect l="-9195" b="-1368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Rectangle 21"/>
              <p:cNvSpPr/>
              <p:nvPr/>
            </p:nvSpPr>
            <p:spPr>
              <a:xfrm>
                <a:off x="5751424" y="1499476"/>
                <a:ext cx="531461" cy="2899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i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sz="2800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1424" y="1499476"/>
                <a:ext cx="531461" cy="289911"/>
              </a:xfrm>
              <a:prstGeom prst="rect">
                <a:avLst/>
              </a:prstGeom>
              <a:blipFill rotWithShape="1">
                <a:blip r:embed="rId10"/>
                <a:stretch>
                  <a:fillRect l="-7955" t="-45833" b="-75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Rectangle 22"/>
              <p:cNvSpPr/>
              <p:nvPr/>
            </p:nvSpPr>
            <p:spPr>
              <a:xfrm>
                <a:off x="4237923" y="1322934"/>
                <a:ext cx="1139813" cy="46226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i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14:m>
                  <m:oMath xmlns:m="http://schemas.openxmlformats.org/officeDocument/2006/math">
                    <m:r>
                      <a:rPr lang="en-GB" sz="20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/>
                        <a:ea typeface="Cambria Math" panose="02040503050406030204" pitchFamily="18" charset="0"/>
                      </a:rPr>
                      <m:t>+10</m:t>
                    </m:r>
                    <m:r>
                      <a:rPr lang="en-GB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sz="2000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7923" y="1322934"/>
                <a:ext cx="1139813" cy="462268"/>
              </a:xfrm>
              <a:prstGeom prst="rect">
                <a:avLst/>
              </a:prstGeom>
              <a:blipFill rotWithShape="1">
                <a:blip r:embed="rId11"/>
                <a:stretch>
                  <a:fillRect l="-1604" b="-1184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Rectangle 23"/>
              <p:cNvSpPr/>
              <p:nvPr/>
            </p:nvSpPr>
            <p:spPr>
              <a:xfrm>
                <a:off x="800179" y="3872817"/>
                <a:ext cx="531461" cy="2899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i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sz="2800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179" y="3872817"/>
                <a:ext cx="531461" cy="289911"/>
              </a:xfrm>
              <a:prstGeom prst="rect">
                <a:avLst/>
              </a:prstGeom>
              <a:blipFill rotWithShape="1">
                <a:blip r:embed="rId12"/>
                <a:stretch>
                  <a:fillRect l="-8046" t="-43750" b="-7708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Rectangle 24"/>
              <p:cNvSpPr/>
              <p:nvPr/>
            </p:nvSpPr>
            <p:spPr>
              <a:xfrm>
                <a:off x="1270427" y="3532798"/>
                <a:ext cx="448295" cy="28991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i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14:m>
                  <m:oMath xmlns:m="http://schemas.openxmlformats.org/officeDocument/2006/math">
                    <m:r>
                      <a:rPr lang="en-GB" sz="20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sz="2400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0427" y="3532798"/>
                <a:ext cx="448295" cy="289911"/>
              </a:xfrm>
              <a:prstGeom prst="rect">
                <a:avLst/>
              </a:prstGeom>
              <a:blipFill rotWithShape="1">
                <a:blip r:embed="rId13"/>
                <a:stretch>
                  <a:fillRect l="-9459" t="-29787" b="-5744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Rectangle 25"/>
          <p:cNvSpPr/>
          <p:nvPr/>
        </p:nvSpPr>
        <p:spPr>
          <a:xfrm>
            <a:off x="2423281" y="3435494"/>
            <a:ext cx="224147" cy="2973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8" name="Rectangle 27"/>
              <p:cNvSpPr/>
              <p:nvPr/>
            </p:nvSpPr>
            <p:spPr>
              <a:xfrm>
                <a:off x="4626847" y="3635382"/>
                <a:ext cx="628381" cy="2899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i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/>
                        <a:ea typeface="Cambria Math" panose="02040503050406030204" pitchFamily="18" charset="0"/>
                      </a:rPr>
                      <m:t>𝑝</m:t>
                    </m:r>
                    <m:r>
                      <a:rPr lang="en-GB" sz="20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sz="2400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6847" y="3635382"/>
                <a:ext cx="628381" cy="289911"/>
              </a:xfrm>
              <a:prstGeom prst="rect">
                <a:avLst/>
              </a:prstGeom>
              <a:blipFill rotWithShape="1">
                <a:blip r:embed="rId14"/>
                <a:stretch>
                  <a:fillRect l="-3883" t="-27083" b="-5625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Rectangle 30"/>
              <p:cNvSpPr/>
              <p:nvPr/>
            </p:nvSpPr>
            <p:spPr>
              <a:xfrm>
                <a:off x="5997666" y="3683083"/>
                <a:ext cx="531461" cy="2899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i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sz="2800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7666" y="3683083"/>
                <a:ext cx="531461" cy="289911"/>
              </a:xfrm>
              <a:prstGeom prst="rect">
                <a:avLst/>
              </a:prstGeom>
              <a:blipFill rotWithShape="1">
                <a:blip r:embed="rId15"/>
                <a:stretch>
                  <a:fillRect l="-9195" t="-45833" b="-75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Rectangle 32"/>
          <p:cNvSpPr/>
          <p:nvPr/>
        </p:nvSpPr>
        <p:spPr>
          <a:xfrm rot="3335105">
            <a:off x="1996249" y="5475366"/>
            <a:ext cx="219863" cy="5533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2" name="Rectangle 31"/>
              <p:cNvSpPr/>
              <p:nvPr/>
            </p:nvSpPr>
            <p:spPr>
              <a:xfrm>
                <a:off x="1718722" y="5445744"/>
                <a:ext cx="580555" cy="55339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i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sz="2800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8722" y="5445744"/>
                <a:ext cx="580555" cy="553392"/>
              </a:xfrm>
              <a:prstGeom prst="rect">
                <a:avLst/>
              </a:prstGeom>
              <a:blipFill rotWithShape="1">
                <a:blip r:embed="rId16"/>
                <a:stretch>
                  <a:fillRect l="-3158" b="-1648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2414465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168" y="-251733"/>
            <a:ext cx="8229600" cy="1570186"/>
          </a:xfrm>
        </p:spPr>
        <p:txBody>
          <a:bodyPr/>
          <a:lstStyle/>
          <a:p>
            <a:r>
              <a:rPr lang="en-GB" sz="3200" dirty="0" smtClean="0">
                <a:latin typeface="Calibri" panose="020F0502020204030204" pitchFamily="34" charset="0"/>
              </a:rPr>
              <a:t>Exit ticket</a:t>
            </a:r>
            <a:endParaRPr lang="en-GB" sz="3200" dirty="0">
              <a:latin typeface="Calibri" panose="020F0502020204030204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2403610" y="2610835"/>
            <a:ext cx="3928531" cy="13381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1835696" y="1562465"/>
            <a:ext cx="595446" cy="103983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4243910" y="1562465"/>
            <a:ext cx="1152127" cy="1039829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2373456" y="2110291"/>
                <a:ext cx="118643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dirty="0" smtClean="0">
                    <a:latin typeface="Calibri" panose="020F0502020204030204" pitchFamily="34" charset="0"/>
                  </a:rPr>
                  <a:t>100</a:t>
                </a:r>
                <a14:m>
                  <m:oMath xmlns:m="http://schemas.openxmlformats.org/officeDocument/2006/math">
                    <m:r>
                      <a:rPr lang="en-GB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sz="2800" dirty="0">
                  <a:latin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3456" y="2110291"/>
                <a:ext cx="1186438" cy="523220"/>
              </a:xfrm>
              <a:prstGeom prst="rect">
                <a:avLst/>
              </a:prstGeom>
              <a:blipFill rotWithShape="1">
                <a:blip r:embed="rId3"/>
                <a:stretch>
                  <a:fillRect l="-10256" t="-10465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3108936" y="2743036"/>
            <a:ext cx="244827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 smtClean="0">
                <a:latin typeface="Comic Sans MS" panose="030F0702030302020204" pitchFamily="66" charset="0"/>
              </a:rPr>
              <a:t>The angles are not drawn accurately</a:t>
            </a:r>
            <a:endParaRPr lang="en-GB" sz="1050" dirty="0">
              <a:latin typeface="Comic Sans MS" panose="030F0702030302020204" pitchFamily="66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 bwMode="auto">
          <a:xfrm>
            <a:off x="381765" y="4312102"/>
            <a:ext cx="8229600" cy="15701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endParaRPr lang="en-GB" sz="3200" kern="0" dirty="0">
              <a:latin typeface="Comic Sans MS" panose="030F0702030302020204" pitchFamily="66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-62169" y="764704"/>
            <a:ext cx="86121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Calibri" panose="020F0502020204030204" pitchFamily="34" charset="0"/>
              </a:rPr>
              <a:t>What is the value of angle a?</a:t>
            </a:r>
            <a:endParaRPr lang="en-GB" sz="2400" dirty="0">
              <a:latin typeface="Calibri" panose="020F050202020403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920641" y="2120535"/>
            <a:ext cx="11864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i="1" dirty="0">
                <a:latin typeface="Calibri" panose="020F0502020204030204" pitchFamily="34" charset="0"/>
              </a:rPr>
              <a:t>a</a:t>
            </a:r>
            <a:endParaRPr lang="en-GB" sz="2800" i="1" dirty="0">
              <a:latin typeface="Calibri" panose="020F050202020403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l="-1" r="1951" b="1215"/>
          <a:stretch/>
        </p:blipFill>
        <p:spPr>
          <a:xfrm>
            <a:off x="748722" y="3511864"/>
            <a:ext cx="1510832" cy="1857344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4"/>
          <a:srcRect l="-1" r="1951" b="2053"/>
          <a:stretch/>
        </p:blipFill>
        <p:spPr>
          <a:xfrm>
            <a:off x="2259554" y="3527614"/>
            <a:ext cx="1510832" cy="1841594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4"/>
          <a:srcRect l="-1" t="-1" r="1951" b="2037"/>
          <a:stretch/>
        </p:blipFill>
        <p:spPr>
          <a:xfrm>
            <a:off x="3744536" y="3519073"/>
            <a:ext cx="1510832" cy="1841897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4"/>
          <a:srcRect l="-1" t="-1" r="1951" b="2037"/>
          <a:stretch/>
        </p:blipFill>
        <p:spPr>
          <a:xfrm>
            <a:off x="5255368" y="3524022"/>
            <a:ext cx="1510832" cy="1841897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4"/>
          <a:srcRect l="-1" t="-1" r="1951" b="2037"/>
          <a:stretch/>
        </p:blipFill>
        <p:spPr>
          <a:xfrm>
            <a:off x="6802157" y="3517825"/>
            <a:ext cx="1510832" cy="1841897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4"/>
          <a:srcRect l="-1" r="1951" b="1215"/>
          <a:stretch/>
        </p:blipFill>
        <p:spPr>
          <a:xfrm>
            <a:off x="752149" y="4591984"/>
            <a:ext cx="1510832" cy="1857344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4"/>
          <a:srcRect l="-1" r="1951" b="2053"/>
          <a:stretch/>
        </p:blipFill>
        <p:spPr>
          <a:xfrm>
            <a:off x="2262981" y="4607734"/>
            <a:ext cx="1510832" cy="1841594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 rotWithShape="1">
          <a:blip r:embed="rId4"/>
          <a:srcRect l="-1" t="-1" r="1951" b="2037"/>
          <a:stretch/>
        </p:blipFill>
        <p:spPr>
          <a:xfrm>
            <a:off x="3747963" y="4599193"/>
            <a:ext cx="1510832" cy="1841897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 rotWithShape="1">
          <a:blip r:embed="rId4"/>
          <a:srcRect l="-1" t="-1" r="1951" b="2037"/>
          <a:stretch/>
        </p:blipFill>
        <p:spPr>
          <a:xfrm>
            <a:off x="5258795" y="4604142"/>
            <a:ext cx="1510832" cy="1841897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 rotWithShape="1">
          <a:blip r:embed="rId4"/>
          <a:srcRect l="-1" t="-1" r="1951" b="2037"/>
          <a:stretch/>
        </p:blipFill>
        <p:spPr>
          <a:xfrm>
            <a:off x="6805584" y="4597945"/>
            <a:ext cx="1510832" cy="1841897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/>
              <p:cNvSpPr txBox="1"/>
              <p:nvPr/>
            </p:nvSpPr>
            <p:spPr>
              <a:xfrm>
                <a:off x="4545318" y="2134749"/>
                <a:ext cx="118643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dirty="0" smtClean="0">
                    <a:latin typeface="Calibri" panose="020F0502020204030204" pitchFamily="34" charset="0"/>
                  </a:rPr>
                  <a:t>52</a:t>
                </a:r>
                <a14:m>
                  <m:oMath xmlns:m="http://schemas.openxmlformats.org/officeDocument/2006/math">
                    <m:r>
                      <a:rPr lang="en-GB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sz="2800" dirty="0">
                  <a:latin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5318" y="2134749"/>
                <a:ext cx="1186438" cy="523220"/>
              </a:xfrm>
              <a:prstGeom prst="rect">
                <a:avLst/>
              </a:prstGeom>
              <a:blipFill rotWithShape="1">
                <a:blip r:embed="rId5"/>
                <a:stretch>
                  <a:fillRect l="-10825" t="-10465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279938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Bluecoa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Lesson 11 Dividing Decimals</Template>
  <TotalTime>523</TotalTime>
  <Words>295</Words>
  <Application>Microsoft Office PowerPoint</Application>
  <PresentationFormat>On-screen Show (4:3)</PresentationFormat>
  <Paragraphs>92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Default Design</vt:lpstr>
      <vt:lpstr>Bluecoat</vt:lpstr>
      <vt:lpstr>PowerPoint Presentation</vt:lpstr>
      <vt:lpstr>Two angles a and b form a straight line.  What size could each of the angles be?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Write a maths sentence involving a and b</vt:lpstr>
      <vt:lpstr>Three angles form a straight line. What size could each of the angles be? </vt:lpstr>
      <vt:lpstr>PowerPoint Presentation</vt:lpstr>
      <vt:lpstr>PowerPoint Presentation</vt:lpstr>
      <vt:lpstr>Exit ticket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Mr B. Poole</dc:creator>
  <cp:lastModifiedBy>Warden, M</cp:lastModifiedBy>
  <cp:revision>59</cp:revision>
  <cp:lastPrinted>2016-01-14T08:58:26Z</cp:lastPrinted>
  <dcterms:created xsi:type="dcterms:W3CDTF">2015-11-24T15:55:32Z</dcterms:created>
  <dcterms:modified xsi:type="dcterms:W3CDTF">2017-01-02T16:51:52Z</dcterms:modified>
</cp:coreProperties>
</file>