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698" r:id="rId5"/>
  </p:sldMasterIdLst>
  <p:notesMasterIdLst>
    <p:notesMasterId r:id="rId19"/>
  </p:notesMasterIdLst>
  <p:sldIdLst>
    <p:sldId id="269" r:id="rId6"/>
    <p:sldId id="270" r:id="rId7"/>
    <p:sldId id="264" r:id="rId8"/>
    <p:sldId id="265" r:id="rId9"/>
    <p:sldId id="262" r:id="rId10"/>
    <p:sldId id="271" r:id="rId11"/>
    <p:sldId id="259" r:id="rId12"/>
    <p:sldId id="275" r:id="rId13"/>
    <p:sldId id="272" r:id="rId14"/>
    <p:sldId id="267" r:id="rId15"/>
    <p:sldId id="273" r:id="rId16"/>
    <p:sldId id="266" r:id="rId17"/>
    <p:sldId id="268" r:id="rId18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62" autoAdjust="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C046C-81AA-4AC1-9BD6-AA40640AB775}" type="datetimeFigureOut">
              <a:rPr lang="en-GB" smtClean="0"/>
              <a:t>15/01/2017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3CA77-196C-4991-AC00-004E13EE4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17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Comic Sans MS"/>
                <a:cs typeface="Comic Sans M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86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80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373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omic Sans MS"/>
                <a:cs typeface="Comic Sans MS"/>
              </a:defRPr>
            </a:lvl1pPr>
            <a:lvl2pPr>
              <a:defRPr sz="2400">
                <a:latin typeface="Comic Sans MS"/>
                <a:cs typeface="Comic Sans MS"/>
              </a:defRPr>
            </a:lvl2pPr>
            <a:lvl3pPr>
              <a:defRPr sz="2000">
                <a:latin typeface="Comic Sans MS"/>
                <a:cs typeface="Comic Sans MS"/>
              </a:defRPr>
            </a:lvl3pPr>
            <a:lvl4pPr>
              <a:defRPr sz="1800">
                <a:latin typeface="Comic Sans MS"/>
                <a:cs typeface="Comic Sans MS"/>
              </a:defRPr>
            </a:lvl4pPr>
            <a:lvl5pPr>
              <a:defRPr sz="1800">
                <a:latin typeface="Comic Sans MS"/>
                <a:cs typeface="Comic Sans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omic Sans MS"/>
                <a:cs typeface="Comic Sans MS"/>
              </a:defRPr>
            </a:lvl1pPr>
            <a:lvl2pPr>
              <a:defRPr sz="2400">
                <a:latin typeface="Comic Sans MS"/>
                <a:cs typeface="Comic Sans MS"/>
              </a:defRPr>
            </a:lvl2pPr>
            <a:lvl3pPr>
              <a:defRPr sz="2000">
                <a:latin typeface="Comic Sans MS"/>
                <a:cs typeface="Comic Sans MS"/>
              </a:defRPr>
            </a:lvl3pPr>
            <a:lvl4pPr>
              <a:defRPr sz="1800">
                <a:latin typeface="Comic Sans MS"/>
                <a:cs typeface="Comic Sans MS"/>
              </a:defRPr>
            </a:lvl4pPr>
            <a:lvl5pPr>
              <a:defRPr sz="1800">
                <a:latin typeface="Comic Sans MS"/>
                <a:cs typeface="Comic Sans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355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omic Sans MS"/>
                <a:cs typeface="Comic Sans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omic Sans MS"/>
                <a:cs typeface="Comic Sans MS"/>
              </a:defRPr>
            </a:lvl1pPr>
            <a:lvl2pPr>
              <a:defRPr sz="2000">
                <a:latin typeface="Comic Sans MS"/>
                <a:cs typeface="Comic Sans MS"/>
              </a:defRPr>
            </a:lvl2pPr>
            <a:lvl3pPr>
              <a:defRPr sz="1800">
                <a:latin typeface="Comic Sans MS"/>
                <a:cs typeface="Comic Sans MS"/>
              </a:defRPr>
            </a:lvl3pPr>
            <a:lvl4pPr>
              <a:defRPr sz="1600">
                <a:latin typeface="Comic Sans MS"/>
                <a:cs typeface="Comic Sans MS"/>
              </a:defRPr>
            </a:lvl4pPr>
            <a:lvl5pPr>
              <a:defRPr sz="1600">
                <a:latin typeface="Comic Sans MS"/>
                <a:cs typeface="Comic Sans M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omic Sans MS"/>
                <a:cs typeface="Comic Sans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omic Sans MS"/>
                <a:cs typeface="Comic Sans MS"/>
              </a:defRPr>
            </a:lvl1pPr>
            <a:lvl2pPr>
              <a:defRPr sz="2000">
                <a:latin typeface="Comic Sans MS"/>
                <a:cs typeface="Comic Sans MS"/>
              </a:defRPr>
            </a:lvl2pPr>
            <a:lvl3pPr>
              <a:defRPr sz="1800">
                <a:latin typeface="Comic Sans MS"/>
                <a:cs typeface="Comic Sans MS"/>
              </a:defRPr>
            </a:lvl3pPr>
            <a:lvl4pPr>
              <a:defRPr sz="1600">
                <a:latin typeface="Comic Sans MS"/>
                <a:cs typeface="Comic Sans MS"/>
              </a:defRPr>
            </a:lvl4pPr>
            <a:lvl5pPr>
              <a:defRPr sz="1600">
                <a:latin typeface="Comic Sans MS"/>
                <a:cs typeface="Comic Sans M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18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86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93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Comic Sans MS"/>
                <a:cs typeface="Comic Sans MS"/>
              </a:defRPr>
            </a:lvl1pPr>
            <a:lvl2pPr>
              <a:defRPr sz="2800">
                <a:latin typeface="Comic Sans MS"/>
                <a:cs typeface="Comic Sans MS"/>
              </a:defRPr>
            </a:lvl2pPr>
            <a:lvl3pPr>
              <a:defRPr sz="2400">
                <a:latin typeface="Comic Sans MS"/>
                <a:cs typeface="Comic Sans MS"/>
              </a:defRPr>
            </a:lvl3pPr>
            <a:lvl4pPr>
              <a:defRPr sz="2000">
                <a:latin typeface="Comic Sans MS"/>
                <a:cs typeface="Comic Sans MS"/>
              </a:defRPr>
            </a:lvl4pPr>
            <a:lvl5pPr>
              <a:defRPr sz="2000">
                <a:latin typeface="Comic Sans MS"/>
                <a:cs typeface="Comic Sans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Comic Sans MS"/>
                <a:cs typeface="Comic Sans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7370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Comic Sans MS"/>
                <a:cs typeface="Comic Sans M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Comic Sans MS"/>
                <a:cs typeface="Comic Sans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978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omic Sans MS"/>
                <a:cs typeface="Comic Sans MS"/>
              </a:defRPr>
            </a:lvl1pPr>
            <a:lvl2pPr>
              <a:defRPr>
                <a:latin typeface="Comic Sans MS"/>
                <a:cs typeface="Comic Sans MS"/>
              </a:defRPr>
            </a:lvl2pPr>
            <a:lvl3pPr>
              <a:defRPr>
                <a:latin typeface="Comic Sans MS"/>
                <a:cs typeface="Comic Sans MS"/>
              </a:defRPr>
            </a:lvl3pPr>
            <a:lvl4pPr>
              <a:defRPr>
                <a:latin typeface="Comic Sans MS"/>
                <a:cs typeface="Comic Sans MS"/>
              </a:defRPr>
            </a:lvl4pPr>
            <a:lvl5pPr>
              <a:defRPr>
                <a:latin typeface="Comic Sans MS"/>
                <a:cs typeface="Comic Sans MS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70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omic Sans MS"/>
                <a:cs typeface="Comic Sans MS"/>
              </a:defRPr>
            </a:lvl1pPr>
            <a:lvl2pPr>
              <a:defRPr>
                <a:latin typeface="Comic Sans MS"/>
                <a:cs typeface="Comic Sans MS"/>
              </a:defRPr>
            </a:lvl2pPr>
            <a:lvl3pPr>
              <a:defRPr>
                <a:latin typeface="Comic Sans MS"/>
                <a:cs typeface="Comic Sans MS"/>
              </a:defRPr>
            </a:lvl3pPr>
            <a:lvl4pPr>
              <a:defRPr>
                <a:latin typeface="Comic Sans MS"/>
                <a:cs typeface="Comic Sans MS"/>
              </a:defRPr>
            </a:lvl4pPr>
            <a:lvl5pPr>
              <a:defRPr>
                <a:latin typeface="Comic Sans MS"/>
                <a:cs typeface="Comic Sans MS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229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Comic Sans MS"/>
                <a:cs typeface="Comic Sans M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863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  <a:lvl2pPr>
              <a:defRPr>
                <a:latin typeface="Comic Sans MS"/>
                <a:cs typeface="Comic Sans MS"/>
              </a:defRPr>
            </a:lvl2pPr>
            <a:lvl3pPr>
              <a:defRPr>
                <a:latin typeface="Comic Sans MS"/>
                <a:cs typeface="Comic Sans MS"/>
              </a:defRPr>
            </a:lvl3pPr>
            <a:lvl4pPr>
              <a:defRPr>
                <a:latin typeface="Comic Sans MS"/>
                <a:cs typeface="Comic Sans MS"/>
              </a:defRPr>
            </a:lvl4pPr>
            <a:lvl5pPr>
              <a:defRPr>
                <a:latin typeface="Comic Sans MS"/>
                <a:cs typeface="Comic Sans MS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80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Comic Sans MS"/>
                <a:cs typeface="Comic Sans M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373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omic Sans MS"/>
                <a:cs typeface="Comic Sans MS"/>
              </a:defRPr>
            </a:lvl1pPr>
            <a:lvl2pPr>
              <a:defRPr sz="2400">
                <a:latin typeface="Comic Sans MS"/>
                <a:cs typeface="Comic Sans MS"/>
              </a:defRPr>
            </a:lvl2pPr>
            <a:lvl3pPr>
              <a:defRPr sz="2000">
                <a:latin typeface="Comic Sans MS"/>
                <a:cs typeface="Comic Sans MS"/>
              </a:defRPr>
            </a:lvl3pPr>
            <a:lvl4pPr>
              <a:defRPr sz="1800">
                <a:latin typeface="Comic Sans MS"/>
                <a:cs typeface="Comic Sans MS"/>
              </a:defRPr>
            </a:lvl4pPr>
            <a:lvl5pPr>
              <a:defRPr sz="1800">
                <a:latin typeface="Comic Sans MS"/>
                <a:cs typeface="Comic Sans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omic Sans MS"/>
                <a:cs typeface="Comic Sans MS"/>
              </a:defRPr>
            </a:lvl1pPr>
            <a:lvl2pPr>
              <a:defRPr sz="2400">
                <a:latin typeface="Comic Sans MS"/>
                <a:cs typeface="Comic Sans MS"/>
              </a:defRPr>
            </a:lvl2pPr>
            <a:lvl3pPr>
              <a:defRPr sz="2000">
                <a:latin typeface="Comic Sans MS"/>
                <a:cs typeface="Comic Sans MS"/>
              </a:defRPr>
            </a:lvl3pPr>
            <a:lvl4pPr>
              <a:defRPr sz="1800">
                <a:latin typeface="Comic Sans MS"/>
                <a:cs typeface="Comic Sans MS"/>
              </a:defRPr>
            </a:lvl4pPr>
            <a:lvl5pPr>
              <a:defRPr sz="1800">
                <a:latin typeface="Comic Sans MS"/>
                <a:cs typeface="Comic Sans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553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omic Sans MS"/>
                <a:cs typeface="Comic Sans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omic Sans MS"/>
                <a:cs typeface="Comic Sans MS"/>
              </a:defRPr>
            </a:lvl1pPr>
            <a:lvl2pPr>
              <a:defRPr sz="2000">
                <a:latin typeface="Comic Sans MS"/>
                <a:cs typeface="Comic Sans MS"/>
              </a:defRPr>
            </a:lvl2pPr>
            <a:lvl3pPr>
              <a:defRPr sz="1800">
                <a:latin typeface="Comic Sans MS"/>
                <a:cs typeface="Comic Sans MS"/>
              </a:defRPr>
            </a:lvl3pPr>
            <a:lvl4pPr>
              <a:defRPr sz="1600">
                <a:latin typeface="Comic Sans MS"/>
                <a:cs typeface="Comic Sans MS"/>
              </a:defRPr>
            </a:lvl4pPr>
            <a:lvl5pPr>
              <a:defRPr sz="1600">
                <a:latin typeface="Comic Sans MS"/>
                <a:cs typeface="Comic Sans M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omic Sans MS"/>
                <a:cs typeface="Comic Sans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omic Sans MS"/>
                <a:cs typeface="Comic Sans MS"/>
              </a:defRPr>
            </a:lvl1pPr>
            <a:lvl2pPr>
              <a:defRPr sz="2000">
                <a:latin typeface="Comic Sans MS"/>
                <a:cs typeface="Comic Sans MS"/>
              </a:defRPr>
            </a:lvl2pPr>
            <a:lvl3pPr>
              <a:defRPr sz="1800">
                <a:latin typeface="Comic Sans MS"/>
                <a:cs typeface="Comic Sans MS"/>
              </a:defRPr>
            </a:lvl3pPr>
            <a:lvl4pPr>
              <a:defRPr sz="1600">
                <a:latin typeface="Comic Sans MS"/>
                <a:cs typeface="Comic Sans MS"/>
              </a:defRPr>
            </a:lvl4pPr>
            <a:lvl5pPr>
              <a:defRPr sz="1600">
                <a:latin typeface="Comic Sans MS"/>
                <a:cs typeface="Comic Sans M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183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869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939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Comic Sans MS"/>
                <a:cs typeface="Comic Sans MS"/>
              </a:defRPr>
            </a:lvl1pPr>
            <a:lvl2pPr>
              <a:defRPr sz="2800">
                <a:latin typeface="Comic Sans MS"/>
                <a:cs typeface="Comic Sans MS"/>
              </a:defRPr>
            </a:lvl2pPr>
            <a:lvl3pPr>
              <a:defRPr sz="2400">
                <a:latin typeface="Comic Sans MS"/>
                <a:cs typeface="Comic Sans MS"/>
              </a:defRPr>
            </a:lvl3pPr>
            <a:lvl4pPr>
              <a:defRPr sz="2000">
                <a:latin typeface="Comic Sans MS"/>
                <a:cs typeface="Comic Sans MS"/>
              </a:defRPr>
            </a:lvl4pPr>
            <a:lvl5pPr>
              <a:defRPr sz="2000">
                <a:latin typeface="Comic Sans MS"/>
                <a:cs typeface="Comic Sans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Comic Sans MS"/>
                <a:cs typeface="Comic Sans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7370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Comic Sans MS"/>
                <a:cs typeface="Comic Sans M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Comic Sans MS"/>
                <a:cs typeface="Comic Sans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97850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omic Sans MS"/>
                <a:cs typeface="Comic Sans MS"/>
              </a:defRPr>
            </a:lvl1pPr>
            <a:lvl2pPr>
              <a:defRPr>
                <a:latin typeface="Comic Sans MS"/>
                <a:cs typeface="Comic Sans MS"/>
              </a:defRPr>
            </a:lvl2pPr>
            <a:lvl3pPr>
              <a:defRPr>
                <a:latin typeface="Comic Sans MS"/>
                <a:cs typeface="Comic Sans MS"/>
              </a:defRPr>
            </a:lvl3pPr>
            <a:lvl4pPr>
              <a:defRPr>
                <a:latin typeface="Comic Sans MS"/>
                <a:cs typeface="Comic Sans MS"/>
              </a:defRPr>
            </a:lvl4pPr>
            <a:lvl5pPr>
              <a:defRPr>
                <a:latin typeface="Comic Sans MS"/>
                <a:cs typeface="Comic Sans MS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70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omic Sans MS"/>
                <a:cs typeface="Comic Sans MS"/>
              </a:defRPr>
            </a:lvl1pPr>
            <a:lvl2pPr>
              <a:defRPr>
                <a:latin typeface="Comic Sans MS"/>
                <a:cs typeface="Comic Sans MS"/>
              </a:defRPr>
            </a:lvl2pPr>
            <a:lvl3pPr>
              <a:defRPr>
                <a:latin typeface="Comic Sans MS"/>
                <a:cs typeface="Comic Sans MS"/>
              </a:defRPr>
            </a:lvl3pPr>
            <a:lvl4pPr>
              <a:defRPr>
                <a:latin typeface="Comic Sans MS"/>
                <a:cs typeface="Comic Sans MS"/>
              </a:defRPr>
            </a:lvl4pPr>
            <a:lvl5pPr>
              <a:defRPr>
                <a:latin typeface="Comic Sans MS"/>
                <a:cs typeface="Comic Sans MS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2295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8634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80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3736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5530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183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869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9395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73702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97850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708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2295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cs typeface="Comic Sans MS"/>
              </a:defRPr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Comic Sans MS"/>
                <a:cs typeface="Comic Sans M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8634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  <a:ea typeface="+mn-ea"/>
            </a:endParaRPr>
          </a:p>
        </p:txBody>
      </p:sp>
      <p:sp>
        <p:nvSpPr>
          <p:cNvPr id="9" name="AutoShape 2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856663" y="0"/>
            <a:ext cx="287337" cy="288925"/>
          </a:xfrm>
          <a:prstGeom prst="roundRect">
            <a:avLst>
              <a:gd name="adj" fmla="val 26472"/>
            </a:avLst>
          </a:prstGeom>
          <a:gradFill rotWithShape="1">
            <a:gsLst>
              <a:gs pos="0">
                <a:srgbClr val="C00000">
                  <a:shade val="51000"/>
                  <a:satMod val="130000"/>
                </a:srgbClr>
              </a:gs>
              <a:gs pos="80000">
                <a:srgbClr val="C00000">
                  <a:shade val="93000"/>
                  <a:satMod val="130000"/>
                </a:srgbClr>
              </a:gs>
              <a:gs pos="100000">
                <a:srgbClr val="C00000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kern="0" dirty="0">
                <a:solidFill>
                  <a:sysClr val="window" lastClr="FFFFFF"/>
                </a:solidFill>
                <a:latin typeface="Comic Sans MS"/>
                <a:ea typeface="+mn-ea"/>
                <a:cs typeface="Arial" pitchFamily="34" charset="0"/>
              </a:rPr>
              <a:t>X</a:t>
            </a:r>
            <a:endParaRPr lang="en-US" kern="0" dirty="0">
              <a:solidFill>
                <a:sysClr val="windowText" lastClr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30" name="Picture 7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t="11000" r="77779"/>
          <a:stretch>
            <a:fillRect/>
          </a:stretch>
        </p:blipFill>
        <p:spPr bwMode="auto">
          <a:xfrm>
            <a:off x="107950" y="115888"/>
            <a:ext cx="77628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  <a:ea typeface="+mn-ea"/>
            </a:endParaRPr>
          </a:p>
        </p:txBody>
      </p:sp>
      <p:sp>
        <p:nvSpPr>
          <p:cNvPr id="6" name="AutoShape 2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856663" y="0"/>
            <a:ext cx="287337" cy="288925"/>
          </a:xfrm>
          <a:prstGeom prst="roundRect">
            <a:avLst>
              <a:gd name="adj" fmla="val 26472"/>
            </a:avLst>
          </a:prstGeom>
          <a:gradFill rotWithShape="1">
            <a:gsLst>
              <a:gs pos="0">
                <a:srgbClr val="C00000">
                  <a:shade val="51000"/>
                  <a:satMod val="130000"/>
                </a:srgbClr>
              </a:gs>
              <a:gs pos="80000">
                <a:srgbClr val="C00000">
                  <a:shade val="93000"/>
                  <a:satMod val="130000"/>
                </a:srgbClr>
              </a:gs>
              <a:gs pos="100000">
                <a:srgbClr val="C00000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kern="0" dirty="0">
                <a:solidFill>
                  <a:sysClr val="window" lastClr="FFFFFF"/>
                </a:solidFill>
                <a:latin typeface="Comic Sans MS"/>
                <a:ea typeface="+mn-ea"/>
                <a:cs typeface="Arial" pitchFamily="34" charset="0"/>
              </a:rPr>
              <a:t>X</a:t>
            </a:r>
            <a:endParaRPr lang="en-US" kern="0" dirty="0">
              <a:solidFill>
                <a:sysClr val="windowText" lastClr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t="11000" r="77779"/>
          <a:stretch>
            <a:fillRect/>
          </a:stretch>
        </p:blipFill>
        <p:spPr bwMode="auto">
          <a:xfrm>
            <a:off x="107950" y="115888"/>
            <a:ext cx="77628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  <a:ea typeface="+mn-ea"/>
            </a:endParaRPr>
          </a:p>
        </p:txBody>
      </p:sp>
      <p:sp>
        <p:nvSpPr>
          <p:cNvPr id="9" name="AutoShape 2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856663" y="0"/>
            <a:ext cx="287337" cy="288925"/>
          </a:xfrm>
          <a:prstGeom prst="roundRect">
            <a:avLst>
              <a:gd name="adj" fmla="val 26472"/>
            </a:avLst>
          </a:prstGeom>
          <a:gradFill rotWithShape="1">
            <a:gsLst>
              <a:gs pos="0">
                <a:srgbClr val="C00000">
                  <a:shade val="51000"/>
                  <a:satMod val="130000"/>
                </a:srgbClr>
              </a:gs>
              <a:gs pos="80000">
                <a:srgbClr val="C00000">
                  <a:shade val="93000"/>
                  <a:satMod val="130000"/>
                </a:srgbClr>
              </a:gs>
              <a:gs pos="100000">
                <a:srgbClr val="C00000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kern="0" dirty="0">
                <a:solidFill>
                  <a:sysClr val="window" lastClr="FFFFFF"/>
                </a:solidFill>
                <a:latin typeface="Comic Sans MS"/>
                <a:ea typeface="+mn-ea"/>
                <a:cs typeface="Arial" pitchFamily="34" charset="0"/>
              </a:rPr>
              <a:t>X</a:t>
            </a:r>
            <a:endParaRPr lang="en-US" kern="0" dirty="0">
              <a:solidFill>
                <a:sysClr val="windowText" lastClr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30" name="Picture 7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t="11000" r="77779"/>
          <a:stretch>
            <a:fillRect/>
          </a:stretch>
        </p:blipFill>
        <p:spPr bwMode="auto">
          <a:xfrm>
            <a:off x="107950" y="115888"/>
            <a:ext cx="77628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  <a:ea typeface="+mn-ea"/>
            </a:endParaRPr>
          </a:p>
        </p:txBody>
      </p:sp>
      <p:sp>
        <p:nvSpPr>
          <p:cNvPr id="6" name="AutoShape 2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856663" y="0"/>
            <a:ext cx="287337" cy="288925"/>
          </a:xfrm>
          <a:prstGeom prst="roundRect">
            <a:avLst>
              <a:gd name="adj" fmla="val 26472"/>
            </a:avLst>
          </a:prstGeom>
          <a:gradFill rotWithShape="1">
            <a:gsLst>
              <a:gs pos="0">
                <a:srgbClr val="C00000">
                  <a:shade val="51000"/>
                  <a:satMod val="130000"/>
                </a:srgbClr>
              </a:gs>
              <a:gs pos="80000">
                <a:srgbClr val="C00000">
                  <a:shade val="93000"/>
                  <a:satMod val="130000"/>
                </a:srgbClr>
              </a:gs>
              <a:gs pos="100000">
                <a:srgbClr val="C00000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kern="0" dirty="0">
                <a:solidFill>
                  <a:sysClr val="window" lastClr="FFFFFF"/>
                </a:solidFill>
                <a:latin typeface="Comic Sans MS"/>
                <a:ea typeface="+mn-ea"/>
                <a:cs typeface="Arial" pitchFamily="34" charset="0"/>
              </a:rPr>
              <a:t>X</a:t>
            </a:r>
            <a:endParaRPr lang="en-US" kern="0" dirty="0">
              <a:solidFill>
                <a:sysClr val="windowText" lastClr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t="11000" r="77779"/>
          <a:stretch>
            <a:fillRect/>
          </a:stretch>
        </p:blipFill>
        <p:spPr bwMode="auto">
          <a:xfrm>
            <a:off x="107950" y="115888"/>
            <a:ext cx="77628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  <a:ea typeface="+mn-ea"/>
            </a:endParaRPr>
          </a:p>
        </p:txBody>
      </p:sp>
      <p:sp>
        <p:nvSpPr>
          <p:cNvPr id="9" name="AutoShape 2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856663" y="0"/>
            <a:ext cx="287337" cy="288925"/>
          </a:xfrm>
          <a:prstGeom prst="roundRect">
            <a:avLst>
              <a:gd name="adj" fmla="val 26472"/>
            </a:avLst>
          </a:prstGeom>
          <a:gradFill rotWithShape="1">
            <a:gsLst>
              <a:gs pos="0">
                <a:srgbClr val="C00000">
                  <a:shade val="51000"/>
                  <a:satMod val="130000"/>
                </a:srgbClr>
              </a:gs>
              <a:gs pos="80000">
                <a:srgbClr val="C00000">
                  <a:shade val="93000"/>
                  <a:satMod val="130000"/>
                </a:srgbClr>
              </a:gs>
              <a:gs pos="100000">
                <a:srgbClr val="C00000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kern="0" dirty="0">
                <a:solidFill>
                  <a:sysClr val="window" lastClr="FFFFFF"/>
                </a:solidFill>
                <a:latin typeface="Comic Sans MS"/>
                <a:ea typeface="+mn-ea"/>
                <a:cs typeface="Arial" pitchFamily="34" charset="0"/>
              </a:rPr>
              <a:t>X</a:t>
            </a:r>
            <a:endParaRPr lang="en-US" kern="0" dirty="0">
              <a:solidFill>
                <a:sysClr val="windowText" lastClr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30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t="11000" r="77779"/>
          <a:stretch>
            <a:fillRect/>
          </a:stretch>
        </p:blipFill>
        <p:spPr bwMode="auto">
          <a:xfrm>
            <a:off x="107950" y="115888"/>
            <a:ext cx="77628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  <a:ea typeface="+mn-ea"/>
            </a:endParaRPr>
          </a:p>
        </p:txBody>
      </p:sp>
      <p:sp>
        <p:nvSpPr>
          <p:cNvPr id="6" name="AutoShape 2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856663" y="0"/>
            <a:ext cx="287337" cy="288925"/>
          </a:xfrm>
          <a:prstGeom prst="roundRect">
            <a:avLst>
              <a:gd name="adj" fmla="val 26472"/>
            </a:avLst>
          </a:prstGeom>
          <a:gradFill rotWithShape="1">
            <a:gsLst>
              <a:gs pos="0">
                <a:srgbClr val="C00000">
                  <a:shade val="51000"/>
                  <a:satMod val="130000"/>
                </a:srgbClr>
              </a:gs>
              <a:gs pos="80000">
                <a:srgbClr val="C00000">
                  <a:shade val="93000"/>
                  <a:satMod val="130000"/>
                </a:srgbClr>
              </a:gs>
              <a:gs pos="100000">
                <a:srgbClr val="C00000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kern="0" dirty="0">
                <a:solidFill>
                  <a:sysClr val="window" lastClr="FFFFFF"/>
                </a:solidFill>
                <a:latin typeface="Comic Sans MS"/>
                <a:ea typeface="+mn-ea"/>
                <a:cs typeface="Arial" pitchFamily="34" charset="0"/>
              </a:rPr>
              <a:t>X</a:t>
            </a:r>
            <a:endParaRPr lang="en-US" kern="0" dirty="0">
              <a:solidFill>
                <a:sysClr val="windowText" lastClr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t="11000" r="77779"/>
          <a:stretch>
            <a:fillRect/>
          </a:stretch>
        </p:blipFill>
        <p:spPr bwMode="auto">
          <a:xfrm>
            <a:off x="107950" y="115888"/>
            <a:ext cx="77628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3J1h_bEivVk/VloiAsyb6FI/AAAAAAAARa4/d33jl8wXFp4/s1600/baked_bean_tin__47958.1412689749.1280.128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966" y="1916991"/>
            <a:ext cx="5098813" cy="386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12157" y="483099"/>
            <a:ext cx="8352429" cy="2092218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4000" kern="0" dirty="0" smtClean="0"/>
              <a:t>Which is bigger?</a:t>
            </a:r>
          </a:p>
          <a:p>
            <a:endParaRPr lang="en-GB" sz="2800" kern="0" dirty="0" smtClean="0"/>
          </a:p>
          <a:p>
            <a:r>
              <a:rPr lang="en-GB" sz="2800" kern="0" dirty="0" smtClean="0"/>
              <a:t>Twice the height, or once round the circumference?</a:t>
            </a:r>
            <a:endParaRPr lang="en-GB" sz="28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5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12157" y="483099"/>
            <a:ext cx="8352429" cy="2092218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4000" kern="0" dirty="0" smtClean="0"/>
              <a:t>How many times bigger…</a:t>
            </a:r>
          </a:p>
          <a:p>
            <a:endParaRPr lang="en-GB" sz="2800" kern="0" dirty="0" smtClean="0"/>
          </a:p>
          <a:p>
            <a:r>
              <a:rPr lang="en-GB" sz="2800" kern="0" dirty="0" smtClean="0"/>
              <a:t>…i</a:t>
            </a:r>
            <a:r>
              <a:rPr lang="en-GB" sz="2800" kern="0" dirty="0" smtClean="0"/>
              <a:t>s </a:t>
            </a:r>
            <a:r>
              <a:rPr lang="en-GB" sz="2800" kern="0" dirty="0" smtClean="0"/>
              <a:t>the circumference than the diameter of the can?</a:t>
            </a:r>
            <a:endParaRPr lang="en-GB" sz="2800" kern="0" dirty="0"/>
          </a:p>
        </p:txBody>
      </p:sp>
      <p:pic>
        <p:nvPicPr>
          <p:cNvPr id="5" name="Picture 2" descr="http://3.bp.blogspot.com/-3J1h_bEivVk/VloiAsyb6FI/AAAAAAAARa4/d33jl8wXFp4/s1600/baked_bean_tin__47958.1412689749.1280.128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966" y="1916991"/>
            <a:ext cx="5098813" cy="386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4919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30555" y="200606"/>
            <a:ext cx="4858603" cy="1519012"/>
          </a:xfrm>
        </p:spPr>
        <p:txBody>
          <a:bodyPr/>
          <a:lstStyle/>
          <a:p>
            <a:r>
              <a:rPr lang="en-GB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Circumference of a Circle: Investigation</a:t>
            </a:r>
            <a:endParaRPr lang="en-GB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496" y="890909"/>
            <a:ext cx="3731287" cy="5779589"/>
          </a:xfrm>
        </p:spPr>
        <p:txBody>
          <a:bodyPr>
            <a:noAutofit/>
          </a:bodyPr>
          <a:lstStyle/>
          <a:p>
            <a:r>
              <a:rPr lang="en-GB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 </a:t>
            </a:r>
            <a:r>
              <a:rPr lang="en-GB" sz="15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aim</a:t>
            </a:r>
            <a:r>
              <a:rPr lang="en-GB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of this investigation is to find the relationship between the circumference of a circle and its diameter.</a:t>
            </a:r>
          </a:p>
          <a:p>
            <a:endParaRPr lang="en-GB" sz="15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GB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To help you measure the circumference of each circle, you need to trace the circumference using the string. Mark the length on the string with a pencil then use a ruler to measure the length of the string. </a:t>
            </a:r>
          </a:p>
          <a:p>
            <a:r>
              <a:rPr lang="en-GB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Complete the table to show your results. Calculate the value of the last column  using a calculator </a:t>
            </a:r>
            <a:r>
              <a:rPr lang="en-GB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and give your answer to </a:t>
            </a:r>
            <a:r>
              <a:rPr lang="en-GB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two decimal places.</a:t>
            </a:r>
          </a:p>
          <a:p>
            <a:endParaRPr lang="en-GB" sz="15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GB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After you have completed the table, answer the following questions in your book:</a:t>
            </a:r>
          </a:p>
          <a:p>
            <a:pPr marL="342900" indent="-342900">
              <a:buAutoNum type="alphaLcParenR"/>
            </a:pPr>
            <a:r>
              <a:rPr lang="en-GB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What do you notice about the last column?</a:t>
            </a:r>
          </a:p>
          <a:p>
            <a:pPr marL="342900" indent="-342900">
              <a:buAutoNum type="alphaLcParenR"/>
            </a:pPr>
            <a:r>
              <a:rPr lang="en-GB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Can you say how the circumference is related to the diameter? </a:t>
            </a:r>
            <a:endParaRPr lang="en-GB" sz="15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64560"/>
              </p:ext>
            </p:extLst>
          </p:nvPr>
        </p:nvGraphicFramePr>
        <p:xfrm>
          <a:off x="3766783" y="1965990"/>
          <a:ext cx="5197706" cy="42131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5379"/>
                <a:gridCol w="1185962"/>
                <a:gridCol w="1870662"/>
                <a:gridCol w="1055703"/>
              </a:tblGrid>
              <a:tr h="747694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Radius </a:t>
                      </a:r>
                    </a:p>
                    <a:p>
                      <a:pPr algn="ctr"/>
                      <a:r>
                        <a:rPr lang="en-GB" b="1" dirty="0" smtClean="0"/>
                        <a:t>r</a:t>
                      </a:r>
                      <a:r>
                        <a:rPr lang="en-GB" b="1" baseline="0" dirty="0" smtClean="0"/>
                        <a:t> (cm)</a:t>
                      </a:r>
                      <a:endParaRPr lang="en-GB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Diameter</a:t>
                      </a:r>
                    </a:p>
                    <a:p>
                      <a:pPr algn="ctr"/>
                      <a:r>
                        <a:rPr lang="en-GB" b="1" baseline="0" dirty="0" smtClean="0"/>
                        <a:t>d </a:t>
                      </a:r>
                      <a:r>
                        <a:rPr lang="en-GB" b="1" baseline="0" dirty="0" smtClean="0"/>
                        <a:t>(cm)</a:t>
                      </a:r>
                      <a:endParaRPr lang="en-GB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Circumference </a:t>
                      </a:r>
                    </a:p>
                    <a:p>
                      <a:pPr algn="ctr"/>
                      <a:r>
                        <a:rPr lang="en-GB" b="1" dirty="0" smtClean="0"/>
                        <a:t>C (cm)</a:t>
                      </a:r>
                      <a:endParaRPr lang="en-GB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C ÷ d</a:t>
                      </a:r>
                      <a:endParaRPr lang="en-GB" b="1" dirty="0"/>
                    </a:p>
                  </a:txBody>
                  <a:tcPr anchor="ctr"/>
                </a:tc>
              </a:tr>
              <a:tr h="43318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3318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3318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3318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3318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3318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3318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3318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4040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520" y="121378"/>
            <a:ext cx="8496944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 smtClean="0">
                <a:latin typeface="Calibri" panose="020F0502020204030204" pitchFamily="34" charset="0"/>
              </a:rPr>
              <a:t>Circumference of a Circle: Investigation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90173" y="89179"/>
            <a:ext cx="1440000" cy="144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107504" y="1700808"/>
            <a:ext cx="2880000" cy="288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251520" y="4797152"/>
            <a:ext cx="1800000" cy="180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5436096" y="476672"/>
            <a:ext cx="3600000" cy="360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4379643" y="2479921"/>
            <a:ext cx="1080000" cy="108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759643" y="548640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6372480" y="4185104"/>
            <a:ext cx="2520000" cy="252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2555776" y="3502842"/>
            <a:ext cx="3240000" cy="324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/>
          <p:cNvCxnSpPr>
            <a:endCxn id="5" idx="6"/>
          </p:cNvCxnSpPr>
          <p:nvPr/>
        </p:nvCxnSpPr>
        <p:spPr>
          <a:xfrm>
            <a:off x="810173" y="809179"/>
            <a:ext cx="720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6" idx="6"/>
          </p:cNvCxnSpPr>
          <p:nvPr/>
        </p:nvCxnSpPr>
        <p:spPr>
          <a:xfrm>
            <a:off x="1547704" y="3140808"/>
            <a:ext cx="1439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7" idx="6"/>
          </p:cNvCxnSpPr>
          <p:nvPr/>
        </p:nvCxnSpPr>
        <p:spPr>
          <a:xfrm>
            <a:off x="1187704" y="5697152"/>
            <a:ext cx="86381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10" idx="6"/>
          </p:cNvCxnSpPr>
          <p:nvPr/>
        </p:nvCxnSpPr>
        <p:spPr>
          <a:xfrm>
            <a:off x="3839643" y="1628640"/>
            <a:ext cx="1080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9" idx="6"/>
          </p:cNvCxnSpPr>
          <p:nvPr/>
        </p:nvCxnSpPr>
        <p:spPr>
          <a:xfrm>
            <a:off x="4943190" y="3019921"/>
            <a:ext cx="51645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12" idx="6"/>
          </p:cNvCxnSpPr>
          <p:nvPr/>
        </p:nvCxnSpPr>
        <p:spPr>
          <a:xfrm>
            <a:off x="4175776" y="5122842"/>
            <a:ext cx="1620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8" idx="6"/>
          </p:cNvCxnSpPr>
          <p:nvPr/>
        </p:nvCxnSpPr>
        <p:spPr>
          <a:xfrm>
            <a:off x="7236096" y="2276672"/>
            <a:ext cx="1800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1" idx="6"/>
          </p:cNvCxnSpPr>
          <p:nvPr/>
        </p:nvCxnSpPr>
        <p:spPr>
          <a:xfrm>
            <a:off x="7632480" y="5445104"/>
            <a:ext cx="1260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30076" y="494244"/>
            <a:ext cx="7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 cm</a:t>
            </a:r>
            <a:endParaRPr lang="en-GB" dirty="0"/>
          </a:p>
        </p:txBody>
      </p:sp>
      <p:sp>
        <p:nvSpPr>
          <p:cNvPr id="31" name="TextBox 30"/>
          <p:cNvSpPr txBox="1"/>
          <p:nvPr/>
        </p:nvSpPr>
        <p:spPr>
          <a:xfrm>
            <a:off x="1619612" y="2687541"/>
            <a:ext cx="7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 cm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3887824" y="1187300"/>
            <a:ext cx="7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 cm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7230917" y="1835532"/>
            <a:ext cx="7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 cm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7609008" y="5075892"/>
            <a:ext cx="99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3.5 cm</a:t>
            </a:r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4644008" y="2670278"/>
            <a:ext cx="108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1.5 cm</a:t>
            </a:r>
            <a:endParaRPr lang="en-GB" dirty="0"/>
          </a:p>
        </p:txBody>
      </p:sp>
      <p:sp>
        <p:nvSpPr>
          <p:cNvPr id="36" name="TextBox 35"/>
          <p:cNvSpPr txBox="1"/>
          <p:nvPr/>
        </p:nvSpPr>
        <p:spPr>
          <a:xfrm>
            <a:off x="4148739" y="4706560"/>
            <a:ext cx="1029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4.5 cm</a:t>
            </a:r>
            <a:endParaRPr lang="en-GB" dirty="0"/>
          </a:p>
        </p:txBody>
      </p:sp>
      <p:sp>
        <p:nvSpPr>
          <p:cNvPr id="37" name="TextBox 36"/>
          <p:cNvSpPr txBox="1"/>
          <p:nvPr/>
        </p:nvSpPr>
        <p:spPr>
          <a:xfrm>
            <a:off x="1151520" y="5260558"/>
            <a:ext cx="9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2.5 cm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647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7725" y="274638"/>
            <a:ext cx="4906963" cy="1143000"/>
          </a:xfr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z="3600" b="1">
                <a:latin typeface="Calibri" panose="020F0502020204030204" pitchFamily="34" charset="0"/>
              </a:rPr>
              <a:t>Example 1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5127476" y="1581420"/>
            <a:ext cx="3529013" cy="1252537"/>
          </a:xfr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GB" altLang="en-US" dirty="0">
                <a:latin typeface="Calibri" panose="020F0502020204030204" pitchFamily="34" charset="0"/>
              </a:rPr>
              <a:t>Circumference </a:t>
            </a:r>
          </a:p>
          <a:p>
            <a:pPr>
              <a:buFontTx/>
              <a:buNone/>
            </a:pPr>
            <a:r>
              <a:rPr lang="en-GB" altLang="en-US" dirty="0">
                <a:latin typeface="Calibri" panose="020F0502020204030204" pitchFamily="34" charset="0"/>
              </a:rPr>
              <a:t>= </a:t>
            </a:r>
            <a:r>
              <a:rPr lang="el-GR" altLang="en-US" dirty="0">
                <a:latin typeface="Calibri" panose="020F0502020204030204" pitchFamily="34" charset="0"/>
                <a:cs typeface="Arial" panose="020B0604020202020204" pitchFamily="34" charset="0"/>
              </a:rPr>
              <a:t>π</a:t>
            </a:r>
            <a:r>
              <a:rPr lang="en-GB" altLang="en-US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Arial" panose="020B0604020202020204" pitchFamily="34" charset="0"/>
              </a:rPr>
              <a:t>× diameter</a:t>
            </a: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481931" y="2805382"/>
            <a:ext cx="3598863" cy="3600450"/>
          </a:xfrm>
          <a:custGeom>
            <a:avLst/>
            <a:gdLst>
              <a:gd name="G0" fmla="+- 376 0 0"/>
              <a:gd name="G1" fmla="+- 21600 0 376"/>
              <a:gd name="G2" fmla="+- 21600 0 376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76" y="10800"/>
                </a:moveTo>
                <a:cubicBezTo>
                  <a:pt x="376" y="16557"/>
                  <a:pt x="5043" y="21224"/>
                  <a:pt x="10800" y="21224"/>
                </a:cubicBezTo>
                <a:cubicBezTo>
                  <a:pt x="16557" y="21224"/>
                  <a:pt x="21224" y="16557"/>
                  <a:pt x="21224" y="10800"/>
                </a:cubicBezTo>
                <a:cubicBezTo>
                  <a:pt x="21224" y="5043"/>
                  <a:pt x="16557" y="376"/>
                  <a:pt x="10800" y="376"/>
                </a:cubicBezTo>
                <a:cubicBezTo>
                  <a:pt x="5043" y="376"/>
                  <a:pt x="376" y="5043"/>
                  <a:pt x="376" y="10800"/>
                </a:cubicBez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8197" name="Group 5"/>
          <p:cNvGrpSpPr>
            <a:grpSpLocks/>
          </p:cNvGrpSpPr>
          <p:nvPr/>
        </p:nvGrpSpPr>
        <p:grpSpPr bwMode="auto">
          <a:xfrm>
            <a:off x="2021806" y="2833957"/>
            <a:ext cx="504825" cy="0"/>
            <a:chOff x="1446" y="1498"/>
            <a:chExt cx="318" cy="0"/>
          </a:xfrm>
        </p:grpSpPr>
        <p:sp>
          <p:nvSpPr>
            <p:cNvPr id="8198" name="Line 6"/>
            <p:cNvSpPr>
              <a:spLocks noChangeShapeType="1"/>
            </p:cNvSpPr>
            <p:nvPr/>
          </p:nvSpPr>
          <p:spPr bwMode="auto">
            <a:xfrm>
              <a:off x="1446" y="1498"/>
              <a:ext cx="182" cy="0"/>
            </a:xfrm>
            <a:prstGeom prst="line">
              <a:avLst/>
            </a:prstGeom>
            <a:noFill/>
            <a:ln w="793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9" name="Line 7"/>
            <p:cNvSpPr>
              <a:spLocks noChangeShapeType="1"/>
            </p:cNvSpPr>
            <p:nvPr/>
          </p:nvSpPr>
          <p:spPr bwMode="auto">
            <a:xfrm flipH="1">
              <a:off x="1582" y="1498"/>
              <a:ext cx="182" cy="0"/>
            </a:xfrm>
            <a:prstGeom prst="line">
              <a:avLst/>
            </a:prstGeom>
            <a:noFill/>
            <a:ln w="793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200" name="Line 8"/>
          <p:cNvSpPr>
            <a:spLocks noChangeShapeType="1"/>
          </p:cNvSpPr>
          <p:nvPr/>
        </p:nvSpPr>
        <p:spPr bwMode="auto">
          <a:xfrm flipV="1">
            <a:off x="553369" y="4461144"/>
            <a:ext cx="3529012" cy="215900"/>
          </a:xfrm>
          <a:prstGeom prst="line">
            <a:avLst/>
          </a:prstGeom>
          <a:noFill/>
          <a:ln w="730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 rot="-230475">
            <a:off x="1850356" y="3956319"/>
            <a:ext cx="1943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4cm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985169" y="2156094"/>
            <a:ext cx="2663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circumference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173890" y="895311"/>
            <a:ext cx="87946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dirty="0" smtClean="0">
                <a:latin typeface="Calibri" panose="020F0502020204030204" pitchFamily="34" charset="0"/>
              </a:rPr>
              <a:t>How can we use what we have found to calculate the circumference of this circle </a:t>
            </a:r>
            <a:endParaRPr lang="en-GB" altLang="en-US" sz="2400" dirty="0">
              <a:latin typeface="Calibri" panose="020F0502020204030204" pitchFamily="34" charset="0"/>
            </a:endParaRP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5269383" y="4206174"/>
            <a:ext cx="3510609" cy="1900237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GB" altLang="en-US" dirty="0">
                <a:latin typeface="Calibri" panose="020F0502020204030204" pitchFamily="34" charset="0"/>
              </a:rPr>
              <a:t>Circumference</a:t>
            </a:r>
          </a:p>
          <a:p>
            <a:pPr>
              <a:buFontTx/>
              <a:buNone/>
            </a:pPr>
            <a:r>
              <a:rPr lang="en-GB" altLang="en-US" dirty="0">
                <a:latin typeface="Calibri" panose="020F0502020204030204" pitchFamily="34" charset="0"/>
              </a:rPr>
              <a:t> = </a:t>
            </a:r>
            <a:r>
              <a:rPr lang="el-GR" altLang="en-US" dirty="0">
                <a:latin typeface="Calibri" panose="020F0502020204030204" pitchFamily="34" charset="0"/>
                <a:cs typeface="Arial" panose="020B0604020202020204" pitchFamily="34" charset="0"/>
              </a:rPr>
              <a:t>π</a:t>
            </a:r>
            <a:r>
              <a:rPr lang="en-GB" altLang="en-US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Arial" panose="020B0604020202020204" pitchFamily="34" charset="0"/>
              </a:rPr>
              <a:t>× 4</a:t>
            </a:r>
          </a:p>
          <a:p>
            <a:pPr>
              <a:buFontTx/>
              <a:buNone/>
            </a:pPr>
            <a:r>
              <a:rPr lang="en-US" altLang="en-US" dirty="0">
                <a:latin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US" altLang="en-US" u="sng" dirty="0">
                <a:latin typeface="Calibri" panose="020F0502020204030204" pitchFamily="34" charset="0"/>
                <a:cs typeface="Arial" panose="020B0604020202020204" pitchFamily="34" charset="0"/>
              </a:rPr>
              <a:t>12·57cm (2 </a:t>
            </a:r>
            <a:r>
              <a:rPr lang="en-US" altLang="en-US" u="sng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dp</a:t>
            </a:r>
            <a:r>
              <a:rPr lang="en-US" altLang="en-US" u="sng" dirty="0" smtClean="0">
                <a:latin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altLang="en-US" u="sng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93905" y="3258902"/>
            <a:ext cx="1396153" cy="522327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kern="0" dirty="0" smtClean="0">
                <a:latin typeface="Calibri" panose="020F0502020204030204" pitchFamily="34" charset="0"/>
              </a:rPr>
              <a:t>C = </a:t>
            </a:r>
            <a:r>
              <a:rPr lang="el-GR" altLang="en-US" kern="0" dirty="0" smtClean="0">
                <a:latin typeface="Calibri" panose="020F0502020204030204" pitchFamily="34" charset="0"/>
                <a:cs typeface="Arial" panose="020B0604020202020204" pitchFamily="34" charset="0"/>
              </a:rPr>
              <a:t>π</a:t>
            </a:r>
            <a:r>
              <a:rPr lang="en-GB" altLang="en-US" kern="0" dirty="0" smtClean="0">
                <a:latin typeface="Calibri" panose="020F0502020204030204" pitchFamily="34" charset="0"/>
                <a:cs typeface="Arial" panose="020B0604020202020204" pitchFamily="34" charset="0"/>
              </a:rPr>
              <a:t>D</a:t>
            </a:r>
            <a:endParaRPr lang="en-US" altLang="en-US" kern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11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nimBg="1"/>
      <p:bldP spid="8204" grpId="0" animBg="1"/>
      <p:bldP spid="1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7725" y="274638"/>
            <a:ext cx="4906963" cy="1143000"/>
          </a:xfr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z="3600" b="1" dirty="0">
                <a:latin typeface="Calibri" panose="020F0502020204030204" pitchFamily="34" charset="0"/>
              </a:rPr>
              <a:t>Example </a:t>
            </a:r>
            <a:r>
              <a:rPr lang="en-GB" altLang="en-US" sz="3600" b="1" dirty="0" smtClean="0">
                <a:latin typeface="Calibri" panose="020F0502020204030204" pitchFamily="34" charset="0"/>
              </a:rPr>
              <a:t>2</a:t>
            </a:r>
            <a:endParaRPr lang="en-GB" altLang="en-US" sz="3600" b="1" dirty="0">
              <a:latin typeface="Calibri" panose="020F0502020204030204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5127476" y="1581420"/>
            <a:ext cx="3529013" cy="1252537"/>
          </a:xfr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GB" altLang="en-US" dirty="0">
                <a:latin typeface="Calibri" panose="020F0502020204030204" pitchFamily="34" charset="0"/>
              </a:rPr>
              <a:t>Circumference </a:t>
            </a:r>
          </a:p>
          <a:p>
            <a:pPr>
              <a:buFontTx/>
              <a:buNone/>
            </a:pPr>
            <a:r>
              <a:rPr lang="en-GB" altLang="en-US" dirty="0">
                <a:latin typeface="Calibri" panose="020F0502020204030204" pitchFamily="34" charset="0"/>
              </a:rPr>
              <a:t>= </a:t>
            </a:r>
            <a:r>
              <a:rPr lang="el-GR" altLang="en-US" dirty="0">
                <a:latin typeface="Calibri" panose="020F0502020204030204" pitchFamily="34" charset="0"/>
                <a:cs typeface="Arial" panose="020B0604020202020204" pitchFamily="34" charset="0"/>
              </a:rPr>
              <a:t>π</a:t>
            </a:r>
            <a:r>
              <a:rPr lang="en-GB" altLang="en-US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Arial" panose="020B0604020202020204" pitchFamily="34" charset="0"/>
              </a:rPr>
              <a:t>× diameter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173890" y="895311"/>
            <a:ext cx="87946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dirty="0" smtClean="0">
                <a:latin typeface="Calibri" panose="020F0502020204030204" pitchFamily="34" charset="0"/>
              </a:rPr>
              <a:t>Calculate the circumference of the circle</a:t>
            </a:r>
            <a:endParaRPr lang="en-GB" altLang="en-US" sz="2400" dirty="0">
              <a:latin typeface="Calibri" panose="020F0502020204030204" pitchFamily="34" charset="0"/>
            </a:endParaRP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5269383" y="4206174"/>
            <a:ext cx="3510609" cy="1900237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GB" altLang="en-US" dirty="0">
                <a:latin typeface="Calibri" panose="020F0502020204030204" pitchFamily="34" charset="0"/>
              </a:rPr>
              <a:t>Circumference</a:t>
            </a:r>
          </a:p>
          <a:p>
            <a:pPr>
              <a:buFontTx/>
              <a:buNone/>
            </a:pPr>
            <a:r>
              <a:rPr lang="en-GB" altLang="en-US" dirty="0">
                <a:latin typeface="Calibri" panose="020F0502020204030204" pitchFamily="34" charset="0"/>
              </a:rPr>
              <a:t> = </a:t>
            </a:r>
            <a:r>
              <a:rPr lang="el-GR" altLang="en-US" dirty="0">
                <a:latin typeface="Calibri" panose="020F0502020204030204" pitchFamily="34" charset="0"/>
                <a:cs typeface="Arial" panose="020B0604020202020204" pitchFamily="34" charset="0"/>
              </a:rPr>
              <a:t>π</a:t>
            </a:r>
            <a:r>
              <a:rPr lang="en-GB" altLang="en-US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Arial" panose="020B0604020202020204" pitchFamily="34" charset="0"/>
              </a:rPr>
              <a:t>× </a:t>
            </a:r>
            <a:r>
              <a:rPr lang="en-US" alt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16</a:t>
            </a:r>
            <a:endParaRPr lang="en-US" altLang="en-US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dirty="0">
                <a:latin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US" altLang="en-US" u="sng" dirty="0" smtClean="0">
                <a:latin typeface="Calibri" panose="020F0502020204030204" pitchFamily="34" charset="0"/>
                <a:cs typeface="Arial" panose="020B0604020202020204" pitchFamily="34" charset="0"/>
              </a:rPr>
              <a:t>50.27cm </a:t>
            </a:r>
            <a:r>
              <a:rPr lang="en-US" altLang="en-US" u="sng" dirty="0">
                <a:latin typeface="Calibri" panose="020F0502020204030204" pitchFamily="34" charset="0"/>
                <a:cs typeface="Arial" panose="020B0604020202020204" pitchFamily="34" charset="0"/>
              </a:rPr>
              <a:t>(2 </a:t>
            </a:r>
            <a:r>
              <a:rPr lang="en-US" altLang="en-US" u="sng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dp</a:t>
            </a:r>
            <a:r>
              <a:rPr lang="en-US" altLang="en-US" u="sng" dirty="0" smtClean="0">
                <a:latin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altLang="en-US" u="sng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93905" y="3258902"/>
            <a:ext cx="1396153" cy="522327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kern="0" dirty="0" smtClean="0">
                <a:latin typeface="Calibri" panose="020F0502020204030204" pitchFamily="34" charset="0"/>
              </a:rPr>
              <a:t>C = </a:t>
            </a:r>
            <a:r>
              <a:rPr lang="el-GR" altLang="en-US" kern="0" dirty="0" smtClean="0">
                <a:latin typeface="Calibri" panose="020F0502020204030204" pitchFamily="34" charset="0"/>
                <a:cs typeface="Arial" panose="020B0604020202020204" pitchFamily="34" charset="0"/>
              </a:rPr>
              <a:t>π</a:t>
            </a:r>
            <a:r>
              <a:rPr lang="en-GB" altLang="en-US" kern="0" dirty="0" smtClean="0">
                <a:latin typeface="Calibri" panose="020F0502020204030204" pitchFamily="34" charset="0"/>
                <a:cs typeface="Arial" panose="020B0604020202020204" pitchFamily="34" charset="0"/>
              </a:rPr>
              <a:t>D</a:t>
            </a:r>
            <a:endParaRPr lang="en-US" altLang="en-US" kern="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576262" y="2549526"/>
            <a:ext cx="3598863" cy="3600450"/>
          </a:xfrm>
          <a:custGeom>
            <a:avLst/>
            <a:gdLst>
              <a:gd name="G0" fmla="+- 376 0 0"/>
              <a:gd name="G1" fmla="+- 21600 0 376"/>
              <a:gd name="G2" fmla="+- 21600 0 376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76" y="10800"/>
                </a:moveTo>
                <a:cubicBezTo>
                  <a:pt x="376" y="16557"/>
                  <a:pt x="5043" y="21224"/>
                  <a:pt x="10800" y="21224"/>
                </a:cubicBezTo>
                <a:cubicBezTo>
                  <a:pt x="16557" y="21224"/>
                  <a:pt x="21224" y="16557"/>
                  <a:pt x="21224" y="10800"/>
                </a:cubicBezTo>
                <a:cubicBezTo>
                  <a:pt x="21224" y="5043"/>
                  <a:pt x="16557" y="376"/>
                  <a:pt x="10800" y="376"/>
                </a:cubicBezTo>
                <a:cubicBezTo>
                  <a:pt x="5043" y="376"/>
                  <a:pt x="376" y="5043"/>
                  <a:pt x="376" y="10800"/>
                </a:cubicBez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2087562" y="2562226"/>
            <a:ext cx="504825" cy="0"/>
            <a:chOff x="1446" y="1498"/>
            <a:chExt cx="318" cy="0"/>
          </a:xfrm>
        </p:grpSpPr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1446" y="1498"/>
              <a:ext cx="182" cy="0"/>
            </a:xfrm>
            <a:prstGeom prst="line">
              <a:avLst/>
            </a:prstGeom>
            <a:noFill/>
            <a:ln w="793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Line 7"/>
            <p:cNvSpPr>
              <a:spLocks noChangeShapeType="1"/>
            </p:cNvSpPr>
            <p:nvPr/>
          </p:nvSpPr>
          <p:spPr bwMode="auto">
            <a:xfrm flipH="1">
              <a:off x="1582" y="1498"/>
              <a:ext cx="182" cy="0"/>
            </a:xfrm>
            <a:prstGeom prst="line">
              <a:avLst/>
            </a:prstGeom>
            <a:noFill/>
            <a:ln w="793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1152525" y="1901826"/>
            <a:ext cx="2663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circumference</a:t>
            </a:r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 flipV="1">
            <a:off x="2376487" y="4206876"/>
            <a:ext cx="1728788" cy="71437"/>
          </a:xfrm>
          <a:prstGeom prst="line">
            <a:avLst/>
          </a:prstGeom>
          <a:noFill/>
          <a:ln w="730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" name="AutoShape 13"/>
          <p:cNvSpPr>
            <a:spLocks noChangeArrowheads="1"/>
          </p:cNvSpPr>
          <p:nvPr/>
        </p:nvSpPr>
        <p:spPr bwMode="auto">
          <a:xfrm>
            <a:off x="2305050" y="4206876"/>
            <a:ext cx="142875" cy="142875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 rot="-125715">
            <a:off x="2522537" y="3687763"/>
            <a:ext cx="1943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 dirty="0"/>
              <a:t>8cm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019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2542" y="191211"/>
            <a:ext cx="8946107" cy="1143000"/>
          </a:xfrm>
        </p:spPr>
        <p:txBody>
          <a:bodyPr/>
          <a:lstStyle/>
          <a:p>
            <a:pPr algn="l"/>
            <a:r>
              <a:rPr lang="en-GB" sz="3200" dirty="0" smtClean="0">
                <a:latin typeface="Calibri" panose="020F0502020204030204" pitchFamily="34" charset="0"/>
              </a:rPr>
              <a:t>Task 1: Find the circumference of these circles.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928884" y="1417681"/>
            <a:ext cx="1801504" cy="180150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>
            <a:endCxn id="5" idx="6"/>
          </p:cNvCxnSpPr>
          <p:nvPr/>
        </p:nvCxnSpPr>
        <p:spPr>
          <a:xfrm>
            <a:off x="2829636" y="2318433"/>
            <a:ext cx="900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29636" y="1949101"/>
            <a:ext cx="65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3cm</a:t>
            </a:r>
            <a:endParaRPr lang="en-GB" dirty="0"/>
          </a:p>
        </p:txBody>
      </p:sp>
      <p:sp>
        <p:nvSpPr>
          <p:cNvPr id="9" name="Oval 8"/>
          <p:cNvSpPr/>
          <p:nvPr/>
        </p:nvSpPr>
        <p:spPr>
          <a:xfrm>
            <a:off x="4920019" y="1417681"/>
            <a:ext cx="1801504" cy="180150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>
            <a:stCxn id="9" idx="1"/>
            <a:endCxn id="9" idx="5"/>
          </p:cNvCxnSpPr>
          <p:nvPr/>
        </p:nvCxnSpPr>
        <p:spPr>
          <a:xfrm>
            <a:off x="5183843" y="1681505"/>
            <a:ext cx="1273856" cy="12738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54755" y="1975553"/>
            <a:ext cx="65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6cm</a:t>
            </a:r>
            <a:endParaRPr lang="en-GB" dirty="0"/>
          </a:p>
        </p:txBody>
      </p:sp>
      <p:sp>
        <p:nvSpPr>
          <p:cNvPr id="15" name="Oval 14"/>
          <p:cNvSpPr/>
          <p:nvPr/>
        </p:nvSpPr>
        <p:spPr>
          <a:xfrm>
            <a:off x="1972102" y="3526227"/>
            <a:ext cx="1801504" cy="180150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/>
          <p:cNvCxnSpPr>
            <a:endCxn id="15" idx="0"/>
          </p:cNvCxnSpPr>
          <p:nvPr/>
        </p:nvCxnSpPr>
        <p:spPr>
          <a:xfrm flipV="1">
            <a:off x="2872854" y="3526227"/>
            <a:ext cx="0" cy="900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72854" y="3976603"/>
            <a:ext cx="65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  <a:r>
              <a:rPr lang="en-GB" dirty="0" smtClean="0"/>
              <a:t>cm</a:t>
            </a:r>
            <a:endParaRPr lang="en-GB" dirty="0"/>
          </a:p>
        </p:txBody>
      </p:sp>
      <p:sp>
        <p:nvSpPr>
          <p:cNvPr id="18" name="Oval 17"/>
          <p:cNvSpPr/>
          <p:nvPr/>
        </p:nvSpPr>
        <p:spPr>
          <a:xfrm>
            <a:off x="4963237" y="3526227"/>
            <a:ext cx="1801504" cy="180150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>
            <a:stCxn id="18" idx="2"/>
            <a:endCxn id="18" idx="6"/>
          </p:cNvCxnSpPr>
          <p:nvPr/>
        </p:nvCxnSpPr>
        <p:spPr>
          <a:xfrm>
            <a:off x="4963237" y="4426979"/>
            <a:ext cx="18015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586548" y="4057647"/>
            <a:ext cx="65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8cm</a:t>
            </a:r>
            <a:endParaRPr lang="en-GB" dirty="0"/>
          </a:p>
        </p:txBody>
      </p:sp>
      <p:sp>
        <p:nvSpPr>
          <p:cNvPr id="25" name="Title 2"/>
          <p:cNvSpPr txBox="1">
            <a:spLocks/>
          </p:cNvSpPr>
          <p:nvPr/>
        </p:nvSpPr>
        <p:spPr>
          <a:xfrm>
            <a:off x="264942" y="5708766"/>
            <a:ext cx="8946107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/>
                <a:ea typeface="ＭＳ Ｐゴシック" charset="0"/>
                <a:cs typeface="Comic Sans M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3200" kern="0" dirty="0" smtClean="0">
                <a:latin typeface="Calibri" panose="020F0502020204030204" pitchFamily="34" charset="0"/>
              </a:rPr>
              <a:t>What do you notice? Why is that the case?</a:t>
            </a:r>
            <a:endParaRPr lang="en-GB" sz="32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326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64953"/>
            <a:ext cx="8946107" cy="1143000"/>
          </a:xfrm>
        </p:spPr>
        <p:txBody>
          <a:bodyPr/>
          <a:lstStyle/>
          <a:p>
            <a:pPr algn="l"/>
            <a:r>
              <a:rPr lang="en-GB" sz="3200" dirty="0" smtClean="0">
                <a:latin typeface="Calibri" panose="020F0502020204030204" pitchFamily="34" charset="0"/>
              </a:rPr>
              <a:t>Task 2: Without calculating, what is the relationship between the circumferences of these circles?.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53789" y="1717047"/>
            <a:ext cx="1801504" cy="180150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>
            <a:endCxn id="5" idx="6"/>
          </p:cNvCxnSpPr>
          <p:nvPr/>
        </p:nvCxnSpPr>
        <p:spPr>
          <a:xfrm>
            <a:off x="2754541" y="2617799"/>
            <a:ext cx="900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54541" y="2248467"/>
            <a:ext cx="65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6cm</a:t>
            </a:r>
            <a:endParaRPr lang="en-GB" dirty="0"/>
          </a:p>
        </p:txBody>
      </p:sp>
      <p:sp>
        <p:nvSpPr>
          <p:cNvPr id="9" name="Oval 8"/>
          <p:cNvSpPr/>
          <p:nvPr/>
        </p:nvSpPr>
        <p:spPr>
          <a:xfrm>
            <a:off x="4844924" y="1717047"/>
            <a:ext cx="1801504" cy="180150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>
            <a:stCxn id="9" idx="1"/>
            <a:endCxn id="9" idx="5"/>
          </p:cNvCxnSpPr>
          <p:nvPr/>
        </p:nvCxnSpPr>
        <p:spPr>
          <a:xfrm>
            <a:off x="5108748" y="1980871"/>
            <a:ext cx="1273856" cy="12738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9660" y="2274919"/>
            <a:ext cx="65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6cm</a:t>
            </a:r>
            <a:endParaRPr lang="en-GB" dirty="0"/>
          </a:p>
        </p:txBody>
      </p:sp>
      <p:sp>
        <p:nvSpPr>
          <p:cNvPr id="25" name="Title 2"/>
          <p:cNvSpPr txBox="1">
            <a:spLocks/>
          </p:cNvSpPr>
          <p:nvPr/>
        </p:nvSpPr>
        <p:spPr>
          <a:xfrm>
            <a:off x="408296" y="5707584"/>
            <a:ext cx="8946107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/>
                <a:ea typeface="ＭＳ Ｐゴシック" charset="0"/>
                <a:cs typeface="Comic Sans M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2400" kern="0" dirty="0" smtClean="0">
                <a:latin typeface="Calibri" panose="020F0502020204030204" pitchFamily="34" charset="0"/>
              </a:rPr>
              <a:t>Check by using calculations. Were you correct? If not, why not?</a:t>
            </a:r>
            <a:endParaRPr lang="en-GB" sz="2400" kern="0" dirty="0">
              <a:latin typeface="Calibri" panose="020F050202020403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890215" y="3800572"/>
            <a:ext cx="1801504" cy="180150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Connector 21"/>
          <p:cNvCxnSpPr>
            <a:endCxn id="21" idx="6"/>
          </p:cNvCxnSpPr>
          <p:nvPr/>
        </p:nvCxnSpPr>
        <p:spPr>
          <a:xfrm>
            <a:off x="2790967" y="4701324"/>
            <a:ext cx="900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790967" y="4331992"/>
            <a:ext cx="864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12cm</a:t>
            </a:r>
            <a:endParaRPr lang="en-GB" dirty="0"/>
          </a:p>
        </p:txBody>
      </p:sp>
      <p:sp>
        <p:nvSpPr>
          <p:cNvPr id="24" name="Oval 23"/>
          <p:cNvSpPr/>
          <p:nvPr/>
        </p:nvSpPr>
        <p:spPr>
          <a:xfrm>
            <a:off x="4881350" y="3800572"/>
            <a:ext cx="1801504" cy="180150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Connector 25"/>
          <p:cNvCxnSpPr>
            <a:stCxn id="24" idx="1"/>
            <a:endCxn id="24" idx="5"/>
          </p:cNvCxnSpPr>
          <p:nvPr/>
        </p:nvCxnSpPr>
        <p:spPr>
          <a:xfrm>
            <a:off x="5145174" y="4064396"/>
            <a:ext cx="1273856" cy="12738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616086" y="4358444"/>
            <a:ext cx="65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6cm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802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2542" y="371879"/>
            <a:ext cx="8946107" cy="1143000"/>
          </a:xfrm>
        </p:spPr>
        <p:txBody>
          <a:bodyPr/>
          <a:lstStyle/>
          <a:p>
            <a:pPr algn="l"/>
            <a:r>
              <a:rPr lang="en-GB" sz="3200" dirty="0" smtClean="0">
                <a:latin typeface="Calibri" panose="020F0502020204030204" pitchFamily="34" charset="0"/>
              </a:rPr>
              <a:t>Challenge: </a:t>
            </a:r>
            <a:br>
              <a:rPr lang="en-GB" sz="3200" dirty="0" smtClean="0">
                <a:latin typeface="Calibri" panose="020F0502020204030204" pitchFamily="34" charset="0"/>
              </a:rPr>
            </a:br>
            <a:r>
              <a:rPr lang="en-GB" sz="3200" dirty="0" smtClean="0">
                <a:latin typeface="Calibri" panose="020F0502020204030204" pitchFamily="34" charset="0"/>
              </a:rPr>
              <a:t>A circle has a circumference twice as long as this </a:t>
            </a:r>
            <a:r>
              <a:rPr lang="en-GB" sz="3200" dirty="0" smtClean="0">
                <a:latin typeface="Calibri" panose="020F0502020204030204" pitchFamily="34" charset="0"/>
              </a:rPr>
              <a:t>circle’s circumference. 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441511" y="2305628"/>
            <a:ext cx="1801504" cy="180150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>
            <a:endCxn id="5" idx="6"/>
          </p:cNvCxnSpPr>
          <p:nvPr/>
        </p:nvCxnSpPr>
        <p:spPr>
          <a:xfrm>
            <a:off x="4342263" y="3206380"/>
            <a:ext cx="900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42263" y="2837048"/>
            <a:ext cx="65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3cm</a:t>
            </a:r>
            <a:endParaRPr lang="en-GB" dirty="0"/>
          </a:p>
        </p:txBody>
      </p:sp>
      <p:sp>
        <p:nvSpPr>
          <p:cNvPr id="25" name="Title 2"/>
          <p:cNvSpPr txBox="1">
            <a:spLocks/>
          </p:cNvSpPr>
          <p:nvPr/>
        </p:nvSpPr>
        <p:spPr>
          <a:xfrm>
            <a:off x="197893" y="5109880"/>
            <a:ext cx="8946107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/>
                <a:ea typeface="ＭＳ Ｐゴシック" charset="0"/>
                <a:cs typeface="Comic Sans M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3200" kern="0" dirty="0" smtClean="0">
                <a:latin typeface="Calibri" panose="020F0502020204030204" pitchFamily="34" charset="0"/>
              </a:rPr>
              <a:t>What is its diameter? Explain your reasoning.</a:t>
            </a:r>
          </a:p>
          <a:p>
            <a:pPr algn="l"/>
            <a:r>
              <a:rPr lang="en-GB" sz="3200" kern="0" dirty="0" smtClean="0">
                <a:latin typeface="Calibri" panose="020F0502020204030204" pitchFamily="34" charset="0"/>
              </a:rPr>
              <a:t>Convince me that you are right.</a:t>
            </a:r>
            <a:endParaRPr lang="en-GB" sz="32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610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3671" t="56521" r="50999" b="21105"/>
          <a:stretch/>
        </p:blipFill>
        <p:spPr>
          <a:xfrm>
            <a:off x="1528550" y="3059802"/>
            <a:ext cx="5465928" cy="2714407"/>
          </a:xfrm>
          <a:prstGeom prst="rect">
            <a:avLst/>
          </a:prstGeom>
        </p:spPr>
      </p:pic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112542" y="793254"/>
            <a:ext cx="8946107" cy="1143000"/>
          </a:xfrm>
        </p:spPr>
        <p:txBody>
          <a:bodyPr/>
          <a:lstStyle/>
          <a:p>
            <a:pPr algn="l"/>
            <a:r>
              <a:rPr lang="en-GB" sz="3200" dirty="0" smtClean="0">
                <a:latin typeface="Calibri" panose="020F0502020204030204" pitchFamily="34" charset="0"/>
              </a:rPr>
              <a:t>Challenge 2: </a:t>
            </a:r>
            <a:br>
              <a:rPr lang="en-GB" sz="3200" dirty="0" smtClean="0">
                <a:latin typeface="Calibri" panose="020F0502020204030204" pitchFamily="34" charset="0"/>
              </a:rPr>
            </a:br>
            <a:r>
              <a:rPr lang="en-GB" sz="3200" dirty="0" smtClean="0">
                <a:latin typeface="Calibri" panose="020F0502020204030204" pitchFamily="34" charset="0"/>
              </a:rPr>
              <a:t>Work out the missing lengths.</a:t>
            </a:r>
            <a:br>
              <a:rPr lang="en-GB" sz="3200" dirty="0" smtClean="0">
                <a:latin typeface="Calibri" panose="020F0502020204030204" pitchFamily="34" charset="0"/>
              </a:rPr>
            </a:br>
            <a:r>
              <a:rPr lang="en-GB" sz="3200" dirty="0" smtClean="0">
                <a:latin typeface="Calibri" panose="020F0502020204030204" pitchFamily="34" charset="0"/>
              </a:rPr>
              <a:t>How did you do it?</a:t>
            </a:r>
            <a:br>
              <a:rPr lang="en-GB" sz="3200" dirty="0" smtClean="0">
                <a:latin typeface="Calibri" panose="020F0502020204030204" pitchFamily="34" charset="0"/>
              </a:rPr>
            </a:br>
            <a:r>
              <a:rPr lang="en-GB" sz="3200" dirty="0" smtClean="0">
                <a:latin typeface="Calibri" panose="020F0502020204030204" pitchFamily="34" charset="0"/>
              </a:rPr>
              <a:t>Write it up in your books.</a:t>
            </a:r>
            <a:endParaRPr lang="en-GB" sz="32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517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2542" y="943379"/>
            <a:ext cx="8946107" cy="1143000"/>
          </a:xfrm>
        </p:spPr>
        <p:txBody>
          <a:bodyPr/>
          <a:lstStyle/>
          <a:p>
            <a:pPr algn="l"/>
            <a:r>
              <a:rPr lang="en-GB" sz="3200" dirty="0" smtClean="0">
                <a:latin typeface="Calibri" panose="020F0502020204030204" pitchFamily="34" charset="0"/>
              </a:rPr>
              <a:t>Task 3: The perimeters of these shapes are part circles and part straight lines. Calculate their perimeters.</a:t>
            </a:r>
            <a:br>
              <a:rPr lang="en-GB" sz="3200" dirty="0" smtClean="0">
                <a:latin typeface="Calibri" panose="020F0502020204030204" pitchFamily="34" charset="0"/>
              </a:rPr>
            </a:br>
            <a:endParaRPr lang="en-GB" sz="3200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23933" t="50513" r="22998" b="16092"/>
          <a:stretch/>
        </p:blipFill>
        <p:spPr>
          <a:xfrm>
            <a:off x="358041" y="2768765"/>
            <a:ext cx="8455108" cy="29914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71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panose="020F0502020204030204" pitchFamily="34" charset="0"/>
              </a:rPr>
              <a:t>Challenges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3462" t="47342" r="48741" b="28218"/>
          <a:stretch/>
        </p:blipFill>
        <p:spPr>
          <a:xfrm>
            <a:off x="1733265" y="1107922"/>
            <a:ext cx="5300750" cy="26203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0734" t="46081" r="21784" b="28918"/>
          <a:stretch/>
        </p:blipFill>
        <p:spPr>
          <a:xfrm>
            <a:off x="1337479" y="3589360"/>
            <a:ext cx="6264324" cy="32038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983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707" t="16768" r="42343" b="5434"/>
          <a:stretch/>
        </p:blipFill>
        <p:spPr>
          <a:xfrm>
            <a:off x="1460310" y="122831"/>
            <a:ext cx="6632811" cy="66011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60310" y="122831"/>
            <a:ext cx="560219" cy="39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130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Theme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George Spencer Lesson Background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George Spencer Lesson Background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George Spencer Lesson Background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598</TotalTime>
  <Words>378</Words>
  <Application>Microsoft Office PowerPoint</Application>
  <PresentationFormat>On-screen Show (4:3)</PresentationFormat>
  <Paragraphs>70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Default Theme</vt:lpstr>
      <vt:lpstr>George Spencer Lesson Background</vt:lpstr>
      <vt:lpstr>1_George Spencer Lesson Background</vt:lpstr>
      <vt:lpstr>2_George Spencer Lesson Background</vt:lpstr>
      <vt:lpstr>Bluecoat</vt:lpstr>
      <vt:lpstr>PowerPoint Presentation</vt:lpstr>
      <vt:lpstr>PowerPoint Presentation</vt:lpstr>
      <vt:lpstr>Circumference of a Circle: Investigation</vt:lpstr>
      <vt:lpstr>PowerPoint Presentation</vt:lpstr>
      <vt:lpstr>Example 1</vt:lpstr>
      <vt:lpstr>Example 2</vt:lpstr>
      <vt:lpstr>Task 1: Find the circumference of these circles.</vt:lpstr>
      <vt:lpstr>Task 2: Without calculating, what is the relationship between the circumferences of these circles?.</vt:lpstr>
      <vt:lpstr>Challenge:  A circle has a circumference twice as long as this circle’s circumference. </vt:lpstr>
      <vt:lpstr>Challenge 2:  Work out the missing lengths. How did you do it? Write it up in your books.</vt:lpstr>
      <vt:lpstr>Task 3: The perimeters of these shapes are part circles and part straight lines. Calculate their perimeters. </vt:lpstr>
      <vt:lpstr>Challenges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Classroom Expectations</dc:title>
  <dc:creator>Craig Spears</dc:creator>
  <cp:lastModifiedBy>Warden, M</cp:lastModifiedBy>
  <cp:revision>29</cp:revision>
  <cp:lastPrinted>2016-01-19T17:16:23Z</cp:lastPrinted>
  <dcterms:created xsi:type="dcterms:W3CDTF">2015-06-23T19:30:08Z</dcterms:created>
  <dcterms:modified xsi:type="dcterms:W3CDTF">2017-01-15T19:26:07Z</dcterms:modified>
</cp:coreProperties>
</file>