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438" r:id="rId2"/>
    <p:sldId id="439" r:id="rId3"/>
    <p:sldId id="440" r:id="rId4"/>
    <p:sldId id="441" r:id="rId5"/>
    <p:sldId id="442" r:id="rId6"/>
    <p:sldId id="435" r:id="rId7"/>
    <p:sldId id="436" r:id="rId8"/>
    <p:sldId id="412" r:id="rId9"/>
    <p:sldId id="437" r:id="rId10"/>
    <p:sldId id="41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B9FF"/>
    <a:srgbClr val="FFFF66"/>
    <a:srgbClr val="FF7C80"/>
    <a:srgbClr val="D915D0"/>
    <a:srgbClr val="F824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684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/>
              <a:t>22/01/2017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/>
              <a:t>22/01/2017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/>
              <a:t>22/01/2017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/>
              <a:t>22/01/2017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/>
              <a:t>22/01/2017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/>
              <a:t>22/01/2017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/>
              <a:t>22/01/2017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/>
              <a:t>22/01/2017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/>
              <a:t>22/01/2017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/>
              <a:t>22/01/2017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/>
              <a:t>22/01/2017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537265C-281B-4942-B41F-2D570AAC6BEC}" type="datetimeFigureOut">
              <a:rPr lang="en-GB" smtClean="0"/>
              <a:t>22/01/2017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432C20F2-3DB4-4A03-96A7-E6FF2D51070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68" y="299293"/>
            <a:ext cx="7603548" cy="584775"/>
          </a:xfr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Venn Diagrams</a:t>
            </a:r>
            <a:endParaRPr lang="en-GB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19672" y="1839020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736369" y="1794337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6107540" y="2190536"/>
            <a:ext cx="2070831" cy="400110"/>
          </a:xfrm>
          <a:prstGeom prst="rect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Prime Numbers</a:t>
            </a:r>
            <a:endParaRPr lang="en-GB" sz="20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943072" y="2228965"/>
            <a:ext cx="1929264" cy="40011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Factors of 12</a:t>
            </a:r>
            <a:endParaRPr lang="en-GB" sz="2000" dirty="0"/>
          </a:p>
        </p:txBody>
      </p:sp>
      <p:sp>
        <p:nvSpPr>
          <p:cNvPr id="10" name="Rectangle 9"/>
          <p:cNvSpPr/>
          <p:nvPr/>
        </p:nvSpPr>
        <p:spPr>
          <a:xfrm>
            <a:off x="712868" y="1011087"/>
            <a:ext cx="7603548" cy="5328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1907704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1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506332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2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104960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3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3703588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4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302216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5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4900844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6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5499472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7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6098100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8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6696728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9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2965325" y="5967275"/>
            <a:ext cx="2980375" cy="707886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Where would you place the numbers 1- 9?</a:t>
            </a:r>
            <a:endParaRPr lang="en-GB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273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68" y="299293"/>
            <a:ext cx="7603548" cy="584775"/>
          </a:xfr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Venn Diagrams</a:t>
            </a:r>
            <a:endParaRPr lang="en-GB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19672" y="1839020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736369" y="1794337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712868" y="1011087"/>
            <a:ext cx="7603548" cy="5328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6245585" y="2096572"/>
            <a:ext cx="2070831" cy="707886"/>
          </a:xfrm>
          <a:prstGeom prst="rect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Has at least one angle of 70</a:t>
            </a:r>
            <a:r>
              <a:rPr lang="en-GB" sz="2000" baseline="30000" dirty="0" smtClean="0"/>
              <a:t>0</a:t>
            </a:r>
            <a:endParaRPr lang="en-GB" sz="2000" baseline="30000" dirty="0"/>
          </a:p>
        </p:txBody>
      </p:sp>
      <p:sp>
        <p:nvSpPr>
          <p:cNvPr id="27" name="TextBox 26"/>
          <p:cNvSpPr txBox="1"/>
          <p:nvPr/>
        </p:nvSpPr>
        <p:spPr>
          <a:xfrm>
            <a:off x="1001916" y="2234614"/>
            <a:ext cx="1929264" cy="40011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Isosceles</a:t>
            </a:r>
            <a:endParaRPr lang="en-GB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712868" y="3783236"/>
            <a:ext cx="2326755" cy="2554545"/>
            <a:chOff x="5969834" y="3783236"/>
            <a:chExt cx="2326755" cy="2554545"/>
          </a:xfrm>
        </p:grpSpPr>
        <p:sp>
          <p:nvSpPr>
            <p:cNvPr id="26" name="Title 1"/>
            <p:cNvSpPr txBox="1">
              <a:spLocks/>
            </p:cNvSpPr>
            <p:nvPr/>
          </p:nvSpPr>
          <p:spPr bwMode="auto">
            <a:xfrm>
              <a:off x="5969834" y="3783236"/>
              <a:ext cx="2326755" cy="2554545"/>
            </a:xfrm>
            <a:prstGeom prst="rect">
              <a:avLst/>
            </a:prstGeom>
            <a:solidFill>
              <a:srgbClr val="FFFF66"/>
            </a:solidFill>
            <a:ln>
              <a:solidFill>
                <a:schemeClr val="tx1"/>
              </a:solidFill>
            </a:ln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>
              <a:lvl1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cs typeface="Arial" charset="0"/>
                </a:defRPr>
              </a:lvl2pPr>
              <a:lvl3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cs typeface="Arial" charset="0"/>
                </a:defRPr>
              </a:lvl3pPr>
              <a:lvl4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cs typeface="Arial" charset="0"/>
                </a:defRPr>
              </a:lvl4pPr>
              <a:lvl5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cs typeface="Arial" charset="0"/>
                </a:defRPr>
              </a:lvl5pPr>
              <a:lvl6pPr marL="4572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cs typeface="Arial" charset="0"/>
                </a:defRPr>
              </a:lvl6pPr>
              <a:lvl7pPr marL="9144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cs typeface="Arial" charset="0"/>
                </a:defRPr>
              </a:lvl7pPr>
              <a:lvl8pPr marL="13716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cs typeface="Arial" charset="0"/>
                </a:defRPr>
              </a:lvl8pPr>
              <a:lvl9pPr marL="18288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sz="20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Where would you place this triangle?</a:t>
              </a:r>
            </a:p>
            <a:p>
              <a:endParaRPr lang="en-GB" sz="20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endParaRPr lang="en-GB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endParaRPr lang="en-GB" sz="20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endParaRPr lang="en-GB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endParaRPr lang="en-GB" sz="20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endParaRPr lang="en-GB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Isosceles Triangle 2"/>
            <p:cNvSpPr/>
            <p:nvPr/>
          </p:nvSpPr>
          <p:spPr>
            <a:xfrm>
              <a:off x="6440008" y="4653136"/>
              <a:ext cx="1368152" cy="1563212"/>
            </a:xfrm>
            <a:prstGeom prst="triangle">
              <a:avLst>
                <a:gd name="adj" fmla="val 6743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561632" y="5882953"/>
              <a:ext cx="6349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 smtClean="0"/>
                <a:t>70°</a:t>
              </a:r>
              <a:endParaRPr lang="en-GB" sz="16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343237" y="5877272"/>
              <a:ext cx="6983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 smtClean="0"/>
                <a:t>80°</a:t>
              </a:r>
              <a:endParaRPr lang="en-GB" sz="16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031360" y="5060441"/>
              <a:ext cx="6983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/>
                <a:t>3</a:t>
              </a:r>
              <a:r>
                <a:rPr lang="en-GB" sz="1600" b="1" dirty="0" smtClean="0"/>
                <a:t>0°</a:t>
              </a:r>
              <a:endParaRPr lang="en-GB" sz="1600" b="1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3960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68" y="299293"/>
            <a:ext cx="7603548" cy="584775"/>
          </a:xfr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Venn Diagrams</a:t>
            </a:r>
            <a:endParaRPr lang="en-GB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19672" y="1839020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736369" y="1794337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712868" y="1011087"/>
            <a:ext cx="7603548" cy="5328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6245585" y="2096572"/>
            <a:ext cx="2070831" cy="707886"/>
          </a:xfrm>
          <a:prstGeom prst="rect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Has at least one angle of 70</a:t>
            </a:r>
            <a:r>
              <a:rPr lang="en-GB" sz="2000" baseline="30000" dirty="0" smtClean="0"/>
              <a:t>0</a:t>
            </a:r>
            <a:endParaRPr lang="en-GB" sz="2000" baseline="30000" dirty="0"/>
          </a:p>
        </p:txBody>
      </p:sp>
      <p:sp>
        <p:nvSpPr>
          <p:cNvPr id="27" name="TextBox 26"/>
          <p:cNvSpPr txBox="1"/>
          <p:nvPr/>
        </p:nvSpPr>
        <p:spPr>
          <a:xfrm>
            <a:off x="1001916" y="2234614"/>
            <a:ext cx="1929264" cy="40011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Isosceles</a:t>
            </a:r>
            <a:endParaRPr lang="en-GB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5767409" y="3192791"/>
            <a:ext cx="1554854" cy="1563212"/>
            <a:chOff x="5767409" y="3192791"/>
            <a:chExt cx="1554854" cy="1563212"/>
          </a:xfrm>
        </p:grpSpPr>
        <p:sp>
          <p:nvSpPr>
            <p:cNvPr id="3" name="Isosceles Triangle 2"/>
            <p:cNvSpPr/>
            <p:nvPr/>
          </p:nvSpPr>
          <p:spPr>
            <a:xfrm>
              <a:off x="5767409" y="3192791"/>
              <a:ext cx="1368152" cy="1563212"/>
            </a:xfrm>
            <a:prstGeom prst="triangle">
              <a:avLst>
                <a:gd name="adj" fmla="val 6743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896789" y="4387474"/>
              <a:ext cx="6349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 smtClean="0"/>
                <a:t>70°</a:t>
              </a:r>
              <a:endParaRPr lang="en-GB" sz="16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623864" y="4417449"/>
              <a:ext cx="6983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 smtClean="0"/>
                <a:t>80°</a:t>
              </a:r>
              <a:endParaRPr lang="en-GB" sz="16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84412" y="3522494"/>
              <a:ext cx="6983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/>
                <a:t>3</a:t>
              </a:r>
              <a:r>
                <a:rPr lang="en-GB" sz="1600" b="1" dirty="0" smtClean="0"/>
                <a:t>0°</a:t>
              </a:r>
              <a:endParaRPr lang="en-GB" sz="1600" b="1" dirty="0"/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 bwMode="auto">
          <a:xfrm>
            <a:off x="1237133" y="4820995"/>
            <a:ext cx="2326755" cy="1015663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 you draw a triangle for this region?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563888" y="3974397"/>
            <a:ext cx="792088" cy="84659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23105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68" y="299293"/>
            <a:ext cx="7603548" cy="584775"/>
          </a:xfr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Venn Diagrams</a:t>
            </a:r>
            <a:endParaRPr lang="en-GB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19672" y="1839020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736369" y="1794337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712868" y="1011087"/>
            <a:ext cx="7603548" cy="5328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6245585" y="2096572"/>
            <a:ext cx="2070831" cy="707886"/>
          </a:xfrm>
          <a:prstGeom prst="rect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Has at least one angle of 70</a:t>
            </a:r>
            <a:r>
              <a:rPr lang="en-GB" sz="2000" baseline="30000" dirty="0" smtClean="0"/>
              <a:t>0</a:t>
            </a:r>
            <a:endParaRPr lang="en-GB" sz="2000" baseline="30000" dirty="0"/>
          </a:p>
        </p:txBody>
      </p:sp>
      <p:sp>
        <p:nvSpPr>
          <p:cNvPr id="27" name="TextBox 26"/>
          <p:cNvSpPr txBox="1"/>
          <p:nvPr/>
        </p:nvSpPr>
        <p:spPr>
          <a:xfrm>
            <a:off x="1001916" y="2234614"/>
            <a:ext cx="1929264" cy="40011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Isosceles</a:t>
            </a:r>
            <a:endParaRPr lang="en-GB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5767409" y="3192791"/>
            <a:ext cx="1554854" cy="1563212"/>
            <a:chOff x="5767409" y="3192791"/>
            <a:chExt cx="1554854" cy="1563212"/>
          </a:xfrm>
        </p:grpSpPr>
        <p:sp>
          <p:nvSpPr>
            <p:cNvPr id="3" name="Isosceles Triangle 2"/>
            <p:cNvSpPr/>
            <p:nvPr/>
          </p:nvSpPr>
          <p:spPr>
            <a:xfrm>
              <a:off x="5767409" y="3192791"/>
              <a:ext cx="1368152" cy="1563212"/>
            </a:xfrm>
            <a:prstGeom prst="triangle">
              <a:avLst>
                <a:gd name="adj" fmla="val 6743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896789" y="4387474"/>
              <a:ext cx="6349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 smtClean="0"/>
                <a:t>70°</a:t>
              </a:r>
              <a:endParaRPr lang="en-GB" sz="16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623864" y="4417449"/>
              <a:ext cx="6983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 smtClean="0"/>
                <a:t>80°</a:t>
              </a:r>
              <a:endParaRPr lang="en-GB" sz="16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84412" y="3522494"/>
              <a:ext cx="6983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/>
                <a:t>3</a:t>
              </a:r>
              <a:r>
                <a:rPr lang="en-GB" sz="1600" b="1" dirty="0" smtClean="0"/>
                <a:t>0°</a:t>
              </a:r>
              <a:endParaRPr lang="en-GB" sz="1600" b="1" dirty="0"/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 bwMode="auto">
          <a:xfrm>
            <a:off x="1237133" y="4820995"/>
            <a:ext cx="2326755" cy="1015663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 you draw a triangle for this region?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555776" y="3783237"/>
            <a:ext cx="648072" cy="103775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06367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68" y="299293"/>
            <a:ext cx="7603548" cy="584775"/>
          </a:xfr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Venn Diagrams</a:t>
            </a:r>
            <a:endParaRPr lang="en-GB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19672" y="1839020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736369" y="1794337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712868" y="1011087"/>
            <a:ext cx="7603548" cy="5328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6245585" y="2096572"/>
            <a:ext cx="2070831" cy="707886"/>
          </a:xfrm>
          <a:prstGeom prst="rect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Has at least one angle of 70</a:t>
            </a:r>
            <a:r>
              <a:rPr lang="en-GB" sz="2000" baseline="30000" dirty="0" smtClean="0"/>
              <a:t>0</a:t>
            </a:r>
            <a:endParaRPr lang="en-GB" sz="2000" baseline="30000" dirty="0"/>
          </a:p>
        </p:txBody>
      </p:sp>
      <p:sp>
        <p:nvSpPr>
          <p:cNvPr id="27" name="TextBox 26"/>
          <p:cNvSpPr txBox="1"/>
          <p:nvPr/>
        </p:nvSpPr>
        <p:spPr>
          <a:xfrm>
            <a:off x="1001916" y="2234614"/>
            <a:ext cx="1929264" cy="40011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Isosceles</a:t>
            </a:r>
            <a:endParaRPr lang="en-GB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5767409" y="3192791"/>
            <a:ext cx="1554854" cy="1563212"/>
            <a:chOff x="5767409" y="3192791"/>
            <a:chExt cx="1554854" cy="1563212"/>
          </a:xfrm>
        </p:grpSpPr>
        <p:sp>
          <p:nvSpPr>
            <p:cNvPr id="3" name="Isosceles Triangle 2"/>
            <p:cNvSpPr/>
            <p:nvPr/>
          </p:nvSpPr>
          <p:spPr>
            <a:xfrm>
              <a:off x="5767409" y="3192791"/>
              <a:ext cx="1368152" cy="1563212"/>
            </a:xfrm>
            <a:prstGeom prst="triangle">
              <a:avLst>
                <a:gd name="adj" fmla="val 6743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896789" y="4387474"/>
              <a:ext cx="6349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 smtClean="0"/>
                <a:t>70°</a:t>
              </a:r>
              <a:endParaRPr lang="en-GB" sz="16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623864" y="4417449"/>
              <a:ext cx="6983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 smtClean="0"/>
                <a:t>80°</a:t>
              </a:r>
              <a:endParaRPr lang="en-GB" sz="16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84412" y="3522494"/>
              <a:ext cx="6983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/>
                <a:t>3</a:t>
              </a:r>
              <a:r>
                <a:rPr lang="en-GB" sz="1600" b="1" dirty="0" smtClean="0"/>
                <a:t>0°</a:t>
              </a:r>
              <a:endParaRPr lang="en-GB" sz="1600" b="1" dirty="0"/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 bwMode="auto">
          <a:xfrm>
            <a:off x="1237133" y="4820995"/>
            <a:ext cx="2326755" cy="1015663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 you draw a triangle for this region?</a:t>
            </a:r>
          </a:p>
        </p:txBody>
      </p:sp>
      <p:cxnSp>
        <p:nvCxnSpPr>
          <p:cNvPr id="9" name="Straight Arrow Connector 8"/>
          <p:cNvCxnSpPr>
            <a:stCxn id="14" idx="3"/>
          </p:cNvCxnSpPr>
          <p:nvPr/>
        </p:nvCxnSpPr>
        <p:spPr>
          <a:xfrm>
            <a:off x="3563888" y="5328827"/>
            <a:ext cx="1440160" cy="76446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19100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000900" y="1598906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117597" y="1554223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7392211" y="3543122"/>
            <a:ext cx="33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520" y="271566"/>
            <a:ext cx="8243555" cy="36933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Sketch a triangle, with angles labelled, that could belong in each of the regions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373781" y="1670450"/>
            <a:ext cx="2070831" cy="400110"/>
          </a:xfrm>
          <a:prstGeom prst="rect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Isosceles</a:t>
            </a:r>
            <a:endParaRPr lang="en-GB" sz="2000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712868" y="1541511"/>
            <a:ext cx="1929264" cy="40011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Right-angled</a:t>
            </a:r>
            <a:endParaRPr lang="en-GB" sz="2000" dirty="0"/>
          </a:p>
        </p:txBody>
      </p:sp>
      <p:sp>
        <p:nvSpPr>
          <p:cNvPr id="2" name="Rectangle 1"/>
          <p:cNvSpPr/>
          <p:nvPr/>
        </p:nvSpPr>
        <p:spPr>
          <a:xfrm>
            <a:off x="280820" y="980728"/>
            <a:ext cx="7848872" cy="5328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1677500" y="292494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A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5638609" y="292494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B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3727705" y="3007708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C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7197958" y="292494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D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34622" y="5662989"/>
            <a:ext cx="3670684" cy="646331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GB" dirty="0"/>
              <a:t>If you think a region is impossible to fill, convince me why!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382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000900" y="1598906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117597" y="1554223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7392211" y="3543122"/>
            <a:ext cx="33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520" y="271566"/>
            <a:ext cx="8243555" cy="36933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Sketch a triangle, with angles labelled, that could belong in each of the regions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323274" y="1388686"/>
            <a:ext cx="2070831" cy="707886"/>
          </a:xfrm>
          <a:prstGeom prst="rect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Has at least one angle of 30°</a:t>
            </a:r>
            <a:endParaRPr lang="en-GB" sz="2000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712868" y="1541511"/>
            <a:ext cx="1929264" cy="40011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Right-angled</a:t>
            </a:r>
            <a:endParaRPr lang="en-GB" sz="2000" dirty="0"/>
          </a:p>
        </p:txBody>
      </p:sp>
      <p:sp>
        <p:nvSpPr>
          <p:cNvPr id="2" name="Rectangle 1"/>
          <p:cNvSpPr/>
          <p:nvPr/>
        </p:nvSpPr>
        <p:spPr>
          <a:xfrm>
            <a:off x="280820" y="980728"/>
            <a:ext cx="7848872" cy="5328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1677500" y="292494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A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5638609" y="292494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B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3727705" y="3007708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C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7197958" y="292494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D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34622" y="5662989"/>
            <a:ext cx="3670684" cy="646331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GB" dirty="0"/>
              <a:t>If you think a region is impossible to fill, convince me why!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66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699431" y="983297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3104160" y="980728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2024040" y="2688845"/>
            <a:ext cx="3888432" cy="3888432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6848576" y="4279574"/>
            <a:ext cx="33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8316" y="1247239"/>
            <a:ext cx="1929264" cy="40011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Isosceles</a:t>
            </a:r>
            <a:endParaRPr lang="en-GB" sz="2000" dirty="0"/>
          </a:p>
        </p:txBody>
      </p:sp>
      <p:sp>
        <p:nvSpPr>
          <p:cNvPr id="46" name="TextBox 45"/>
          <p:cNvSpPr txBox="1"/>
          <p:nvPr/>
        </p:nvSpPr>
        <p:spPr>
          <a:xfrm>
            <a:off x="5580112" y="1293406"/>
            <a:ext cx="2070831" cy="707886"/>
          </a:xfrm>
          <a:prstGeom prst="rect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Has at least one angle of 40°</a:t>
            </a:r>
            <a:endParaRPr lang="en-GB" sz="2000" baseline="30000" dirty="0"/>
          </a:p>
        </p:txBody>
      </p:sp>
      <p:sp>
        <p:nvSpPr>
          <p:cNvPr id="50" name="TextBox 49"/>
          <p:cNvSpPr txBox="1"/>
          <p:nvPr/>
        </p:nvSpPr>
        <p:spPr>
          <a:xfrm>
            <a:off x="5080018" y="5195012"/>
            <a:ext cx="2070831" cy="707886"/>
          </a:xfrm>
          <a:prstGeom prst="rect">
            <a:avLst/>
          </a:prstGeom>
          <a:solidFill>
            <a:srgbClr val="5BB9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Has exactly one obtuse angle</a:t>
            </a:r>
            <a:endParaRPr lang="en-GB" sz="2000" baseline="30000" dirty="0"/>
          </a:p>
        </p:txBody>
      </p:sp>
      <p:sp>
        <p:nvSpPr>
          <p:cNvPr id="51" name="Oval 50"/>
          <p:cNvSpPr/>
          <p:nvPr/>
        </p:nvSpPr>
        <p:spPr>
          <a:xfrm>
            <a:off x="1677500" y="2423457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A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5399457" y="2328805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B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3608216" y="4932933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C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3491880" y="1847393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D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4688336" y="355949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E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535021" y="3750315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F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3608216" y="3213620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G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51520" y="271566"/>
            <a:ext cx="8243555" cy="36933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Sketch a triangle, with angles </a:t>
            </a:r>
            <a:r>
              <a:rPr lang="en-GB" dirty="0" smtClean="0"/>
              <a:t>labelled, that </a:t>
            </a:r>
            <a:r>
              <a:rPr lang="en-GB" dirty="0" smtClean="0"/>
              <a:t>could belong in each of the regions</a:t>
            </a:r>
            <a:endParaRPr lang="en-GB" dirty="0"/>
          </a:p>
        </p:txBody>
      </p:sp>
      <p:sp>
        <p:nvSpPr>
          <p:cNvPr id="59" name="Rectangle 58"/>
          <p:cNvSpPr/>
          <p:nvPr/>
        </p:nvSpPr>
        <p:spPr>
          <a:xfrm>
            <a:off x="260751" y="764704"/>
            <a:ext cx="7983657" cy="59285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271068" y="6033645"/>
            <a:ext cx="3670684" cy="646331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GB" dirty="0"/>
              <a:t>If you think a region is impossible to fill, convince me why!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197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699431" y="983297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3104160" y="980728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2024040" y="2688845"/>
            <a:ext cx="3888432" cy="3888432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6848576" y="4279574"/>
            <a:ext cx="33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8316" y="1247239"/>
            <a:ext cx="1929264" cy="40011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Right-angled</a:t>
            </a:r>
            <a:endParaRPr lang="en-GB" sz="2000" dirty="0"/>
          </a:p>
        </p:txBody>
      </p:sp>
      <p:sp>
        <p:nvSpPr>
          <p:cNvPr id="46" name="TextBox 45"/>
          <p:cNvSpPr txBox="1"/>
          <p:nvPr/>
        </p:nvSpPr>
        <p:spPr>
          <a:xfrm>
            <a:off x="5580112" y="1293406"/>
            <a:ext cx="2070831" cy="707886"/>
          </a:xfrm>
          <a:prstGeom prst="rect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Has at least one angle of 80°</a:t>
            </a:r>
            <a:endParaRPr lang="en-GB" sz="2000" baseline="30000" dirty="0"/>
          </a:p>
        </p:txBody>
      </p:sp>
      <p:sp>
        <p:nvSpPr>
          <p:cNvPr id="50" name="TextBox 49"/>
          <p:cNvSpPr txBox="1"/>
          <p:nvPr/>
        </p:nvSpPr>
        <p:spPr>
          <a:xfrm>
            <a:off x="5080018" y="5195012"/>
            <a:ext cx="2070831" cy="707886"/>
          </a:xfrm>
          <a:prstGeom prst="rect">
            <a:avLst/>
          </a:prstGeom>
          <a:solidFill>
            <a:srgbClr val="5BB9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Has two acute angles</a:t>
            </a:r>
            <a:endParaRPr lang="en-GB" sz="2000" baseline="30000" dirty="0"/>
          </a:p>
        </p:txBody>
      </p:sp>
      <p:sp>
        <p:nvSpPr>
          <p:cNvPr id="51" name="Oval 50"/>
          <p:cNvSpPr/>
          <p:nvPr/>
        </p:nvSpPr>
        <p:spPr>
          <a:xfrm>
            <a:off x="1677500" y="2423457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A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5399457" y="2328805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B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3608216" y="4932933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C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3491880" y="1847393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D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4688336" y="355949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E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535021" y="3750315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F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3608216" y="3213620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G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51520" y="271566"/>
            <a:ext cx="8243555" cy="36933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Sketch a triangle, with angles </a:t>
            </a:r>
            <a:r>
              <a:rPr lang="en-GB" dirty="0" smtClean="0"/>
              <a:t>labelled, that </a:t>
            </a:r>
            <a:r>
              <a:rPr lang="en-GB" dirty="0" smtClean="0"/>
              <a:t>could belong in each of the regions</a:t>
            </a:r>
            <a:endParaRPr lang="en-GB" dirty="0"/>
          </a:p>
        </p:txBody>
      </p:sp>
      <p:sp>
        <p:nvSpPr>
          <p:cNvPr id="59" name="Rectangle 58"/>
          <p:cNvSpPr/>
          <p:nvPr/>
        </p:nvSpPr>
        <p:spPr>
          <a:xfrm>
            <a:off x="260751" y="764704"/>
            <a:ext cx="7983657" cy="59285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271068" y="6033645"/>
            <a:ext cx="3670684" cy="646331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GB" dirty="0"/>
              <a:t>If you think a region is impossible to fill, convince me why!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671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9293"/>
            <a:ext cx="8229600" cy="584775"/>
          </a:xfr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Venn Diagrams Challenges</a:t>
            </a:r>
            <a:endParaRPr lang="en-GB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640960" cy="5544616"/>
          </a:xfrm>
        </p:spPr>
        <p:txBody>
          <a:bodyPr>
            <a:noAutofit/>
          </a:bodyPr>
          <a:lstStyle/>
          <a:p>
            <a:r>
              <a:rPr lang="en-GB" sz="1800" dirty="0" smtClean="0"/>
              <a:t>Describe </a:t>
            </a:r>
            <a:r>
              <a:rPr lang="en-GB" sz="1800" dirty="0"/>
              <a:t>your strategy for filling in the </a:t>
            </a:r>
            <a:r>
              <a:rPr lang="en-GB" sz="1800" dirty="0" smtClean="0"/>
              <a:t>regions</a:t>
            </a:r>
          </a:p>
          <a:p>
            <a:endParaRPr lang="en-GB" sz="1800" dirty="0"/>
          </a:p>
          <a:p>
            <a:r>
              <a:rPr lang="en-GB" sz="1800" dirty="0" smtClean="0"/>
              <a:t>Which was the easiest region to complete, and which was the hardest?</a:t>
            </a:r>
          </a:p>
          <a:p>
            <a:endParaRPr lang="en-GB" sz="1800" dirty="0"/>
          </a:p>
          <a:p>
            <a:r>
              <a:rPr lang="en-GB" sz="1800" dirty="0" smtClean="0"/>
              <a:t>Which region has the most possible examples, and which has the fewest?</a:t>
            </a:r>
          </a:p>
          <a:p>
            <a:endParaRPr lang="en-GB" sz="1800" dirty="0"/>
          </a:p>
          <a:p>
            <a:r>
              <a:rPr lang="en-GB" sz="1800" dirty="0" smtClean="0"/>
              <a:t>If you think it is impossible to find an example for a particular region, convince me why</a:t>
            </a:r>
          </a:p>
          <a:p>
            <a:endParaRPr lang="en-GB" sz="1800" dirty="0"/>
          </a:p>
          <a:p>
            <a:r>
              <a:rPr lang="en-GB" sz="1800" dirty="0" smtClean="0"/>
              <a:t>What would you change a circle label to, to make the task easier/harder</a:t>
            </a:r>
          </a:p>
          <a:p>
            <a:endParaRPr lang="en-GB" sz="1800" dirty="0"/>
          </a:p>
          <a:p>
            <a:r>
              <a:rPr lang="en-GB" sz="1800" dirty="0" smtClean="0"/>
              <a:t>Create your own Venn Diagram on this topic where it is possible to fill in all the regions</a:t>
            </a:r>
          </a:p>
          <a:p>
            <a:endParaRPr lang="en-GB" sz="1800" dirty="0"/>
          </a:p>
          <a:p>
            <a:r>
              <a:rPr lang="en-GB" sz="1800" dirty="0" smtClean="0"/>
              <a:t>Create your own Venn Diagram on this topic when it is impossible to fill in just 1 of the regions. How about one where it is impossible to fill in 2, 3, 4, etc regions</a:t>
            </a:r>
            <a:r>
              <a:rPr lang="en-GB" sz="1800" dirty="0" smtClean="0"/>
              <a:t>?</a:t>
            </a:r>
            <a:endParaRPr lang="en-GB" sz="18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233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441</Words>
  <Application>Microsoft Office PowerPoint</Application>
  <PresentationFormat>On-screen Show (4:3)</PresentationFormat>
  <Paragraphs>103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Bluecoat</vt:lpstr>
      <vt:lpstr>Using Venn Diagrams</vt:lpstr>
      <vt:lpstr>Using Venn Diagrams</vt:lpstr>
      <vt:lpstr>Using Venn Diagrams</vt:lpstr>
      <vt:lpstr>Using Venn Diagrams</vt:lpstr>
      <vt:lpstr>Using Venn Diagrams</vt:lpstr>
      <vt:lpstr>PowerPoint Presentation</vt:lpstr>
      <vt:lpstr>PowerPoint Presentation</vt:lpstr>
      <vt:lpstr>PowerPoint Presentation</vt:lpstr>
      <vt:lpstr>PowerPoint Presentation</vt:lpstr>
      <vt:lpstr>Venn Diagrams Challenges</vt:lpstr>
    </vt:vector>
  </TitlesOfParts>
  <Company>Thornleigh Salesian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Equations</dc:title>
  <dc:creator>Craig Barton</dc:creator>
  <cp:lastModifiedBy>Warden, M</cp:lastModifiedBy>
  <cp:revision>97</cp:revision>
  <dcterms:created xsi:type="dcterms:W3CDTF">2013-04-22T07:01:12Z</dcterms:created>
  <dcterms:modified xsi:type="dcterms:W3CDTF">2017-01-22T20:16:23Z</dcterms:modified>
</cp:coreProperties>
</file>