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notesMasterIdLst>
    <p:notesMasterId r:id="rId25"/>
  </p:notesMasterIdLst>
  <p:sldIdLst>
    <p:sldId id="269" r:id="rId3"/>
    <p:sldId id="275" r:id="rId4"/>
    <p:sldId id="276" r:id="rId5"/>
    <p:sldId id="277" r:id="rId6"/>
    <p:sldId id="278" r:id="rId7"/>
    <p:sldId id="279" r:id="rId8"/>
    <p:sldId id="280" r:id="rId9"/>
    <p:sldId id="282" r:id="rId10"/>
    <p:sldId id="283" r:id="rId11"/>
    <p:sldId id="289" r:id="rId12"/>
    <p:sldId id="297" r:id="rId13"/>
    <p:sldId id="294" r:id="rId14"/>
    <p:sldId id="295" r:id="rId15"/>
    <p:sldId id="284" r:id="rId16"/>
    <p:sldId id="285" r:id="rId17"/>
    <p:sldId id="286" r:id="rId18"/>
    <p:sldId id="287" r:id="rId19"/>
    <p:sldId id="288" r:id="rId20"/>
    <p:sldId id="290" r:id="rId21"/>
    <p:sldId id="291" r:id="rId22"/>
    <p:sldId id="292" r:id="rId23"/>
    <p:sldId id="29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68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5FD6C-1499-4BBA-A073-A956886047C5}" type="datetimeFigureOut">
              <a:rPr lang="en-GB" smtClean="0"/>
              <a:t>01/12/2016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ADFAF-EF4C-4B2D-A3FD-18B241DCE9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641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11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608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2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108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991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48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78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085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695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185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1702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5D44-B72A-48A8-B437-7B3170766D2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182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522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18864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332656"/>
            <a:ext cx="800677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98 year 7’s are on a school trip to Alton Towers.</a:t>
            </a:r>
          </a:p>
          <a:p>
            <a:r>
              <a:rPr lang="en-GB" sz="2800" dirty="0" smtClean="0"/>
              <a:t>They are queuing up to go on Nemesis.</a:t>
            </a:r>
          </a:p>
          <a:p>
            <a:r>
              <a:rPr lang="en-GB" sz="2800" dirty="0" smtClean="0"/>
              <a:t>There is space on each row for four people.</a:t>
            </a:r>
          </a:p>
          <a:p>
            <a:r>
              <a:rPr lang="en-GB" sz="2800" dirty="0" smtClean="0"/>
              <a:t>How many rows will they fill?</a:t>
            </a:r>
          </a:p>
          <a:p>
            <a:endParaRPr lang="en-GB" sz="2800" dirty="0"/>
          </a:p>
        </p:txBody>
      </p:sp>
      <p:pic>
        <p:nvPicPr>
          <p:cNvPr id="1026" name="Picture 2" descr="Members of the public ride Nemesis at Alton Towers in Staffordshir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79425"/>
            <a:ext cx="4536504" cy="3016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652121" y="2603421"/>
            <a:ext cx="30243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What is the calculation?</a:t>
            </a:r>
            <a:endParaRPr lang="en-GB" sz="2800" dirty="0"/>
          </a:p>
        </p:txBody>
      </p:sp>
      <p:sp>
        <p:nvSpPr>
          <p:cNvPr id="6" name="Rectangle 5"/>
          <p:cNvSpPr/>
          <p:nvPr/>
        </p:nvSpPr>
        <p:spPr>
          <a:xfrm>
            <a:off x="5652121" y="3861048"/>
            <a:ext cx="30243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Which number is the </a:t>
            </a:r>
            <a:r>
              <a:rPr lang="en-GB" sz="2800" dirty="0" smtClean="0">
                <a:solidFill>
                  <a:srgbClr val="FF0000"/>
                </a:solidFill>
              </a:rPr>
              <a:t>dividend</a:t>
            </a:r>
            <a:r>
              <a:rPr lang="en-GB" sz="2800" dirty="0" smtClean="0"/>
              <a:t>?</a:t>
            </a:r>
            <a:endParaRPr lang="en-GB" sz="2800" dirty="0"/>
          </a:p>
        </p:txBody>
      </p:sp>
      <p:sp>
        <p:nvSpPr>
          <p:cNvPr id="7" name="Rectangle 6"/>
          <p:cNvSpPr/>
          <p:nvPr/>
        </p:nvSpPr>
        <p:spPr>
          <a:xfrm>
            <a:off x="5652121" y="4941168"/>
            <a:ext cx="30243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Which number is the </a:t>
            </a:r>
            <a:r>
              <a:rPr lang="en-GB" sz="2800" dirty="0" smtClean="0">
                <a:solidFill>
                  <a:srgbClr val="FF0000"/>
                </a:solidFill>
              </a:rPr>
              <a:t>divisor</a:t>
            </a:r>
            <a:r>
              <a:rPr lang="en-GB" sz="2800" dirty="0" smtClean="0"/>
              <a:t>?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373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332656"/>
            <a:ext cx="800677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98 year 7’s are on a school trip to Alton Towers.</a:t>
            </a:r>
          </a:p>
          <a:p>
            <a:r>
              <a:rPr lang="en-GB" sz="2800" dirty="0" smtClean="0"/>
              <a:t>They are queuing up to go on Nemesis.</a:t>
            </a:r>
          </a:p>
          <a:p>
            <a:r>
              <a:rPr lang="en-GB" sz="2800" dirty="0" smtClean="0"/>
              <a:t>There is space on each row for four people.</a:t>
            </a:r>
          </a:p>
          <a:p>
            <a:r>
              <a:rPr lang="en-GB" sz="2800" dirty="0" smtClean="0"/>
              <a:t>How many rows will they fill?</a:t>
            </a:r>
          </a:p>
          <a:p>
            <a:endParaRPr lang="en-GB" sz="2800" dirty="0"/>
          </a:p>
        </p:txBody>
      </p:sp>
      <p:pic>
        <p:nvPicPr>
          <p:cNvPr id="1026" name="Picture 2" descr="Members of the public ride Nemesis at Alton Towers in Staffordshir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79425"/>
            <a:ext cx="4536504" cy="3016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5857738" y="2674002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835114" y="2682735"/>
            <a:ext cx="14000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073762" y="2755974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9  8</a:t>
            </a:r>
            <a:endParaRPr lang="en-GB" sz="4400" dirty="0"/>
          </a:p>
        </p:txBody>
      </p:sp>
      <p:sp>
        <p:nvSpPr>
          <p:cNvPr id="9" name="Rectangle 8"/>
          <p:cNvSpPr/>
          <p:nvPr/>
        </p:nvSpPr>
        <p:spPr>
          <a:xfrm>
            <a:off x="5336259" y="2755974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4</a:t>
            </a:r>
            <a:endParaRPr lang="en-GB" sz="4400" dirty="0"/>
          </a:p>
        </p:txBody>
      </p:sp>
      <p:sp>
        <p:nvSpPr>
          <p:cNvPr id="16" name="Rectangle 15"/>
          <p:cNvSpPr/>
          <p:nvPr/>
        </p:nvSpPr>
        <p:spPr>
          <a:xfrm>
            <a:off x="7524329" y="2879084"/>
            <a:ext cx="18722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dividend</a:t>
            </a:r>
            <a:endParaRPr lang="en-GB" sz="2800" dirty="0"/>
          </a:p>
        </p:txBody>
      </p:sp>
      <p:cxnSp>
        <p:nvCxnSpPr>
          <p:cNvPr id="17" name="Straight Arrow Connector 16"/>
          <p:cNvCxnSpPr>
            <a:stCxn id="16" idx="1"/>
            <a:endCxn id="8" idx="3"/>
          </p:cNvCxnSpPr>
          <p:nvPr/>
        </p:nvCxnSpPr>
        <p:spPr>
          <a:xfrm flipH="1">
            <a:off x="7200994" y="3140694"/>
            <a:ext cx="323335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998801" y="3697868"/>
            <a:ext cx="18722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divisor</a:t>
            </a:r>
            <a:endParaRPr lang="en-GB" sz="2800" dirty="0"/>
          </a:p>
        </p:txBody>
      </p:sp>
      <p:cxnSp>
        <p:nvCxnSpPr>
          <p:cNvPr id="20" name="Straight Arrow Connector 19"/>
          <p:cNvCxnSpPr/>
          <p:nvPr/>
        </p:nvCxnSpPr>
        <p:spPr>
          <a:xfrm rot="5400000" flipH="1">
            <a:off x="5391495" y="3590667"/>
            <a:ext cx="323335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51057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/>
          <p:cNvGrpSpPr/>
          <p:nvPr/>
        </p:nvGrpSpPr>
        <p:grpSpPr>
          <a:xfrm>
            <a:off x="395535" y="2276872"/>
            <a:ext cx="8378501" cy="4075934"/>
            <a:chOff x="3124200" y="2514600"/>
            <a:chExt cx="5791200" cy="3810000"/>
          </a:xfrm>
        </p:grpSpPr>
        <p:sp>
          <p:nvSpPr>
            <p:cNvPr id="109" name="Rectangle 108"/>
            <p:cNvSpPr/>
            <p:nvPr/>
          </p:nvSpPr>
          <p:spPr bwMode="auto">
            <a:xfrm>
              <a:off x="31242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60198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6" name="Straight Connector 5"/>
          <p:cNvCxnSpPr/>
          <p:nvPr/>
        </p:nvCxnSpPr>
        <p:spPr>
          <a:xfrm>
            <a:off x="3774976" y="683963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52352" y="692696"/>
            <a:ext cx="14000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991000" y="765935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9  8</a:t>
            </a:r>
            <a:endParaRPr lang="en-GB" sz="4400" dirty="0"/>
          </a:p>
        </p:txBody>
      </p:sp>
      <p:sp>
        <p:nvSpPr>
          <p:cNvPr id="9" name="Rectangle 8"/>
          <p:cNvSpPr/>
          <p:nvPr/>
        </p:nvSpPr>
        <p:spPr>
          <a:xfrm>
            <a:off x="3253497" y="765935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4</a:t>
            </a:r>
            <a:endParaRPr lang="en-GB" sz="4400" dirty="0"/>
          </a:p>
        </p:txBody>
      </p:sp>
      <p:grpSp>
        <p:nvGrpSpPr>
          <p:cNvPr id="3" name="Group 2"/>
          <p:cNvGrpSpPr/>
          <p:nvPr/>
        </p:nvGrpSpPr>
        <p:grpSpPr>
          <a:xfrm>
            <a:off x="1982885" y="2771480"/>
            <a:ext cx="757451" cy="788159"/>
            <a:chOff x="1982885" y="2771480"/>
            <a:chExt cx="757451" cy="788159"/>
          </a:xfrm>
        </p:grpSpPr>
        <p:sp>
          <p:nvSpPr>
            <p:cNvPr id="33" name="Oval 32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869619" y="2572813"/>
            <a:ext cx="757451" cy="788159"/>
            <a:chOff x="1982885" y="2771480"/>
            <a:chExt cx="757451" cy="788159"/>
          </a:xfrm>
        </p:grpSpPr>
        <p:sp>
          <p:nvSpPr>
            <p:cNvPr id="39" name="Oval 38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636167" y="3750135"/>
            <a:ext cx="757451" cy="788159"/>
            <a:chOff x="1982885" y="2771480"/>
            <a:chExt cx="757451" cy="788159"/>
          </a:xfrm>
        </p:grpSpPr>
        <p:sp>
          <p:nvSpPr>
            <p:cNvPr id="42" name="Oval 41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522901" y="3551468"/>
            <a:ext cx="757451" cy="788159"/>
            <a:chOff x="1982885" y="2771480"/>
            <a:chExt cx="757451" cy="788159"/>
          </a:xfrm>
        </p:grpSpPr>
        <p:sp>
          <p:nvSpPr>
            <p:cNvPr id="45" name="Oval 44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2244458" y="4478969"/>
            <a:ext cx="757451" cy="788159"/>
            <a:chOff x="1982885" y="2771480"/>
            <a:chExt cx="757451" cy="788159"/>
          </a:xfrm>
        </p:grpSpPr>
        <p:sp>
          <p:nvSpPr>
            <p:cNvPr id="48" name="Oval 47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124198" y="4357086"/>
            <a:ext cx="757451" cy="788159"/>
            <a:chOff x="1982885" y="2771480"/>
            <a:chExt cx="757451" cy="788159"/>
          </a:xfrm>
        </p:grpSpPr>
        <p:sp>
          <p:nvSpPr>
            <p:cNvPr id="51" name="Oval 50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199300" y="5457624"/>
            <a:ext cx="757451" cy="788159"/>
            <a:chOff x="1982885" y="2771480"/>
            <a:chExt cx="757451" cy="788159"/>
          </a:xfrm>
        </p:grpSpPr>
        <p:sp>
          <p:nvSpPr>
            <p:cNvPr id="54" name="Oval 53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086034" y="5258957"/>
            <a:ext cx="757451" cy="788159"/>
            <a:chOff x="1982885" y="2771480"/>
            <a:chExt cx="757451" cy="788159"/>
          </a:xfrm>
        </p:grpSpPr>
        <p:sp>
          <p:nvSpPr>
            <p:cNvPr id="57" name="Oval 56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315599" y="3360972"/>
            <a:ext cx="757451" cy="788159"/>
            <a:chOff x="1982885" y="2771480"/>
            <a:chExt cx="757451" cy="788159"/>
          </a:xfrm>
        </p:grpSpPr>
        <p:sp>
          <p:nvSpPr>
            <p:cNvPr id="60" name="Oval 59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sp>
        <p:nvSpPr>
          <p:cNvPr id="83" name="Rectangle 82"/>
          <p:cNvSpPr/>
          <p:nvPr/>
        </p:nvSpPr>
        <p:spPr>
          <a:xfrm>
            <a:off x="106856" y="1397816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Group into 4’s</a:t>
            </a:r>
            <a:endParaRPr lang="en-GB" sz="2800" dirty="0"/>
          </a:p>
        </p:txBody>
      </p:sp>
      <p:grpSp>
        <p:nvGrpSpPr>
          <p:cNvPr id="84" name="Group 83"/>
          <p:cNvGrpSpPr/>
          <p:nvPr/>
        </p:nvGrpSpPr>
        <p:grpSpPr>
          <a:xfrm>
            <a:off x="6396407" y="2350850"/>
            <a:ext cx="757451" cy="788159"/>
            <a:chOff x="5302703" y="2377401"/>
            <a:chExt cx="757451" cy="788159"/>
          </a:xfrm>
        </p:grpSpPr>
        <p:sp>
          <p:nvSpPr>
            <p:cNvPr id="85" name="Oval 8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589465" y="2766026"/>
            <a:ext cx="757451" cy="788159"/>
            <a:chOff x="5302703" y="2377401"/>
            <a:chExt cx="757451" cy="788159"/>
          </a:xfrm>
        </p:grpSpPr>
        <p:sp>
          <p:nvSpPr>
            <p:cNvPr id="88" name="Oval 8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6835775" y="3139009"/>
            <a:ext cx="757451" cy="788159"/>
            <a:chOff x="5302703" y="2377401"/>
            <a:chExt cx="757451" cy="788159"/>
          </a:xfrm>
        </p:grpSpPr>
        <p:sp>
          <p:nvSpPr>
            <p:cNvPr id="91" name="Oval 9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6078324" y="3689571"/>
            <a:ext cx="757451" cy="788159"/>
            <a:chOff x="5302703" y="2377401"/>
            <a:chExt cx="757451" cy="788159"/>
          </a:xfrm>
        </p:grpSpPr>
        <p:sp>
          <p:nvSpPr>
            <p:cNvPr id="94" name="Oval 9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851887" y="4036078"/>
            <a:ext cx="757451" cy="788159"/>
            <a:chOff x="5302703" y="2377401"/>
            <a:chExt cx="757451" cy="788159"/>
          </a:xfrm>
        </p:grpSpPr>
        <p:sp>
          <p:nvSpPr>
            <p:cNvPr id="97" name="Oval 9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6094436" y="4586640"/>
            <a:ext cx="757451" cy="788159"/>
            <a:chOff x="5302703" y="2377401"/>
            <a:chExt cx="757451" cy="788159"/>
          </a:xfrm>
        </p:grpSpPr>
        <p:sp>
          <p:nvSpPr>
            <p:cNvPr id="100" name="Oval 9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6911059" y="5105191"/>
            <a:ext cx="757451" cy="788159"/>
            <a:chOff x="5302703" y="2377401"/>
            <a:chExt cx="757451" cy="788159"/>
          </a:xfrm>
        </p:grpSpPr>
        <p:sp>
          <p:nvSpPr>
            <p:cNvPr id="103" name="Oval 10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5448273" y="5380261"/>
            <a:ext cx="757451" cy="788159"/>
            <a:chOff x="5302703" y="2377401"/>
            <a:chExt cx="757451" cy="788159"/>
          </a:xfrm>
        </p:grpSpPr>
        <p:sp>
          <p:nvSpPr>
            <p:cNvPr id="106" name="Oval 10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621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roup 118"/>
          <p:cNvGrpSpPr/>
          <p:nvPr/>
        </p:nvGrpSpPr>
        <p:grpSpPr>
          <a:xfrm>
            <a:off x="395535" y="2276872"/>
            <a:ext cx="8378501" cy="4075934"/>
            <a:chOff x="3124200" y="2514600"/>
            <a:chExt cx="5791200" cy="3810000"/>
          </a:xfrm>
        </p:grpSpPr>
        <p:sp>
          <p:nvSpPr>
            <p:cNvPr id="120" name="Rectangle 119"/>
            <p:cNvSpPr/>
            <p:nvPr/>
          </p:nvSpPr>
          <p:spPr bwMode="auto">
            <a:xfrm>
              <a:off x="31242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60198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6" name="Straight Connector 5"/>
          <p:cNvCxnSpPr/>
          <p:nvPr/>
        </p:nvCxnSpPr>
        <p:spPr>
          <a:xfrm>
            <a:off x="3774976" y="683963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52352" y="692696"/>
            <a:ext cx="14000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991000" y="765935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9  8</a:t>
            </a:r>
            <a:endParaRPr lang="en-GB" sz="4400" dirty="0"/>
          </a:p>
        </p:txBody>
      </p:sp>
      <p:sp>
        <p:nvSpPr>
          <p:cNvPr id="9" name="Rectangle 8"/>
          <p:cNvSpPr/>
          <p:nvPr/>
        </p:nvSpPr>
        <p:spPr>
          <a:xfrm>
            <a:off x="3253497" y="765935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4</a:t>
            </a:r>
            <a:endParaRPr lang="en-GB" sz="4400" dirty="0"/>
          </a:p>
        </p:txBody>
      </p:sp>
      <p:grpSp>
        <p:nvGrpSpPr>
          <p:cNvPr id="38" name="Group 37"/>
          <p:cNvGrpSpPr/>
          <p:nvPr/>
        </p:nvGrpSpPr>
        <p:grpSpPr>
          <a:xfrm>
            <a:off x="2869619" y="2572813"/>
            <a:ext cx="757451" cy="788159"/>
            <a:chOff x="1982885" y="2771480"/>
            <a:chExt cx="757451" cy="788159"/>
          </a:xfrm>
        </p:grpSpPr>
        <p:sp>
          <p:nvSpPr>
            <p:cNvPr id="39" name="Oval 38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522901" y="3551468"/>
            <a:ext cx="757451" cy="788159"/>
            <a:chOff x="1982885" y="2771480"/>
            <a:chExt cx="757451" cy="788159"/>
          </a:xfrm>
        </p:grpSpPr>
        <p:sp>
          <p:nvSpPr>
            <p:cNvPr id="45" name="Oval 44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124198" y="4357086"/>
            <a:ext cx="757451" cy="788159"/>
            <a:chOff x="1982885" y="2771480"/>
            <a:chExt cx="757451" cy="788159"/>
          </a:xfrm>
        </p:grpSpPr>
        <p:sp>
          <p:nvSpPr>
            <p:cNvPr id="51" name="Oval 50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086034" y="5258957"/>
            <a:ext cx="757451" cy="788159"/>
            <a:chOff x="1982885" y="2771480"/>
            <a:chExt cx="757451" cy="788159"/>
          </a:xfrm>
        </p:grpSpPr>
        <p:sp>
          <p:nvSpPr>
            <p:cNvPr id="57" name="Oval 56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315599" y="3360972"/>
            <a:ext cx="757451" cy="788159"/>
            <a:chOff x="1982885" y="2771480"/>
            <a:chExt cx="757451" cy="788159"/>
          </a:xfrm>
        </p:grpSpPr>
        <p:sp>
          <p:nvSpPr>
            <p:cNvPr id="60" name="Oval 59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1636167" y="2762630"/>
            <a:ext cx="757451" cy="788159"/>
            <a:chOff x="1982885" y="2771480"/>
            <a:chExt cx="757451" cy="788159"/>
          </a:xfrm>
        </p:grpSpPr>
        <p:sp>
          <p:nvSpPr>
            <p:cNvPr id="84" name="Oval 83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636167" y="3658322"/>
            <a:ext cx="757451" cy="788159"/>
            <a:chOff x="1982885" y="2771480"/>
            <a:chExt cx="757451" cy="788159"/>
          </a:xfrm>
        </p:grpSpPr>
        <p:sp>
          <p:nvSpPr>
            <p:cNvPr id="87" name="Oval 86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1636167" y="4571677"/>
            <a:ext cx="757451" cy="788159"/>
            <a:chOff x="1982885" y="2771480"/>
            <a:chExt cx="757451" cy="788159"/>
          </a:xfrm>
        </p:grpSpPr>
        <p:sp>
          <p:nvSpPr>
            <p:cNvPr id="90" name="Oval 89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1636167" y="5454379"/>
            <a:ext cx="757451" cy="788159"/>
            <a:chOff x="1982885" y="2771480"/>
            <a:chExt cx="757451" cy="788159"/>
          </a:xfrm>
        </p:grpSpPr>
        <p:sp>
          <p:nvSpPr>
            <p:cNvPr id="93" name="Oval 92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6396407" y="2350850"/>
            <a:ext cx="757451" cy="788159"/>
            <a:chOff x="5302703" y="2377401"/>
            <a:chExt cx="757451" cy="788159"/>
          </a:xfrm>
        </p:grpSpPr>
        <p:sp>
          <p:nvSpPr>
            <p:cNvPr id="96" name="Oval 9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5589465" y="2766026"/>
            <a:ext cx="757451" cy="788159"/>
            <a:chOff x="5302703" y="2377401"/>
            <a:chExt cx="757451" cy="788159"/>
          </a:xfrm>
        </p:grpSpPr>
        <p:sp>
          <p:nvSpPr>
            <p:cNvPr id="99" name="Oval 9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835775" y="3139009"/>
            <a:ext cx="757451" cy="788159"/>
            <a:chOff x="5302703" y="2377401"/>
            <a:chExt cx="757451" cy="788159"/>
          </a:xfrm>
        </p:grpSpPr>
        <p:sp>
          <p:nvSpPr>
            <p:cNvPr id="102" name="Oval 10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6078324" y="3689571"/>
            <a:ext cx="757451" cy="788159"/>
            <a:chOff x="5302703" y="2377401"/>
            <a:chExt cx="757451" cy="788159"/>
          </a:xfrm>
        </p:grpSpPr>
        <p:sp>
          <p:nvSpPr>
            <p:cNvPr id="105" name="Oval 10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6851887" y="4036078"/>
            <a:ext cx="757451" cy="788159"/>
            <a:chOff x="5302703" y="2377401"/>
            <a:chExt cx="757451" cy="788159"/>
          </a:xfrm>
        </p:grpSpPr>
        <p:sp>
          <p:nvSpPr>
            <p:cNvPr id="108" name="Oval 10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6094436" y="4586640"/>
            <a:ext cx="757451" cy="788159"/>
            <a:chOff x="5302703" y="2377401"/>
            <a:chExt cx="757451" cy="788159"/>
          </a:xfrm>
        </p:grpSpPr>
        <p:sp>
          <p:nvSpPr>
            <p:cNvPr id="111" name="Oval 11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6911059" y="5105191"/>
            <a:ext cx="757451" cy="788159"/>
            <a:chOff x="5302703" y="2377401"/>
            <a:chExt cx="757451" cy="788159"/>
          </a:xfrm>
        </p:grpSpPr>
        <p:sp>
          <p:nvSpPr>
            <p:cNvPr id="114" name="Oval 11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5448273" y="5380261"/>
            <a:ext cx="757451" cy="788159"/>
            <a:chOff x="5302703" y="2377401"/>
            <a:chExt cx="757451" cy="788159"/>
          </a:xfrm>
        </p:grpSpPr>
        <p:sp>
          <p:nvSpPr>
            <p:cNvPr id="117" name="Oval 11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200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oup 112"/>
          <p:cNvGrpSpPr/>
          <p:nvPr/>
        </p:nvGrpSpPr>
        <p:grpSpPr>
          <a:xfrm>
            <a:off x="395535" y="2276872"/>
            <a:ext cx="8378501" cy="4075934"/>
            <a:chOff x="3124200" y="2514600"/>
            <a:chExt cx="5791200" cy="3810000"/>
          </a:xfrm>
        </p:grpSpPr>
        <p:sp>
          <p:nvSpPr>
            <p:cNvPr id="114" name="Rectangle 113"/>
            <p:cNvSpPr/>
            <p:nvPr/>
          </p:nvSpPr>
          <p:spPr bwMode="auto">
            <a:xfrm>
              <a:off x="31242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60198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6" name="Straight Connector 5"/>
          <p:cNvCxnSpPr/>
          <p:nvPr/>
        </p:nvCxnSpPr>
        <p:spPr>
          <a:xfrm>
            <a:off x="3774976" y="683963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52352" y="692696"/>
            <a:ext cx="14000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991000" y="765935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9  8</a:t>
            </a:r>
            <a:endParaRPr lang="en-GB" sz="4400" dirty="0"/>
          </a:p>
        </p:txBody>
      </p:sp>
      <p:sp>
        <p:nvSpPr>
          <p:cNvPr id="9" name="Rectangle 8"/>
          <p:cNvSpPr/>
          <p:nvPr/>
        </p:nvSpPr>
        <p:spPr>
          <a:xfrm>
            <a:off x="3253497" y="765935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4</a:t>
            </a:r>
            <a:endParaRPr lang="en-GB" sz="4400" dirty="0"/>
          </a:p>
        </p:txBody>
      </p:sp>
      <p:grpSp>
        <p:nvGrpSpPr>
          <p:cNvPr id="3" name="Group 2"/>
          <p:cNvGrpSpPr/>
          <p:nvPr/>
        </p:nvGrpSpPr>
        <p:grpSpPr>
          <a:xfrm>
            <a:off x="1636167" y="2762630"/>
            <a:ext cx="757451" cy="788159"/>
            <a:chOff x="1982885" y="2771480"/>
            <a:chExt cx="757451" cy="788159"/>
          </a:xfrm>
        </p:grpSpPr>
        <p:sp>
          <p:nvSpPr>
            <p:cNvPr id="33" name="Oval 32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496046" y="2762630"/>
            <a:ext cx="757451" cy="788159"/>
            <a:chOff x="1982885" y="2771480"/>
            <a:chExt cx="757451" cy="788159"/>
          </a:xfrm>
        </p:grpSpPr>
        <p:sp>
          <p:nvSpPr>
            <p:cNvPr id="39" name="Oval 38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636167" y="3658322"/>
            <a:ext cx="757451" cy="788159"/>
            <a:chOff x="1982885" y="2771480"/>
            <a:chExt cx="757451" cy="788159"/>
          </a:xfrm>
        </p:grpSpPr>
        <p:sp>
          <p:nvSpPr>
            <p:cNvPr id="42" name="Oval 41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496046" y="4571677"/>
            <a:ext cx="757451" cy="788159"/>
            <a:chOff x="1982885" y="2771480"/>
            <a:chExt cx="757451" cy="788159"/>
          </a:xfrm>
        </p:grpSpPr>
        <p:sp>
          <p:nvSpPr>
            <p:cNvPr id="45" name="Oval 44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636167" y="4571677"/>
            <a:ext cx="757451" cy="788159"/>
            <a:chOff x="1982885" y="2771480"/>
            <a:chExt cx="757451" cy="788159"/>
          </a:xfrm>
        </p:grpSpPr>
        <p:sp>
          <p:nvSpPr>
            <p:cNvPr id="48" name="Oval 47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496046" y="5454379"/>
            <a:ext cx="757451" cy="788159"/>
            <a:chOff x="1982885" y="2771480"/>
            <a:chExt cx="757451" cy="788159"/>
          </a:xfrm>
        </p:grpSpPr>
        <p:sp>
          <p:nvSpPr>
            <p:cNvPr id="51" name="Oval 50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636167" y="5454379"/>
            <a:ext cx="757451" cy="788159"/>
            <a:chOff x="1982885" y="2771480"/>
            <a:chExt cx="757451" cy="788159"/>
          </a:xfrm>
        </p:grpSpPr>
        <p:sp>
          <p:nvSpPr>
            <p:cNvPr id="54" name="Oval 53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373626" y="3344579"/>
            <a:ext cx="757451" cy="788159"/>
            <a:chOff x="1982885" y="2771480"/>
            <a:chExt cx="757451" cy="788159"/>
          </a:xfrm>
        </p:grpSpPr>
        <p:sp>
          <p:nvSpPr>
            <p:cNvPr id="57" name="Oval 56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496046" y="3658322"/>
            <a:ext cx="757451" cy="788159"/>
            <a:chOff x="1982885" y="2771480"/>
            <a:chExt cx="757451" cy="788159"/>
          </a:xfrm>
        </p:grpSpPr>
        <p:sp>
          <p:nvSpPr>
            <p:cNvPr id="60" name="Oval 59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sp>
        <p:nvSpPr>
          <p:cNvPr id="4" name="Oval Callout 3"/>
          <p:cNvSpPr/>
          <p:nvPr/>
        </p:nvSpPr>
        <p:spPr>
          <a:xfrm>
            <a:off x="611559" y="332656"/>
            <a:ext cx="2500771" cy="1801696"/>
          </a:xfrm>
          <a:prstGeom prst="wedgeEllipseCallout">
            <a:avLst>
              <a:gd name="adj1" fmla="val 68072"/>
              <a:gd name="adj2" fmla="val 118192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What </a:t>
            </a:r>
            <a:r>
              <a:rPr lang="en-GB" dirty="0">
                <a:solidFill>
                  <a:schemeClr val="tx1"/>
                </a:solidFill>
              </a:rPr>
              <a:t>shall I do with this </a:t>
            </a:r>
            <a:r>
              <a:rPr lang="en-GB" dirty="0" smtClean="0">
                <a:solidFill>
                  <a:schemeClr val="tx1"/>
                </a:solidFill>
              </a:rPr>
              <a:t>one that isn’t in a group?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001137" y="-4737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2</a:t>
            </a:r>
            <a:endParaRPr lang="en-GB" sz="4400" dirty="0">
              <a:solidFill>
                <a:srgbClr val="0070C0"/>
              </a:solidFill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6396407" y="2350850"/>
            <a:ext cx="757451" cy="788159"/>
            <a:chOff x="5302703" y="2377401"/>
            <a:chExt cx="757451" cy="788159"/>
          </a:xfrm>
        </p:grpSpPr>
        <p:sp>
          <p:nvSpPr>
            <p:cNvPr id="87" name="Oval 8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5589465" y="2766026"/>
            <a:ext cx="757451" cy="788159"/>
            <a:chOff x="5302703" y="2377401"/>
            <a:chExt cx="757451" cy="788159"/>
          </a:xfrm>
        </p:grpSpPr>
        <p:sp>
          <p:nvSpPr>
            <p:cNvPr id="93" name="Oval 9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6835775" y="3139009"/>
            <a:ext cx="757451" cy="788159"/>
            <a:chOff x="5302703" y="2377401"/>
            <a:chExt cx="757451" cy="788159"/>
          </a:xfrm>
        </p:grpSpPr>
        <p:sp>
          <p:nvSpPr>
            <p:cNvPr id="96" name="Oval 9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6078324" y="3689571"/>
            <a:ext cx="757451" cy="788159"/>
            <a:chOff x="5302703" y="2377401"/>
            <a:chExt cx="757451" cy="788159"/>
          </a:xfrm>
        </p:grpSpPr>
        <p:sp>
          <p:nvSpPr>
            <p:cNvPr id="99" name="Oval 9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851887" y="4036078"/>
            <a:ext cx="757451" cy="788159"/>
            <a:chOff x="5302703" y="2377401"/>
            <a:chExt cx="757451" cy="788159"/>
          </a:xfrm>
        </p:grpSpPr>
        <p:sp>
          <p:nvSpPr>
            <p:cNvPr id="102" name="Oval 10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6094436" y="4586640"/>
            <a:ext cx="757451" cy="788159"/>
            <a:chOff x="5302703" y="2377401"/>
            <a:chExt cx="757451" cy="788159"/>
          </a:xfrm>
        </p:grpSpPr>
        <p:sp>
          <p:nvSpPr>
            <p:cNvPr id="105" name="Oval 10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6911059" y="5105191"/>
            <a:ext cx="757451" cy="788159"/>
            <a:chOff x="5302703" y="2377401"/>
            <a:chExt cx="757451" cy="788159"/>
          </a:xfrm>
        </p:grpSpPr>
        <p:sp>
          <p:nvSpPr>
            <p:cNvPr id="108" name="Oval 10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5448273" y="5380261"/>
            <a:ext cx="757451" cy="788159"/>
            <a:chOff x="5302703" y="2377401"/>
            <a:chExt cx="757451" cy="788159"/>
          </a:xfrm>
        </p:grpSpPr>
        <p:sp>
          <p:nvSpPr>
            <p:cNvPr id="111" name="Oval 11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8322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/>
          <p:cNvGrpSpPr/>
          <p:nvPr/>
        </p:nvGrpSpPr>
        <p:grpSpPr>
          <a:xfrm>
            <a:off x="395535" y="2276872"/>
            <a:ext cx="8378501" cy="4075934"/>
            <a:chOff x="3124200" y="2514600"/>
            <a:chExt cx="5791200" cy="3810000"/>
          </a:xfrm>
        </p:grpSpPr>
        <p:sp>
          <p:nvSpPr>
            <p:cNvPr id="86" name="Rectangle 85"/>
            <p:cNvSpPr/>
            <p:nvPr/>
          </p:nvSpPr>
          <p:spPr bwMode="auto">
            <a:xfrm>
              <a:off x="31242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60198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6" name="Straight Connector 5"/>
          <p:cNvCxnSpPr/>
          <p:nvPr/>
        </p:nvCxnSpPr>
        <p:spPr>
          <a:xfrm>
            <a:off x="3774976" y="683963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52352" y="692696"/>
            <a:ext cx="14000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991000" y="765935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9  8</a:t>
            </a:r>
            <a:endParaRPr lang="en-GB" sz="4400" dirty="0"/>
          </a:p>
        </p:txBody>
      </p:sp>
      <p:sp>
        <p:nvSpPr>
          <p:cNvPr id="9" name="Rectangle 8"/>
          <p:cNvSpPr/>
          <p:nvPr/>
        </p:nvSpPr>
        <p:spPr>
          <a:xfrm>
            <a:off x="3253497" y="765935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4</a:t>
            </a:r>
            <a:endParaRPr lang="en-GB" sz="4400" dirty="0"/>
          </a:p>
        </p:txBody>
      </p:sp>
      <p:grpSp>
        <p:nvGrpSpPr>
          <p:cNvPr id="2" name="Group 1"/>
          <p:cNvGrpSpPr/>
          <p:nvPr/>
        </p:nvGrpSpPr>
        <p:grpSpPr>
          <a:xfrm>
            <a:off x="6396407" y="2350850"/>
            <a:ext cx="757451" cy="788159"/>
            <a:chOff x="5302703" y="2377401"/>
            <a:chExt cx="757451" cy="788159"/>
          </a:xfrm>
        </p:grpSpPr>
        <p:sp>
          <p:nvSpPr>
            <p:cNvPr id="34" name="Oval 3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636167" y="2762630"/>
            <a:ext cx="757451" cy="788159"/>
            <a:chOff x="1982885" y="2771480"/>
            <a:chExt cx="757451" cy="788159"/>
          </a:xfrm>
        </p:grpSpPr>
        <p:sp>
          <p:nvSpPr>
            <p:cNvPr id="33" name="Oval 32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496046" y="2762630"/>
            <a:ext cx="757451" cy="788159"/>
            <a:chOff x="1982885" y="2771480"/>
            <a:chExt cx="757451" cy="788159"/>
          </a:xfrm>
        </p:grpSpPr>
        <p:sp>
          <p:nvSpPr>
            <p:cNvPr id="39" name="Oval 38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636167" y="3658322"/>
            <a:ext cx="757451" cy="788159"/>
            <a:chOff x="1982885" y="2771480"/>
            <a:chExt cx="757451" cy="788159"/>
          </a:xfrm>
        </p:grpSpPr>
        <p:sp>
          <p:nvSpPr>
            <p:cNvPr id="42" name="Oval 41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496046" y="4571677"/>
            <a:ext cx="757451" cy="788159"/>
            <a:chOff x="1982885" y="2771480"/>
            <a:chExt cx="757451" cy="788159"/>
          </a:xfrm>
        </p:grpSpPr>
        <p:sp>
          <p:nvSpPr>
            <p:cNvPr id="45" name="Oval 44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636167" y="4571677"/>
            <a:ext cx="757451" cy="788159"/>
            <a:chOff x="1982885" y="2771480"/>
            <a:chExt cx="757451" cy="788159"/>
          </a:xfrm>
        </p:grpSpPr>
        <p:sp>
          <p:nvSpPr>
            <p:cNvPr id="48" name="Oval 47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496046" y="5454379"/>
            <a:ext cx="757451" cy="788159"/>
            <a:chOff x="1982885" y="2771480"/>
            <a:chExt cx="757451" cy="788159"/>
          </a:xfrm>
        </p:grpSpPr>
        <p:sp>
          <p:nvSpPr>
            <p:cNvPr id="51" name="Oval 50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636167" y="5454379"/>
            <a:ext cx="757451" cy="788159"/>
            <a:chOff x="1982885" y="2771480"/>
            <a:chExt cx="757451" cy="788159"/>
          </a:xfrm>
        </p:grpSpPr>
        <p:sp>
          <p:nvSpPr>
            <p:cNvPr id="54" name="Oval 53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5336985" y="4083650"/>
            <a:ext cx="757451" cy="788159"/>
            <a:chOff x="1982885" y="2771480"/>
            <a:chExt cx="757451" cy="788159"/>
          </a:xfrm>
        </p:grpSpPr>
        <p:sp>
          <p:nvSpPr>
            <p:cNvPr id="57" name="Oval 56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496046" y="3658322"/>
            <a:ext cx="757451" cy="788159"/>
            <a:chOff x="1982885" y="2771480"/>
            <a:chExt cx="757451" cy="788159"/>
          </a:xfrm>
        </p:grpSpPr>
        <p:sp>
          <p:nvSpPr>
            <p:cNvPr id="60" name="Oval 59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589465" y="2766026"/>
            <a:ext cx="757451" cy="788159"/>
            <a:chOff x="5302703" y="2377401"/>
            <a:chExt cx="757451" cy="788159"/>
          </a:xfrm>
        </p:grpSpPr>
        <p:sp>
          <p:nvSpPr>
            <p:cNvPr id="63" name="Oval 6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6835775" y="3139009"/>
            <a:ext cx="757451" cy="788159"/>
            <a:chOff x="5302703" y="2377401"/>
            <a:chExt cx="757451" cy="788159"/>
          </a:xfrm>
        </p:grpSpPr>
        <p:sp>
          <p:nvSpPr>
            <p:cNvPr id="66" name="Oval 6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078324" y="3689571"/>
            <a:ext cx="757451" cy="788159"/>
            <a:chOff x="5302703" y="2377401"/>
            <a:chExt cx="757451" cy="788159"/>
          </a:xfrm>
        </p:grpSpPr>
        <p:sp>
          <p:nvSpPr>
            <p:cNvPr id="69" name="Oval 6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851887" y="4036078"/>
            <a:ext cx="757451" cy="788159"/>
            <a:chOff x="5302703" y="2377401"/>
            <a:chExt cx="757451" cy="788159"/>
          </a:xfrm>
        </p:grpSpPr>
        <p:sp>
          <p:nvSpPr>
            <p:cNvPr id="72" name="Oval 7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6094436" y="4586640"/>
            <a:ext cx="757451" cy="788159"/>
            <a:chOff x="5302703" y="2377401"/>
            <a:chExt cx="757451" cy="788159"/>
          </a:xfrm>
        </p:grpSpPr>
        <p:sp>
          <p:nvSpPr>
            <p:cNvPr id="75" name="Oval 7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6911059" y="5105191"/>
            <a:ext cx="757451" cy="788159"/>
            <a:chOff x="5302703" y="2377401"/>
            <a:chExt cx="757451" cy="788159"/>
          </a:xfrm>
        </p:grpSpPr>
        <p:sp>
          <p:nvSpPr>
            <p:cNvPr id="78" name="Oval 7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5448273" y="5380261"/>
            <a:ext cx="757451" cy="788159"/>
            <a:chOff x="5302703" y="2377401"/>
            <a:chExt cx="757451" cy="788159"/>
          </a:xfrm>
        </p:grpSpPr>
        <p:sp>
          <p:nvSpPr>
            <p:cNvPr id="81" name="Oval 8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sp>
        <p:nvSpPr>
          <p:cNvPr id="83" name="Rectangle 82"/>
          <p:cNvSpPr/>
          <p:nvPr/>
        </p:nvSpPr>
        <p:spPr>
          <a:xfrm>
            <a:off x="4001137" y="-4737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2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84" name="Oval Callout 83"/>
          <p:cNvSpPr/>
          <p:nvPr/>
        </p:nvSpPr>
        <p:spPr>
          <a:xfrm>
            <a:off x="5969643" y="538113"/>
            <a:ext cx="2500771" cy="1450727"/>
          </a:xfrm>
          <a:prstGeom prst="wedgeEllipseCallout">
            <a:avLst>
              <a:gd name="adj1" fmla="val -57619"/>
              <a:gd name="adj2" fmla="val 194555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Exchange for ten 1’s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722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roup 174"/>
          <p:cNvGrpSpPr/>
          <p:nvPr/>
        </p:nvGrpSpPr>
        <p:grpSpPr>
          <a:xfrm>
            <a:off x="395535" y="2276872"/>
            <a:ext cx="8378501" cy="4075934"/>
            <a:chOff x="3124200" y="2514600"/>
            <a:chExt cx="5791200" cy="3810000"/>
          </a:xfrm>
        </p:grpSpPr>
        <p:sp>
          <p:nvSpPr>
            <p:cNvPr id="176" name="Rectangle 175"/>
            <p:cNvSpPr/>
            <p:nvPr/>
          </p:nvSpPr>
          <p:spPr bwMode="auto">
            <a:xfrm>
              <a:off x="31242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7" name="Rectangle 176"/>
            <p:cNvSpPr/>
            <p:nvPr/>
          </p:nvSpPr>
          <p:spPr bwMode="auto">
            <a:xfrm>
              <a:off x="60198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991000" y="765935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9  8</a:t>
            </a:r>
            <a:endParaRPr lang="en-GB" sz="4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774976" y="683963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52352" y="692696"/>
            <a:ext cx="14000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253497" y="765935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4</a:t>
            </a:r>
            <a:endParaRPr lang="en-GB" sz="4400" dirty="0"/>
          </a:p>
        </p:txBody>
      </p:sp>
      <p:grpSp>
        <p:nvGrpSpPr>
          <p:cNvPr id="3" name="Group 2"/>
          <p:cNvGrpSpPr/>
          <p:nvPr/>
        </p:nvGrpSpPr>
        <p:grpSpPr>
          <a:xfrm>
            <a:off x="1636167" y="2762630"/>
            <a:ext cx="757451" cy="788159"/>
            <a:chOff x="1982885" y="2771480"/>
            <a:chExt cx="757451" cy="788159"/>
          </a:xfrm>
        </p:grpSpPr>
        <p:sp>
          <p:nvSpPr>
            <p:cNvPr id="33" name="Oval 32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496046" y="2762630"/>
            <a:ext cx="757451" cy="788159"/>
            <a:chOff x="1982885" y="2771480"/>
            <a:chExt cx="757451" cy="788159"/>
          </a:xfrm>
        </p:grpSpPr>
        <p:sp>
          <p:nvSpPr>
            <p:cNvPr id="39" name="Oval 38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636167" y="3658322"/>
            <a:ext cx="757451" cy="788159"/>
            <a:chOff x="1982885" y="2771480"/>
            <a:chExt cx="757451" cy="788159"/>
          </a:xfrm>
        </p:grpSpPr>
        <p:sp>
          <p:nvSpPr>
            <p:cNvPr id="42" name="Oval 41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496046" y="4571677"/>
            <a:ext cx="757451" cy="788159"/>
            <a:chOff x="1982885" y="2771480"/>
            <a:chExt cx="757451" cy="788159"/>
          </a:xfrm>
        </p:grpSpPr>
        <p:sp>
          <p:nvSpPr>
            <p:cNvPr id="45" name="Oval 44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636167" y="4571677"/>
            <a:ext cx="757451" cy="788159"/>
            <a:chOff x="1982885" y="2771480"/>
            <a:chExt cx="757451" cy="788159"/>
          </a:xfrm>
        </p:grpSpPr>
        <p:sp>
          <p:nvSpPr>
            <p:cNvPr id="48" name="Oval 47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496046" y="5454379"/>
            <a:ext cx="757451" cy="788159"/>
            <a:chOff x="1982885" y="2771480"/>
            <a:chExt cx="757451" cy="788159"/>
          </a:xfrm>
        </p:grpSpPr>
        <p:sp>
          <p:nvSpPr>
            <p:cNvPr id="51" name="Oval 50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636167" y="5454379"/>
            <a:ext cx="757451" cy="788159"/>
            <a:chOff x="1982885" y="2771480"/>
            <a:chExt cx="757451" cy="788159"/>
          </a:xfrm>
        </p:grpSpPr>
        <p:sp>
          <p:nvSpPr>
            <p:cNvPr id="54" name="Oval 53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496046" y="3658322"/>
            <a:ext cx="757451" cy="788159"/>
            <a:chOff x="1982885" y="2771480"/>
            <a:chExt cx="757451" cy="788159"/>
          </a:xfrm>
        </p:grpSpPr>
        <p:sp>
          <p:nvSpPr>
            <p:cNvPr id="60" name="Oval 59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sp>
        <p:nvSpPr>
          <p:cNvPr id="83" name="Rectangle 82"/>
          <p:cNvSpPr/>
          <p:nvPr/>
        </p:nvSpPr>
        <p:spPr>
          <a:xfrm>
            <a:off x="4001137" y="-4737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2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115" name="Oval Callout 114"/>
          <p:cNvSpPr/>
          <p:nvPr/>
        </p:nvSpPr>
        <p:spPr>
          <a:xfrm>
            <a:off x="5969643" y="538113"/>
            <a:ext cx="2500771" cy="1450727"/>
          </a:xfrm>
          <a:prstGeom prst="wedgeEllipseCallout">
            <a:avLst>
              <a:gd name="adj1" fmla="val -27453"/>
              <a:gd name="adj2" fmla="val 69282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How many counters are in this column now?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4418772" y="74025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1</a:t>
            </a:r>
            <a:endParaRPr lang="en-GB" sz="2800" dirty="0">
              <a:solidFill>
                <a:srgbClr val="0070C0"/>
              </a:solidFill>
            </a:endParaRPr>
          </a:p>
        </p:txBody>
      </p:sp>
      <p:grpSp>
        <p:nvGrpSpPr>
          <p:cNvPr id="178" name="Group 177"/>
          <p:cNvGrpSpPr/>
          <p:nvPr/>
        </p:nvGrpSpPr>
        <p:grpSpPr>
          <a:xfrm>
            <a:off x="6396407" y="2350850"/>
            <a:ext cx="757451" cy="788159"/>
            <a:chOff x="5302703" y="2377401"/>
            <a:chExt cx="757451" cy="788159"/>
          </a:xfrm>
        </p:grpSpPr>
        <p:sp>
          <p:nvSpPr>
            <p:cNvPr id="179" name="Oval 17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81" name="Group 180"/>
          <p:cNvGrpSpPr/>
          <p:nvPr/>
        </p:nvGrpSpPr>
        <p:grpSpPr>
          <a:xfrm>
            <a:off x="5589465" y="2766026"/>
            <a:ext cx="757451" cy="788159"/>
            <a:chOff x="5302703" y="2377401"/>
            <a:chExt cx="757451" cy="788159"/>
          </a:xfrm>
        </p:grpSpPr>
        <p:sp>
          <p:nvSpPr>
            <p:cNvPr id="182" name="Oval 18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84" name="Group 183"/>
          <p:cNvGrpSpPr/>
          <p:nvPr/>
        </p:nvGrpSpPr>
        <p:grpSpPr>
          <a:xfrm>
            <a:off x="6835775" y="3139009"/>
            <a:ext cx="757451" cy="788159"/>
            <a:chOff x="5302703" y="2377401"/>
            <a:chExt cx="757451" cy="788159"/>
          </a:xfrm>
        </p:grpSpPr>
        <p:sp>
          <p:nvSpPr>
            <p:cNvPr id="185" name="Oval 18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87" name="Group 186"/>
          <p:cNvGrpSpPr/>
          <p:nvPr/>
        </p:nvGrpSpPr>
        <p:grpSpPr>
          <a:xfrm>
            <a:off x="6078324" y="3689571"/>
            <a:ext cx="757451" cy="788159"/>
            <a:chOff x="5302703" y="2377401"/>
            <a:chExt cx="757451" cy="788159"/>
          </a:xfrm>
        </p:grpSpPr>
        <p:sp>
          <p:nvSpPr>
            <p:cNvPr id="188" name="Oval 18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90" name="Group 189"/>
          <p:cNvGrpSpPr/>
          <p:nvPr/>
        </p:nvGrpSpPr>
        <p:grpSpPr>
          <a:xfrm>
            <a:off x="6851887" y="4036078"/>
            <a:ext cx="757451" cy="788159"/>
            <a:chOff x="5302703" y="2377401"/>
            <a:chExt cx="757451" cy="788159"/>
          </a:xfrm>
        </p:grpSpPr>
        <p:sp>
          <p:nvSpPr>
            <p:cNvPr id="191" name="Oval 19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93" name="Group 192"/>
          <p:cNvGrpSpPr/>
          <p:nvPr/>
        </p:nvGrpSpPr>
        <p:grpSpPr>
          <a:xfrm>
            <a:off x="6094436" y="4586640"/>
            <a:ext cx="757451" cy="788159"/>
            <a:chOff x="5302703" y="2377401"/>
            <a:chExt cx="757451" cy="788159"/>
          </a:xfrm>
        </p:grpSpPr>
        <p:sp>
          <p:nvSpPr>
            <p:cNvPr id="194" name="Oval 19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96" name="Group 195"/>
          <p:cNvGrpSpPr/>
          <p:nvPr/>
        </p:nvGrpSpPr>
        <p:grpSpPr>
          <a:xfrm>
            <a:off x="6911059" y="5105191"/>
            <a:ext cx="757451" cy="788159"/>
            <a:chOff x="5302703" y="2377401"/>
            <a:chExt cx="757451" cy="788159"/>
          </a:xfrm>
        </p:grpSpPr>
        <p:sp>
          <p:nvSpPr>
            <p:cNvPr id="197" name="Oval 19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99" name="Group 198"/>
          <p:cNvGrpSpPr/>
          <p:nvPr/>
        </p:nvGrpSpPr>
        <p:grpSpPr>
          <a:xfrm>
            <a:off x="5448273" y="5380261"/>
            <a:ext cx="757451" cy="788159"/>
            <a:chOff x="5302703" y="2377401"/>
            <a:chExt cx="757451" cy="788159"/>
          </a:xfrm>
        </p:grpSpPr>
        <p:sp>
          <p:nvSpPr>
            <p:cNvPr id="200" name="Oval 19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202" name="Group 201"/>
          <p:cNvGrpSpPr/>
          <p:nvPr/>
        </p:nvGrpSpPr>
        <p:grpSpPr>
          <a:xfrm>
            <a:off x="7372782" y="2382221"/>
            <a:ext cx="757451" cy="788159"/>
            <a:chOff x="5302703" y="2377401"/>
            <a:chExt cx="757451" cy="788159"/>
          </a:xfrm>
        </p:grpSpPr>
        <p:sp>
          <p:nvSpPr>
            <p:cNvPr id="203" name="Oval 20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205" name="Group 204"/>
          <p:cNvGrpSpPr/>
          <p:nvPr/>
        </p:nvGrpSpPr>
        <p:grpSpPr>
          <a:xfrm>
            <a:off x="6565840" y="2797397"/>
            <a:ext cx="757451" cy="788159"/>
            <a:chOff x="5302703" y="2377401"/>
            <a:chExt cx="757451" cy="788159"/>
          </a:xfrm>
        </p:grpSpPr>
        <p:sp>
          <p:nvSpPr>
            <p:cNvPr id="206" name="Oval 20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208" name="Group 207"/>
          <p:cNvGrpSpPr/>
          <p:nvPr/>
        </p:nvGrpSpPr>
        <p:grpSpPr>
          <a:xfrm>
            <a:off x="7812150" y="3170380"/>
            <a:ext cx="757451" cy="788159"/>
            <a:chOff x="5302703" y="2377401"/>
            <a:chExt cx="757451" cy="788159"/>
          </a:xfrm>
        </p:grpSpPr>
        <p:sp>
          <p:nvSpPr>
            <p:cNvPr id="209" name="Oval 20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210" name="TextBox 209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211" name="Group 210"/>
          <p:cNvGrpSpPr/>
          <p:nvPr/>
        </p:nvGrpSpPr>
        <p:grpSpPr>
          <a:xfrm>
            <a:off x="7054699" y="3720942"/>
            <a:ext cx="757451" cy="788159"/>
            <a:chOff x="5302703" y="2377401"/>
            <a:chExt cx="757451" cy="788159"/>
          </a:xfrm>
        </p:grpSpPr>
        <p:sp>
          <p:nvSpPr>
            <p:cNvPr id="212" name="Oval 21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214" name="Group 213"/>
          <p:cNvGrpSpPr/>
          <p:nvPr/>
        </p:nvGrpSpPr>
        <p:grpSpPr>
          <a:xfrm>
            <a:off x="7828262" y="4067449"/>
            <a:ext cx="757451" cy="788159"/>
            <a:chOff x="5302703" y="2377401"/>
            <a:chExt cx="757451" cy="788159"/>
          </a:xfrm>
        </p:grpSpPr>
        <p:sp>
          <p:nvSpPr>
            <p:cNvPr id="215" name="Oval 21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216" name="TextBox 215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217" name="Group 216"/>
          <p:cNvGrpSpPr/>
          <p:nvPr/>
        </p:nvGrpSpPr>
        <p:grpSpPr>
          <a:xfrm>
            <a:off x="7070811" y="4618011"/>
            <a:ext cx="757451" cy="788159"/>
            <a:chOff x="5302703" y="2377401"/>
            <a:chExt cx="757451" cy="788159"/>
          </a:xfrm>
        </p:grpSpPr>
        <p:sp>
          <p:nvSpPr>
            <p:cNvPr id="218" name="Oval 21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220" name="Group 219"/>
          <p:cNvGrpSpPr/>
          <p:nvPr/>
        </p:nvGrpSpPr>
        <p:grpSpPr>
          <a:xfrm>
            <a:off x="7887434" y="5136562"/>
            <a:ext cx="757451" cy="788159"/>
            <a:chOff x="5302703" y="2377401"/>
            <a:chExt cx="757451" cy="788159"/>
          </a:xfrm>
        </p:grpSpPr>
        <p:sp>
          <p:nvSpPr>
            <p:cNvPr id="221" name="Oval 22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6424648" y="5411632"/>
            <a:ext cx="757451" cy="788159"/>
            <a:chOff x="5302703" y="2377401"/>
            <a:chExt cx="757451" cy="788159"/>
          </a:xfrm>
        </p:grpSpPr>
        <p:sp>
          <p:nvSpPr>
            <p:cNvPr id="224" name="Oval 22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226" name="Group 225"/>
          <p:cNvGrpSpPr/>
          <p:nvPr/>
        </p:nvGrpSpPr>
        <p:grpSpPr>
          <a:xfrm>
            <a:off x="4832014" y="3330085"/>
            <a:ext cx="757451" cy="788159"/>
            <a:chOff x="5302703" y="2377401"/>
            <a:chExt cx="757451" cy="788159"/>
          </a:xfrm>
        </p:grpSpPr>
        <p:sp>
          <p:nvSpPr>
            <p:cNvPr id="227" name="Oval 22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229" name="Group 228"/>
          <p:cNvGrpSpPr/>
          <p:nvPr/>
        </p:nvGrpSpPr>
        <p:grpSpPr>
          <a:xfrm>
            <a:off x="5320873" y="4253630"/>
            <a:ext cx="757451" cy="788159"/>
            <a:chOff x="5302703" y="2377401"/>
            <a:chExt cx="757451" cy="788159"/>
          </a:xfrm>
        </p:grpSpPr>
        <p:sp>
          <p:nvSpPr>
            <p:cNvPr id="230" name="Oval 22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231" name="TextBox 230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sp>
        <p:nvSpPr>
          <p:cNvPr id="117" name="Oval Callout 116"/>
          <p:cNvSpPr/>
          <p:nvPr/>
        </p:nvSpPr>
        <p:spPr>
          <a:xfrm>
            <a:off x="5957960" y="538113"/>
            <a:ext cx="2500771" cy="1450727"/>
          </a:xfrm>
          <a:prstGeom prst="wedgeEllipseCallout">
            <a:avLst>
              <a:gd name="adj1" fmla="val -26996"/>
              <a:gd name="adj2" fmla="val 68495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Now put these counters into groups of 4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743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5" grpId="1" animBg="1"/>
      <p:bldP spid="116" grpId="0"/>
      <p:bldP spid="116" grpId="1"/>
      <p:bldP spid="1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roup 113"/>
          <p:cNvGrpSpPr/>
          <p:nvPr/>
        </p:nvGrpSpPr>
        <p:grpSpPr>
          <a:xfrm>
            <a:off x="395535" y="2276872"/>
            <a:ext cx="8378501" cy="4075934"/>
            <a:chOff x="3124200" y="2514600"/>
            <a:chExt cx="5791200" cy="3810000"/>
          </a:xfrm>
        </p:grpSpPr>
        <p:sp>
          <p:nvSpPr>
            <p:cNvPr id="115" name="Rectangle 114"/>
            <p:cNvSpPr/>
            <p:nvPr/>
          </p:nvSpPr>
          <p:spPr bwMode="auto">
            <a:xfrm>
              <a:off x="31242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0198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6" name="Straight Connector 5"/>
          <p:cNvCxnSpPr/>
          <p:nvPr/>
        </p:nvCxnSpPr>
        <p:spPr>
          <a:xfrm>
            <a:off x="3774976" y="683963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52352" y="692696"/>
            <a:ext cx="14000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991000" y="765935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9  8</a:t>
            </a:r>
            <a:endParaRPr lang="en-GB" sz="4400" dirty="0"/>
          </a:p>
        </p:txBody>
      </p:sp>
      <p:sp>
        <p:nvSpPr>
          <p:cNvPr id="9" name="Rectangle 8"/>
          <p:cNvSpPr/>
          <p:nvPr/>
        </p:nvSpPr>
        <p:spPr>
          <a:xfrm>
            <a:off x="3253497" y="765935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4</a:t>
            </a:r>
            <a:endParaRPr lang="en-GB" sz="4400" dirty="0"/>
          </a:p>
        </p:txBody>
      </p:sp>
      <p:grpSp>
        <p:nvGrpSpPr>
          <p:cNvPr id="2" name="Group 1"/>
          <p:cNvGrpSpPr/>
          <p:nvPr/>
        </p:nvGrpSpPr>
        <p:grpSpPr>
          <a:xfrm>
            <a:off x="5500359" y="2794192"/>
            <a:ext cx="757451" cy="788159"/>
            <a:chOff x="5302703" y="2377401"/>
            <a:chExt cx="757451" cy="788159"/>
          </a:xfrm>
        </p:grpSpPr>
        <p:sp>
          <p:nvSpPr>
            <p:cNvPr id="34" name="Oval 3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636167" y="2762630"/>
            <a:ext cx="757451" cy="788159"/>
            <a:chOff x="1982885" y="2771480"/>
            <a:chExt cx="757451" cy="788159"/>
          </a:xfrm>
        </p:grpSpPr>
        <p:sp>
          <p:nvSpPr>
            <p:cNvPr id="33" name="Oval 32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496046" y="2762630"/>
            <a:ext cx="757451" cy="788159"/>
            <a:chOff x="1982885" y="2771480"/>
            <a:chExt cx="757451" cy="788159"/>
          </a:xfrm>
        </p:grpSpPr>
        <p:sp>
          <p:nvSpPr>
            <p:cNvPr id="39" name="Oval 38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636167" y="3658322"/>
            <a:ext cx="757451" cy="788159"/>
            <a:chOff x="1982885" y="2771480"/>
            <a:chExt cx="757451" cy="788159"/>
          </a:xfrm>
        </p:grpSpPr>
        <p:sp>
          <p:nvSpPr>
            <p:cNvPr id="42" name="Oval 41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496046" y="4571677"/>
            <a:ext cx="757451" cy="788159"/>
            <a:chOff x="1982885" y="2771480"/>
            <a:chExt cx="757451" cy="788159"/>
          </a:xfrm>
        </p:grpSpPr>
        <p:sp>
          <p:nvSpPr>
            <p:cNvPr id="45" name="Oval 44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636167" y="4571677"/>
            <a:ext cx="757451" cy="788159"/>
            <a:chOff x="1982885" y="2771480"/>
            <a:chExt cx="757451" cy="788159"/>
          </a:xfrm>
        </p:grpSpPr>
        <p:sp>
          <p:nvSpPr>
            <p:cNvPr id="48" name="Oval 47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496046" y="5454379"/>
            <a:ext cx="757451" cy="788159"/>
            <a:chOff x="1982885" y="2771480"/>
            <a:chExt cx="757451" cy="788159"/>
          </a:xfrm>
        </p:grpSpPr>
        <p:sp>
          <p:nvSpPr>
            <p:cNvPr id="51" name="Oval 50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636167" y="5454379"/>
            <a:ext cx="757451" cy="788159"/>
            <a:chOff x="1982885" y="2771480"/>
            <a:chExt cx="757451" cy="788159"/>
          </a:xfrm>
        </p:grpSpPr>
        <p:sp>
          <p:nvSpPr>
            <p:cNvPr id="54" name="Oval 53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496046" y="3658322"/>
            <a:ext cx="757451" cy="788159"/>
            <a:chOff x="1982885" y="2771480"/>
            <a:chExt cx="757451" cy="788159"/>
          </a:xfrm>
        </p:grpSpPr>
        <p:sp>
          <p:nvSpPr>
            <p:cNvPr id="60" name="Oval 59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123728" y="2947804"/>
              <a:ext cx="467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702155" y="3637118"/>
            <a:ext cx="757451" cy="788159"/>
            <a:chOff x="5302703" y="2377401"/>
            <a:chExt cx="757451" cy="788159"/>
          </a:xfrm>
        </p:grpSpPr>
        <p:sp>
          <p:nvSpPr>
            <p:cNvPr id="63" name="Oval 6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6313146" y="3637118"/>
            <a:ext cx="757451" cy="788159"/>
            <a:chOff x="5302703" y="2377401"/>
            <a:chExt cx="757451" cy="788159"/>
          </a:xfrm>
        </p:grpSpPr>
        <p:sp>
          <p:nvSpPr>
            <p:cNvPr id="66" name="Oval 6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500359" y="3637118"/>
            <a:ext cx="757451" cy="788159"/>
            <a:chOff x="5302703" y="2377401"/>
            <a:chExt cx="757451" cy="788159"/>
          </a:xfrm>
        </p:grpSpPr>
        <p:sp>
          <p:nvSpPr>
            <p:cNvPr id="69" name="Oval 6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7120378" y="3663676"/>
            <a:ext cx="757451" cy="788159"/>
            <a:chOff x="5302703" y="2377401"/>
            <a:chExt cx="757451" cy="788159"/>
          </a:xfrm>
        </p:grpSpPr>
        <p:sp>
          <p:nvSpPr>
            <p:cNvPr id="72" name="Oval 7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7946145" y="3426545"/>
            <a:ext cx="757451" cy="788159"/>
            <a:chOff x="5302703" y="2377401"/>
            <a:chExt cx="757451" cy="788159"/>
          </a:xfrm>
        </p:grpSpPr>
        <p:sp>
          <p:nvSpPr>
            <p:cNvPr id="75" name="Oval 7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6313146" y="4522469"/>
            <a:ext cx="757451" cy="788159"/>
            <a:chOff x="5302703" y="2377401"/>
            <a:chExt cx="757451" cy="788159"/>
          </a:xfrm>
        </p:grpSpPr>
        <p:sp>
          <p:nvSpPr>
            <p:cNvPr id="78" name="Oval 7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956376" y="4446481"/>
            <a:ext cx="757451" cy="788159"/>
            <a:chOff x="5302703" y="2377401"/>
            <a:chExt cx="757451" cy="788159"/>
          </a:xfrm>
        </p:grpSpPr>
        <p:sp>
          <p:nvSpPr>
            <p:cNvPr id="81" name="Oval 8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sp>
        <p:nvSpPr>
          <p:cNvPr id="83" name="Rectangle 82"/>
          <p:cNvSpPr/>
          <p:nvPr/>
        </p:nvSpPr>
        <p:spPr>
          <a:xfrm>
            <a:off x="4001137" y="-4737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2</a:t>
            </a:r>
            <a:endParaRPr lang="en-GB" sz="4400" dirty="0">
              <a:solidFill>
                <a:srgbClr val="0070C0"/>
              </a:solidFill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7120378" y="5384434"/>
            <a:ext cx="757451" cy="788159"/>
            <a:chOff x="5302703" y="2377401"/>
            <a:chExt cx="757451" cy="788159"/>
          </a:xfrm>
        </p:grpSpPr>
        <p:sp>
          <p:nvSpPr>
            <p:cNvPr id="85" name="Oval 8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500359" y="5384434"/>
            <a:ext cx="757451" cy="788159"/>
            <a:chOff x="5302703" y="2377401"/>
            <a:chExt cx="757451" cy="788159"/>
          </a:xfrm>
        </p:grpSpPr>
        <p:sp>
          <p:nvSpPr>
            <p:cNvPr id="88" name="Oval 8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6313146" y="2794192"/>
            <a:ext cx="757451" cy="788159"/>
            <a:chOff x="5302703" y="2377401"/>
            <a:chExt cx="757451" cy="788159"/>
          </a:xfrm>
        </p:grpSpPr>
        <p:sp>
          <p:nvSpPr>
            <p:cNvPr id="91" name="Oval 9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4702155" y="2794192"/>
            <a:ext cx="757451" cy="788159"/>
            <a:chOff x="5302703" y="2377401"/>
            <a:chExt cx="757451" cy="788159"/>
          </a:xfrm>
        </p:grpSpPr>
        <p:sp>
          <p:nvSpPr>
            <p:cNvPr id="94" name="Oval 9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4702155" y="5384434"/>
            <a:ext cx="757451" cy="788159"/>
            <a:chOff x="5302703" y="2377401"/>
            <a:chExt cx="757451" cy="788159"/>
          </a:xfrm>
        </p:grpSpPr>
        <p:sp>
          <p:nvSpPr>
            <p:cNvPr id="97" name="Oval 9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7120378" y="2794192"/>
            <a:ext cx="757451" cy="788159"/>
            <a:chOff x="5302703" y="2377401"/>
            <a:chExt cx="757451" cy="788159"/>
          </a:xfrm>
        </p:grpSpPr>
        <p:sp>
          <p:nvSpPr>
            <p:cNvPr id="100" name="Oval 9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6313146" y="5384434"/>
            <a:ext cx="757451" cy="788159"/>
            <a:chOff x="5302703" y="2377401"/>
            <a:chExt cx="757451" cy="788159"/>
          </a:xfrm>
        </p:grpSpPr>
        <p:sp>
          <p:nvSpPr>
            <p:cNvPr id="103" name="Oval 10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4702155" y="4522469"/>
            <a:ext cx="757451" cy="788159"/>
            <a:chOff x="5302703" y="2377401"/>
            <a:chExt cx="757451" cy="788159"/>
          </a:xfrm>
        </p:grpSpPr>
        <p:sp>
          <p:nvSpPr>
            <p:cNvPr id="106" name="Oval 10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7120378" y="4522469"/>
            <a:ext cx="757451" cy="788159"/>
            <a:chOff x="5302703" y="2377401"/>
            <a:chExt cx="757451" cy="788159"/>
          </a:xfrm>
        </p:grpSpPr>
        <p:sp>
          <p:nvSpPr>
            <p:cNvPr id="109" name="Oval 10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5500359" y="4522469"/>
            <a:ext cx="757451" cy="788159"/>
            <a:chOff x="5302703" y="2377401"/>
            <a:chExt cx="757451" cy="788159"/>
          </a:xfrm>
        </p:grpSpPr>
        <p:sp>
          <p:nvSpPr>
            <p:cNvPr id="112" name="Oval 11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b="1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5534722" y="2597984"/>
              <a:ext cx="2729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</a:t>
              </a:r>
            </a:p>
          </p:txBody>
        </p:sp>
      </p:grpSp>
      <p:sp>
        <p:nvSpPr>
          <p:cNvPr id="116" name="Rectangle 115"/>
          <p:cNvSpPr/>
          <p:nvPr/>
        </p:nvSpPr>
        <p:spPr>
          <a:xfrm>
            <a:off x="4418772" y="74025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1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4652392" y="0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4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119" name="Oval Callout 118"/>
          <p:cNvSpPr/>
          <p:nvPr/>
        </p:nvSpPr>
        <p:spPr>
          <a:xfrm>
            <a:off x="5957960" y="260649"/>
            <a:ext cx="2500771" cy="1728192"/>
          </a:xfrm>
          <a:prstGeom prst="wedgeEllipseCallout">
            <a:avLst>
              <a:gd name="adj1" fmla="val 40192"/>
              <a:gd name="adj2" fmla="val 147283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What do these two counters represent in the context of the problem?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284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332656"/>
            <a:ext cx="800677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98 year 7’s are on a school trip to Alton Towers.</a:t>
            </a:r>
          </a:p>
          <a:p>
            <a:r>
              <a:rPr lang="en-GB" sz="2800" dirty="0" smtClean="0"/>
              <a:t>They are queuing up to go on Nemesis.</a:t>
            </a:r>
          </a:p>
          <a:p>
            <a:r>
              <a:rPr lang="en-GB" sz="2800" dirty="0" smtClean="0"/>
              <a:t>There is space on each row for four people.</a:t>
            </a:r>
          </a:p>
          <a:p>
            <a:r>
              <a:rPr lang="en-GB" sz="2800" dirty="0" smtClean="0"/>
              <a:t>How many rows will they fill?</a:t>
            </a:r>
          </a:p>
          <a:p>
            <a:endParaRPr lang="en-GB" sz="2800" dirty="0"/>
          </a:p>
        </p:txBody>
      </p:sp>
      <p:pic>
        <p:nvPicPr>
          <p:cNvPr id="1026" name="Picture 2" descr="Members of the public ride Nemesis at Alton Towers in Staffordshir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79425"/>
            <a:ext cx="4536504" cy="3016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5959999" y="3519507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37375" y="3528240"/>
            <a:ext cx="14000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176023" y="3601479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9  8</a:t>
            </a:r>
            <a:endParaRPr lang="en-GB" sz="4400" dirty="0"/>
          </a:p>
        </p:txBody>
      </p:sp>
      <p:sp>
        <p:nvSpPr>
          <p:cNvPr id="9" name="Rectangle 8"/>
          <p:cNvSpPr/>
          <p:nvPr/>
        </p:nvSpPr>
        <p:spPr>
          <a:xfrm>
            <a:off x="5438520" y="3601479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4</a:t>
            </a:r>
            <a:endParaRPr lang="en-GB" sz="4400" dirty="0"/>
          </a:p>
        </p:txBody>
      </p:sp>
      <p:sp>
        <p:nvSpPr>
          <p:cNvPr id="16" name="Rectangle 15"/>
          <p:cNvSpPr/>
          <p:nvPr/>
        </p:nvSpPr>
        <p:spPr>
          <a:xfrm>
            <a:off x="7626590" y="3724589"/>
            <a:ext cx="18722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dividend</a:t>
            </a:r>
            <a:endParaRPr lang="en-GB" sz="2800" dirty="0"/>
          </a:p>
        </p:txBody>
      </p:sp>
      <p:cxnSp>
        <p:nvCxnSpPr>
          <p:cNvPr id="17" name="Straight Arrow Connector 16"/>
          <p:cNvCxnSpPr>
            <a:stCxn id="16" idx="1"/>
            <a:endCxn id="8" idx="3"/>
          </p:cNvCxnSpPr>
          <p:nvPr/>
        </p:nvCxnSpPr>
        <p:spPr>
          <a:xfrm flipH="1">
            <a:off x="7303255" y="3986199"/>
            <a:ext cx="323335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101062" y="4543373"/>
            <a:ext cx="18722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divisor</a:t>
            </a:r>
            <a:endParaRPr lang="en-GB" sz="2800" dirty="0"/>
          </a:p>
        </p:txBody>
      </p:sp>
      <p:cxnSp>
        <p:nvCxnSpPr>
          <p:cNvPr id="20" name="Straight Arrow Connector 19"/>
          <p:cNvCxnSpPr/>
          <p:nvPr/>
        </p:nvCxnSpPr>
        <p:spPr>
          <a:xfrm rot="5400000" flipH="1">
            <a:off x="5493756" y="4436172"/>
            <a:ext cx="323335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151845" y="2750066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2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69480" y="3495059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1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03100" y="2754803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4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37165" y="2093228"/>
            <a:ext cx="18722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quotient</a:t>
            </a:r>
            <a:endParaRPr lang="en-GB" sz="2800" dirty="0"/>
          </a:p>
        </p:txBody>
      </p:sp>
      <p:cxnSp>
        <p:nvCxnSpPr>
          <p:cNvPr id="18" name="Straight Arrow Connector 17"/>
          <p:cNvCxnSpPr/>
          <p:nvPr/>
        </p:nvCxnSpPr>
        <p:spPr>
          <a:xfrm rot="16200000" flipH="1" flipV="1">
            <a:off x="6577971" y="2741092"/>
            <a:ext cx="323335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629085" y="5244852"/>
            <a:ext cx="30926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Remainder </a:t>
            </a:r>
            <a:r>
              <a:rPr lang="en-GB" sz="2800" dirty="0" smtClean="0">
                <a:solidFill>
                  <a:srgbClr val="0070C0"/>
                </a:solidFill>
              </a:rPr>
              <a:t>= 2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95536" y="5877272"/>
            <a:ext cx="80067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So the 98 year 7 students will </a:t>
            </a:r>
            <a:r>
              <a:rPr lang="en-GB" sz="2800" dirty="0" smtClean="0">
                <a:solidFill>
                  <a:srgbClr val="FF0000"/>
                </a:solidFill>
              </a:rPr>
              <a:t>fill</a:t>
            </a:r>
            <a:r>
              <a:rPr lang="en-GB" sz="2800" dirty="0" smtClean="0"/>
              <a:t> 24 </a:t>
            </a:r>
            <a:r>
              <a:rPr lang="en-GB" sz="2800" dirty="0" smtClean="0"/>
              <a:t>rows.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158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33" y="2204864"/>
            <a:ext cx="79629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3528" y="332656"/>
            <a:ext cx="80067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Which of these calculations will have a remainder?</a:t>
            </a:r>
          </a:p>
          <a:p>
            <a:endParaRPr lang="en-GB" sz="2400" dirty="0"/>
          </a:p>
          <a:p>
            <a:r>
              <a:rPr lang="en-GB" sz="2400" dirty="0" smtClean="0"/>
              <a:t>How do you know?</a:t>
            </a:r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431433" y="3573016"/>
            <a:ext cx="800677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In your pairs:</a:t>
            </a:r>
          </a:p>
          <a:p>
            <a:r>
              <a:rPr lang="en-GB" sz="2400" dirty="0" smtClean="0"/>
              <a:t>Choose a question. You are going to find the </a:t>
            </a:r>
            <a:r>
              <a:rPr lang="en-GB" sz="2400" dirty="0" smtClean="0">
                <a:solidFill>
                  <a:srgbClr val="FF0000"/>
                </a:solidFill>
              </a:rPr>
              <a:t>quotient</a:t>
            </a:r>
            <a:r>
              <a:rPr lang="en-GB" sz="2400" dirty="0" smtClean="0"/>
              <a:t> and the </a:t>
            </a:r>
            <a:r>
              <a:rPr lang="en-GB" sz="2400" dirty="0" smtClean="0">
                <a:solidFill>
                  <a:srgbClr val="FF0000"/>
                </a:solidFill>
              </a:rPr>
              <a:t>remainder</a:t>
            </a:r>
            <a:r>
              <a:rPr lang="en-GB" sz="2400" dirty="0" smtClean="0"/>
              <a:t>.</a:t>
            </a:r>
          </a:p>
          <a:p>
            <a:endParaRPr lang="en-GB" sz="2400" dirty="0" smtClean="0"/>
          </a:p>
          <a:p>
            <a:r>
              <a:rPr lang="en-GB" sz="2400" dirty="0" smtClean="0"/>
              <a:t>You should plan how you would explain it to a pupil in year 4 who has never used the division algorithm before.</a:t>
            </a:r>
          </a:p>
          <a:p>
            <a:r>
              <a:rPr lang="en-GB" sz="2400" dirty="0" smtClean="0"/>
              <a:t>You should use the counters (or draw them) to help explain the algorithm.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5741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332656"/>
            <a:ext cx="800677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98 year 7’s are on a school trip to Alton Towers.</a:t>
            </a:r>
          </a:p>
          <a:p>
            <a:r>
              <a:rPr lang="en-GB" sz="2800" dirty="0" smtClean="0"/>
              <a:t>They are queuing up to go on Nemesis.</a:t>
            </a:r>
          </a:p>
          <a:p>
            <a:r>
              <a:rPr lang="en-GB" sz="2800" dirty="0" smtClean="0"/>
              <a:t>There is space on each row for four people.</a:t>
            </a:r>
          </a:p>
          <a:p>
            <a:r>
              <a:rPr lang="en-GB" sz="2800" dirty="0" smtClean="0"/>
              <a:t>How many rows will they fill?</a:t>
            </a:r>
          </a:p>
          <a:p>
            <a:endParaRPr lang="en-GB" sz="2800" dirty="0"/>
          </a:p>
        </p:txBody>
      </p:sp>
      <p:pic>
        <p:nvPicPr>
          <p:cNvPr id="1026" name="Picture 2" descr="Members of the public ride Nemesis at Alton Towers in Staffordshir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79425"/>
            <a:ext cx="4536504" cy="3016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5959999" y="3519507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37375" y="3528240"/>
            <a:ext cx="14000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176023" y="3601479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9  8</a:t>
            </a:r>
            <a:endParaRPr lang="en-GB" sz="4400" dirty="0"/>
          </a:p>
        </p:txBody>
      </p:sp>
      <p:sp>
        <p:nvSpPr>
          <p:cNvPr id="9" name="Rectangle 8"/>
          <p:cNvSpPr/>
          <p:nvPr/>
        </p:nvSpPr>
        <p:spPr>
          <a:xfrm>
            <a:off x="5438520" y="3601479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4</a:t>
            </a:r>
            <a:endParaRPr lang="en-GB" sz="4400" dirty="0"/>
          </a:p>
        </p:txBody>
      </p:sp>
      <p:sp>
        <p:nvSpPr>
          <p:cNvPr id="16" name="Rectangle 15"/>
          <p:cNvSpPr/>
          <p:nvPr/>
        </p:nvSpPr>
        <p:spPr>
          <a:xfrm>
            <a:off x="7626590" y="3724589"/>
            <a:ext cx="18722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dividend</a:t>
            </a:r>
            <a:endParaRPr lang="en-GB" sz="2800" dirty="0"/>
          </a:p>
        </p:txBody>
      </p:sp>
      <p:cxnSp>
        <p:nvCxnSpPr>
          <p:cNvPr id="17" name="Straight Arrow Connector 16"/>
          <p:cNvCxnSpPr>
            <a:stCxn id="16" idx="1"/>
            <a:endCxn id="8" idx="3"/>
          </p:cNvCxnSpPr>
          <p:nvPr/>
        </p:nvCxnSpPr>
        <p:spPr>
          <a:xfrm flipH="1">
            <a:off x="7303255" y="3986199"/>
            <a:ext cx="323335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101062" y="4543373"/>
            <a:ext cx="18722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divisor</a:t>
            </a:r>
            <a:endParaRPr lang="en-GB" sz="2800" dirty="0"/>
          </a:p>
        </p:txBody>
      </p:sp>
      <p:cxnSp>
        <p:nvCxnSpPr>
          <p:cNvPr id="20" name="Straight Arrow Connector 19"/>
          <p:cNvCxnSpPr/>
          <p:nvPr/>
        </p:nvCxnSpPr>
        <p:spPr>
          <a:xfrm rot="5400000" flipH="1">
            <a:off x="5493756" y="4436172"/>
            <a:ext cx="323335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151845" y="2750066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2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69480" y="3495059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1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03100" y="2754803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4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37165" y="2093228"/>
            <a:ext cx="18722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quotient</a:t>
            </a:r>
            <a:endParaRPr lang="en-GB" sz="2800" dirty="0"/>
          </a:p>
        </p:txBody>
      </p:sp>
      <p:cxnSp>
        <p:nvCxnSpPr>
          <p:cNvPr id="18" name="Straight Arrow Connector 17"/>
          <p:cNvCxnSpPr/>
          <p:nvPr/>
        </p:nvCxnSpPr>
        <p:spPr>
          <a:xfrm rot="16200000" flipH="1" flipV="1">
            <a:off x="6577971" y="2741092"/>
            <a:ext cx="323335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629085" y="5244852"/>
            <a:ext cx="30926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Remainder </a:t>
            </a:r>
            <a:r>
              <a:rPr lang="en-GB" sz="2800" dirty="0" smtClean="0">
                <a:solidFill>
                  <a:srgbClr val="0070C0"/>
                </a:solidFill>
              </a:rPr>
              <a:t>= 2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95536" y="5877272"/>
            <a:ext cx="80067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So the 98 year 7 students will </a:t>
            </a:r>
            <a:r>
              <a:rPr lang="en-GB" sz="2800" dirty="0" smtClean="0">
                <a:solidFill>
                  <a:srgbClr val="FF0000"/>
                </a:solidFill>
              </a:rPr>
              <a:t>fill</a:t>
            </a:r>
            <a:r>
              <a:rPr lang="en-GB" sz="2800" dirty="0" smtClean="0"/>
              <a:t> 24 </a:t>
            </a:r>
            <a:r>
              <a:rPr lang="en-GB" sz="2800" dirty="0" smtClean="0"/>
              <a:t>rows.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236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504" y="288906"/>
            <a:ext cx="88204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What if the question was worded slightly differently?</a:t>
            </a:r>
          </a:p>
          <a:p>
            <a:endParaRPr lang="en-GB" sz="2800" dirty="0" smtClean="0"/>
          </a:p>
          <a:p>
            <a:r>
              <a:rPr lang="en-GB" sz="2800" dirty="0" smtClean="0"/>
              <a:t>98 year 7’s are on a school trip to Alton Towers.</a:t>
            </a:r>
          </a:p>
          <a:p>
            <a:r>
              <a:rPr lang="en-GB" sz="2800" dirty="0" smtClean="0"/>
              <a:t>They are queuing up to go on Nemesis.</a:t>
            </a:r>
          </a:p>
          <a:p>
            <a:r>
              <a:rPr lang="en-GB" sz="2800" dirty="0" smtClean="0"/>
              <a:t>There is space on each row for four people.</a:t>
            </a:r>
          </a:p>
          <a:p>
            <a:r>
              <a:rPr lang="en-GB" sz="2800" dirty="0" smtClean="0"/>
              <a:t>How many rows will they need to seat all the students?</a:t>
            </a:r>
          </a:p>
          <a:p>
            <a:endParaRPr lang="en-GB" sz="2800" dirty="0"/>
          </a:p>
        </p:txBody>
      </p:sp>
      <p:pic>
        <p:nvPicPr>
          <p:cNvPr id="1026" name="Picture 2" descr="Members of the public ride Nemesis at Alton Towers in Staffordshir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19507"/>
            <a:ext cx="3528392" cy="234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5518725" y="3861842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496101" y="3870575"/>
            <a:ext cx="14000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734749" y="3943814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9  8</a:t>
            </a:r>
            <a:endParaRPr lang="en-GB" sz="4400" dirty="0"/>
          </a:p>
        </p:txBody>
      </p:sp>
      <p:sp>
        <p:nvSpPr>
          <p:cNvPr id="9" name="Rectangle 8"/>
          <p:cNvSpPr/>
          <p:nvPr/>
        </p:nvSpPr>
        <p:spPr>
          <a:xfrm>
            <a:off x="4997246" y="3943814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4</a:t>
            </a:r>
            <a:endParaRPr lang="en-GB" sz="4400" dirty="0"/>
          </a:p>
        </p:txBody>
      </p:sp>
      <p:sp>
        <p:nvSpPr>
          <p:cNvPr id="12" name="Rectangle 11"/>
          <p:cNvSpPr/>
          <p:nvPr/>
        </p:nvSpPr>
        <p:spPr>
          <a:xfrm>
            <a:off x="5710571" y="3092401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2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28206" y="383739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1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361826" y="3097138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4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64926" y="4851455"/>
            <a:ext cx="30926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Remainder </a:t>
            </a:r>
            <a:r>
              <a:rPr lang="en-GB" sz="2800" dirty="0" smtClean="0">
                <a:solidFill>
                  <a:srgbClr val="0070C0"/>
                </a:solidFill>
              </a:rPr>
              <a:t>= 2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7504" y="5877272"/>
            <a:ext cx="88204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So the 98 year 7 students will fill 24 rows with 2 left over – so 25 rows are needed to seat all the students.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184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288906"/>
            <a:ext cx="882047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In your pairs:</a:t>
            </a:r>
          </a:p>
          <a:p>
            <a:endParaRPr lang="en-GB" sz="2800" dirty="0"/>
          </a:p>
          <a:p>
            <a:r>
              <a:rPr lang="en-GB" sz="2800" dirty="0" smtClean="0"/>
              <a:t>Work through the word problems on the sheet.</a:t>
            </a:r>
          </a:p>
          <a:p>
            <a:endParaRPr lang="en-GB" sz="2800" dirty="0"/>
          </a:p>
          <a:p>
            <a:r>
              <a:rPr lang="en-GB" sz="2800" dirty="0" smtClean="0"/>
              <a:t>Once you are happy </a:t>
            </a:r>
            <a:r>
              <a:rPr lang="en-GB" sz="2800" smtClean="0"/>
              <a:t>with </a:t>
            </a:r>
            <a:r>
              <a:rPr lang="en-GB" sz="2800" smtClean="0"/>
              <a:t>your </a:t>
            </a:r>
            <a:r>
              <a:rPr lang="en-GB" sz="2800" dirty="0" smtClean="0"/>
              <a:t>explanation and answer for each question, write it in your book.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12506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332656"/>
            <a:ext cx="80067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A restaurant bill for four friends came to £98. How much did each friend have to pay?</a:t>
            </a:r>
          </a:p>
          <a:p>
            <a:endParaRPr lang="en-GB" sz="2800" dirty="0"/>
          </a:p>
        </p:txBody>
      </p:sp>
      <p:sp>
        <p:nvSpPr>
          <p:cNvPr id="5" name="Rectangle 4"/>
          <p:cNvSpPr/>
          <p:nvPr/>
        </p:nvSpPr>
        <p:spPr>
          <a:xfrm>
            <a:off x="539552" y="1988840"/>
            <a:ext cx="30243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What is the calculation?</a:t>
            </a:r>
            <a:endParaRPr lang="en-GB" sz="2800" dirty="0"/>
          </a:p>
        </p:txBody>
      </p:sp>
      <p:sp>
        <p:nvSpPr>
          <p:cNvPr id="6" name="Rectangle 5"/>
          <p:cNvSpPr/>
          <p:nvPr/>
        </p:nvSpPr>
        <p:spPr>
          <a:xfrm>
            <a:off x="539552" y="3246467"/>
            <a:ext cx="30243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Which number is the </a:t>
            </a:r>
            <a:r>
              <a:rPr lang="en-GB" sz="2800" dirty="0" smtClean="0">
                <a:solidFill>
                  <a:srgbClr val="FF0000"/>
                </a:solidFill>
              </a:rPr>
              <a:t>dividend</a:t>
            </a:r>
            <a:r>
              <a:rPr lang="en-GB" sz="2800" dirty="0" smtClean="0"/>
              <a:t>?</a:t>
            </a:r>
            <a:endParaRPr lang="en-GB" sz="2800" dirty="0"/>
          </a:p>
        </p:txBody>
      </p:sp>
      <p:sp>
        <p:nvSpPr>
          <p:cNvPr id="7" name="Rectangle 6"/>
          <p:cNvSpPr/>
          <p:nvPr/>
        </p:nvSpPr>
        <p:spPr>
          <a:xfrm>
            <a:off x="539552" y="4326587"/>
            <a:ext cx="30243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Which number is the </a:t>
            </a:r>
            <a:r>
              <a:rPr lang="en-GB" sz="2800" dirty="0" smtClean="0">
                <a:solidFill>
                  <a:srgbClr val="FF0000"/>
                </a:solidFill>
              </a:rPr>
              <a:t>divisor</a:t>
            </a:r>
            <a:r>
              <a:rPr lang="en-GB" sz="2800" dirty="0" smtClean="0"/>
              <a:t>?</a:t>
            </a:r>
            <a:endParaRPr lang="en-GB" sz="28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5857738" y="2674002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835114" y="2682735"/>
            <a:ext cx="14000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073762" y="2755974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9  8</a:t>
            </a:r>
            <a:endParaRPr lang="en-GB" sz="4400" dirty="0"/>
          </a:p>
        </p:txBody>
      </p:sp>
      <p:sp>
        <p:nvSpPr>
          <p:cNvPr id="11" name="Rectangle 10"/>
          <p:cNvSpPr/>
          <p:nvPr/>
        </p:nvSpPr>
        <p:spPr>
          <a:xfrm>
            <a:off x="5336259" y="2755974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4</a:t>
            </a:r>
            <a:endParaRPr lang="en-GB" sz="4400" dirty="0"/>
          </a:p>
        </p:txBody>
      </p:sp>
      <p:sp>
        <p:nvSpPr>
          <p:cNvPr id="12" name="Rectangle 11"/>
          <p:cNvSpPr/>
          <p:nvPr/>
        </p:nvSpPr>
        <p:spPr>
          <a:xfrm>
            <a:off x="7524329" y="2879084"/>
            <a:ext cx="18722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dividend</a:t>
            </a:r>
            <a:endParaRPr lang="en-GB" sz="2800" dirty="0"/>
          </a:p>
        </p:txBody>
      </p:sp>
      <p:cxnSp>
        <p:nvCxnSpPr>
          <p:cNvPr id="13" name="Straight Arrow Connector 12"/>
          <p:cNvCxnSpPr>
            <a:stCxn id="12" idx="1"/>
            <a:endCxn id="10" idx="3"/>
          </p:cNvCxnSpPr>
          <p:nvPr/>
        </p:nvCxnSpPr>
        <p:spPr>
          <a:xfrm flipH="1">
            <a:off x="7200994" y="3140694"/>
            <a:ext cx="323335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998801" y="3697868"/>
            <a:ext cx="18722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divisor</a:t>
            </a:r>
            <a:endParaRPr lang="en-GB" sz="2800" dirty="0"/>
          </a:p>
        </p:txBody>
      </p:sp>
      <p:cxnSp>
        <p:nvCxnSpPr>
          <p:cNvPr id="15" name="Straight Arrow Connector 14"/>
          <p:cNvCxnSpPr/>
          <p:nvPr/>
        </p:nvCxnSpPr>
        <p:spPr>
          <a:xfrm rot="5400000" flipH="1">
            <a:off x="5391495" y="3590667"/>
            <a:ext cx="323335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5436096" y="495974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Look familiar?</a:t>
            </a:r>
            <a:endParaRPr lang="en-GB" sz="2800" dirty="0"/>
          </a:p>
        </p:txBody>
      </p:sp>
      <p:sp>
        <p:nvSpPr>
          <p:cNvPr id="17" name="Rectangle 16"/>
          <p:cNvSpPr/>
          <p:nvPr/>
        </p:nvSpPr>
        <p:spPr>
          <a:xfrm>
            <a:off x="6029052" y="1936019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2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680307" y="1940756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4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14372" y="1279181"/>
            <a:ext cx="18722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quotient</a:t>
            </a:r>
            <a:endParaRPr lang="en-GB" sz="2800" dirty="0"/>
          </a:p>
        </p:txBody>
      </p:sp>
      <p:cxnSp>
        <p:nvCxnSpPr>
          <p:cNvPr id="20" name="Straight Arrow Connector 19"/>
          <p:cNvCxnSpPr/>
          <p:nvPr/>
        </p:nvCxnSpPr>
        <p:spPr>
          <a:xfrm rot="16200000" flipH="1" flipV="1">
            <a:off x="6455178" y="1927045"/>
            <a:ext cx="323335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506292" y="4430805"/>
            <a:ext cx="30926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Remainder </a:t>
            </a:r>
            <a:r>
              <a:rPr lang="en-GB" sz="2800" dirty="0" smtClean="0">
                <a:solidFill>
                  <a:srgbClr val="0070C0"/>
                </a:solidFill>
              </a:rPr>
              <a:t>= 2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480768" y="2789891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1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32635" y="5805264"/>
            <a:ext cx="86044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Why is a remainder of 2 not appropriate this time?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306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4" grpId="0"/>
      <p:bldP spid="16" grpId="0"/>
      <p:bldP spid="17" grpId="0"/>
      <p:bldP spid="18" grpId="0"/>
      <p:bldP spid="19" grpId="0"/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roup 113"/>
          <p:cNvGrpSpPr/>
          <p:nvPr/>
        </p:nvGrpSpPr>
        <p:grpSpPr>
          <a:xfrm>
            <a:off x="107504" y="2256283"/>
            <a:ext cx="8784976" cy="2936918"/>
            <a:chOff x="3124200" y="2502680"/>
            <a:chExt cx="8686802" cy="3821920"/>
          </a:xfrm>
        </p:grpSpPr>
        <p:sp>
          <p:nvSpPr>
            <p:cNvPr id="115" name="Rectangle 114"/>
            <p:cNvSpPr/>
            <p:nvPr/>
          </p:nvSpPr>
          <p:spPr bwMode="auto">
            <a:xfrm>
              <a:off x="31242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0198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8915401" y="2502680"/>
              <a:ext cx="2895601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6" name="Straight Connector 5"/>
          <p:cNvCxnSpPr/>
          <p:nvPr/>
        </p:nvCxnSpPr>
        <p:spPr>
          <a:xfrm>
            <a:off x="3774976" y="683963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52352" y="692696"/>
            <a:ext cx="14000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991000" y="765935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9  8</a:t>
            </a:r>
            <a:endParaRPr lang="en-GB" sz="4400" dirty="0"/>
          </a:p>
        </p:txBody>
      </p:sp>
      <p:sp>
        <p:nvSpPr>
          <p:cNvPr id="9" name="Rectangle 8"/>
          <p:cNvSpPr/>
          <p:nvPr/>
        </p:nvSpPr>
        <p:spPr>
          <a:xfrm>
            <a:off x="3253497" y="765935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4</a:t>
            </a:r>
            <a:endParaRPr lang="en-GB" sz="4400" dirty="0"/>
          </a:p>
        </p:txBody>
      </p:sp>
      <p:grpSp>
        <p:nvGrpSpPr>
          <p:cNvPr id="3" name="Group 2"/>
          <p:cNvGrpSpPr/>
          <p:nvPr/>
        </p:nvGrpSpPr>
        <p:grpSpPr>
          <a:xfrm>
            <a:off x="842707" y="2402086"/>
            <a:ext cx="608291" cy="632952"/>
            <a:chOff x="1982885" y="2771480"/>
            <a:chExt cx="757451" cy="788159"/>
          </a:xfrm>
        </p:grpSpPr>
        <p:sp>
          <p:nvSpPr>
            <p:cNvPr id="33" name="Oval 32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702586" y="2402086"/>
            <a:ext cx="608291" cy="632952"/>
            <a:chOff x="1982885" y="2771480"/>
            <a:chExt cx="757451" cy="788159"/>
          </a:xfrm>
        </p:grpSpPr>
        <p:sp>
          <p:nvSpPr>
            <p:cNvPr id="39" name="Oval 38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42707" y="3087210"/>
            <a:ext cx="608291" cy="632952"/>
            <a:chOff x="1982885" y="2771480"/>
            <a:chExt cx="757451" cy="788159"/>
          </a:xfrm>
        </p:grpSpPr>
        <p:sp>
          <p:nvSpPr>
            <p:cNvPr id="42" name="Oval 41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702586" y="3767767"/>
            <a:ext cx="608291" cy="632952"/>
            <a:chOff x="1982885" y="2771480"/>
            <a:chExt cx="757451" cy="788159"/>
          </a:xfrm>
        </p:grpSpPr>
        <p:sp>
          <p:nvSpPr>
            <p:cNvPr id="45" name="Oval 44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42707" y="3767767"/>
            <a:ext cx="608291" cy="632952"/>
            <a:chOff x="1982885" y="2771480"/>
            <a:chExt cx="757451" cy="788159"/>
          </a:xfrm>
        </p:grpSpPr>
        <p:sp>
          <p:nvSpPr>
            <p:cNvPr id="48" name="Oval 47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702586" y="4483462"/>
            <a:ext cx="608291" cy="632952"/>
            <a:chOff x="1982885" y="2771480"/>
            <a:chExt cx="757451" cy="788159"/>
          </a:xfrm>
        </p:grpSpPr>
        <p:sp>
          <p:nvSpPr>
            <p:cNvPr id="51" name="Oval 50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842707" y="4483462"/>
            <a:ext cx="608291" cy="632952"/>
            <a:chOff x="1982885" y="2771480"/>
            <a:chExt cx="757451" cy="788159"/>
          </a:xfrm>
        </p:grpSpPr>
        <p:sp>
          <p:nvSpPr>
            <p:cNvPr id="54" name="Oval 53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702586" y="3087210"/>
            <a:ext cx="608291" cy="632952"/>
            <a:chOff x="1982885" y="2771480"/>
            <a:chExt cx="757451" cy="788159"/>
          </a:xfrm>
        </p:grpSpPr>
        <p:sp>
          <p:nvSpPr>
            <p:cNvPr id="60" name="Oval 59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253497" y="3072099"/>
            <a:ext cx="608291" cy="632952"/>
            <a:chOff x="5302703" y="2377401"/>
            <a:chExt cx="757451" cy="788159"/>
          </a:xfrm>
        </p:grpSpPr>
        <p:sp>
          <p:nvSpPr>
            <p:cNvPr id="63" name="Oval 6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6168275" y="2604888"/>
            <a:ext cx="608291" cy="632952"/>
            <a:chOff x="5302703" y="2377401"/>
            <a:chExt cx="757451" cy="788159"/>
          </a:xfrm>
        </p:grpSpPr>
        <p:sp>
          <p:nvSpPr>
            <p:cNvPr id="75" name="Oval 7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168275" y="3302655"/>
            <a:ext cx="608291" cy="632952"/>
            <a:chOff x="5302703" y="2377401"/>
            <a:chExt cx="757451" cy="788159"/>
          </a:xfrm>
        </p:grpSpPr>
        <p:sp>
          <p:nvSpPr>
            <p:cNvPr id="81" name="Oval 8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sp>
        <p:nvSpPr>
          <p:cNvPr id="83" name="Rectangle 82"/>
          <p:cNvSpPr/>
          <p:nvPr/>
        </p:nvSpPr>
        <p:spPr>
          <a:xfrm>
            <a:off x="4001137" y="-4737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2</a:t>
            </a:r>
            <a:endParaRPr lang="en-GB" sz="4400" dirty="0">
              <a:solidFill>
                <a:srgbClr val="0070C0"/>
              </a:solidFill>
            </a:endParaRPr>
          </a:p>
        </p:txBody>
      </p:sp>
      <p:grpSp>
        <p:nvGrpSpPr>
          <p:cNvPr id="93" name="Group 92"/>
          <p:cNvGrpSpPr/>
          <p:nvPr/>
        </p:nvGrpSpPr>
        <p:grpSpPr>
          <a:xfrm>
            <a:off x="3253497" y="2390649"/>
            <a:ext cx="608291" cy="632952"/>
            <a:chOff x="5302703" y="2377401"/>
            <a:chExt cx="757451" cy="788159"/>
          </a:xfrm>
        </p:grpSpPr>
        <p:sp>
          <p:nvSpPr>
            <p:cNvPr id="94" name="Oval 9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253497" y="4466485"/>
            <a:ext cx="608291" cy="632952"/>
            <a:chOff x="5302703" y="2377401"/>
            <a:chExt cx="757451" cy="788159"/>
          </a:xfrm>
        </p:grpSpPr>
        <p:sp>
          <p:nvSpPr>
            <p:cNvPr id="97" name="Oval 9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3253497" y="3765941"/>
            <a:ext cx="608291" cy="632952"/>
            <a:chOff x="5302703" y="2377401"/>
            <a:chExt cx="757451" cy="788159"/>
          </a:xfrm>
        </p:grpSpPr>
        <p:sp>
          <p:nvSpPr>
            <p:cNvPr id="106" name="Oval 10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sp>
        <p:nvSpPr>
          <p:cNvPr id="116" name="Rectangle 115"/>
          <p:cNvSpPr/>
          <p:nvPr/>
        </p:nvSpPr>
        <p:spPr>
          <a:xfrm>
            <a:off x="4418772" y="74025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1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4652392" y="0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4</a:t>
            </a:r>
            <a:endParaRPr lang="en-GB" sz="4400" dirty="0">
              <a:solidFill>
                <a:srgbClr val="0070C0"/>
              </a:solidFill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3891736" y="3076024"/>
            <a:ext cx="608291" cy="632952"/>
            <a:chOff x="5302703" y="2377401"/>
            <a:chExt cx="757451" cy="788159"/>
          </a:xfrm>
        </p:grpSpPr>
        <p:sp>
          <p:nvSpPr>
            <p:cNvPr id="123" name="Oval 12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3891736" y="2394574"/>
            <a:ext cx="608291" cy="632952"/>
            <a:chOff x="5302703" y="2377401"/>
            <a:chExt cx="757451" cy="788159"/>
          </a:xfrm>
        </p:grpSpPr>
        <p:sp>
          <p:nvSpPr>
            <p:cNvPr id="126" name="Oval 12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3891736" y="4470410"/>
            <a:ext cx="608291" cy="632952"/>
            <a:chOff x="5302703" y="2377401"/>
            <a:chExt cx="757451" cy="788159"/>
          </a:xfrm>
        </p:grpSpPr>
        <p:sp>
          <p:nvSpPr>
            <p:cNvPr id="129" name="Oval 12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3891736" y="3769866"/>
            <a:ext cx="608291" cy="632952"/>
            <a:chOff x="5302703" y="2377401"/>
            <a:chExt cx="757451" cy="788159"/>
          </a:xfrm>
        </p:grpSpPr>
        <p:sp>
          <p:nvSpPr>
            <p:cNvPr id="132" name="Oval 13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4529975" y="3079949"/>
            <a:ext cx="608291" cy="632952"/>
            <a:chOff x="5302703" y="2377401"/>
            <a:chExt cx="757451" cy="788159"/>
          </a:xfrm>
        </p:grpSpPr>
        <p:sp>
          <p:nvSpPr>
            <p:cNvPr id="135" name="Oval 13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4529975" y="2398499"/>
            <a:ext cx="608291" cy="632952"/>
            <a:chOff x="5302703" y="2377401"/>
            <a:chExt cx="757451" cy="788159"/>
          </a:xfrm>
        </p:grpSpPr>
        <p:sp>
          <p:nvSpPr>
            <p:cNvPr id="138" name="Oval 13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4529975" y="4474335"/>
            <a:ext cx="608291" cy="632952"/>
            <a:chOff x="5302703" y="2377401"/>
            <a:chExt cx="757451" cy="788159"/>
          </a:xfrm>
        </p:grpSpPr>
        <p:sp>
          <p:nvSpPr>
            <p:cNvPr id="141" name="Oval 14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4529975" y="3773791"/>
            <a:ext cx="608291" cy="632952"/>
            <a:chOff x="5302703" y="2377401"/>
            <a:chExt cx="757451" cy="788159"/>
          </a:xfrm>
        </p:grpSpPr>
        <p:sp>
          <p:nvSpPr>
            <p:cNvPr id="144" name="Oval 14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5168214" y="3083874"/>
            <a:ext cx="608291" cy="632952"/>
            <a:chOff x="5302703" y="2377401"/>
            <a:chExt cx="757451" cy="788159"/>
          </a:xfrm>
        </p:grpSpPr>
        <p:sp>
          <p:nvSpPr>
            <p:cNvPr id="147" name="Oval 14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5168214" y="2402424"/>
            <a:ext cx="608291" cy="632952"/>
            <a:chOff x="5302703" y="2377401"/>
            <a:chExt cx="757451" cy="788159"/>
          </a:xfrm>
        </p:grpSpPr>
        <p:sp>
          <p:nvSpPr>
            <p:cNvPr id="150" name="Oval 14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5168214" y="4478260"/>
            <a:ext cx="608291" cy="632952"/>
            <a:chOff x="5302703" y="2377401"/>
            <a:chExt cx="757451" cy="788159"/>
          </a:xfrm>
        </p:grpSpPr>
        <p:sp>
          <p:nvSpPr>
            <p:cNvPr id="153" name="Oval 15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5168214" y="3777716"/>
            <a:ext cx="608291" cy="632952"/>
            <a:chOff x="5302703" y="2377401"/>
            <a:chExt cx="757451" cy="788159"/>
          </a:xfrm>
        </p:grpSpPr>
        <p:sp>
          <p:nvSpPr>
            <p:cNvPr id="156" name="Oval 15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sp>
        <p:nvSpPr>
          <p:cNvPr id="158" name="Oval Callout 157"/>
          <p:cNvSpPr/>
          <p:nvPr/>
        </p:nvSpPr>
        <p:spPr>
          <a:xfrm>
            <a:off x="5957960" y="538113"/>
            <a:ext cx="2500771" cy="1450727"/>
          </a:xfrm>
          <a:prstGeom prst="wedgeEllipseCallout">
            <a:avLst>
              <a:gd name="adj1" fmla="val -23797"/>
              <a:gd name="adj2" fmla="val 84253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What should I exchange these to?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055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roup 204"/>
          <p:cNvGrpSpPr/>
          <p:nvPr/>
        </p:nvGrpSpPr>
        <p:grpSpPr>
          <a:xfrm>
            <a:off x="35496" y="2256283"/>
            <a:ext cx="9108504" cy="2936918"/>
            <a:chOff x="3124200" y="2502680"/>
            <a:chExt cx="8686802" cy="3821920"/>
          </a:xfrm>
        </p:grpSpPr>
        <p:sp>
          <p:nvSpPr>
            <p:cNvPr id="206" name="Rectangle 205"/>
            <p:cNvSpPr/>
            <p:nvPr/>
          </p:nvSpPr>
          <p:spPr bwMode="auto">
            <a:xfrm>
              <a:off x="31242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7" name="Rectangle 206"/>
            <p:cNvSpPr/>
            <p:nvPr/>
          </p:nvSpPr>
          <p:spPr bwMode="auto">
            <a:xfrm>
              <a:off x="60198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8" name="Rectangle 207"/>
            <p:cNvSpPr/>
            <p:nvPr/>
          </p:nvSpPr>
          <p:spPr bwMode="auto">
            <a:xfrm>
              <a:off x="8915401" y="2502680"/>
              <a:ext cx="2895601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6" name="Straight Connector 5"/>
          <p:cNvCxnSpPr/>
          <p:nvPr/>
        </p:nvCxnSpPr>
        <p:spPr>
          <a:xfrm>
            <a:off x="3774976" y="683963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52352" y="692696"/>
            <a:ext cx="14000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991000" y="765935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9  8</a:t>
            </a:r>
            <a:endParaRPr lang="en-GB" sz="4400" dirty="0"/>
          </a:p>
        </p:txBody>
      </p:sp>
      <p:sp>
        <p:nvSpPr>
          <p:cNvPr id="9" name="Rectangle 8"/>
          <p:cNvSpPr/>
          <p:nvPr/>
        </p:nvSpPr>
        <p:spPr>
          <a:xfrm>
            <a:off x="3253497" y="765935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4</a:t>
            </a:r>
            <a:endParaRPr lang="en-GB" sz="4400" dirty="0"/>
          </a:p>
        </p:txBody>
      </p:sp>
      <p:grpSp>
        <p:nvGrpSpPr>
          <p:cNvPr id="3" name="Group 2"/>
          <p:cNvGrpSpPr/>
          <p:nvPr/>
        </p:nvGrpSpPr>
        <p:grpSpPr>
          <a:xfrm>
            <a:off x="842707" y="2402086"/>
            <a:ext cx="608291" cy="632952"/>
            <a:chOff x="1982885" y="2771480"/>
            <a:chExt cx="757451" cy="788159"/>
          </a:xfrm>
        </p:grpSpPr>
        <p:sp>
          <p:nvSpPr>
            <p:cNvPr id="33" name="Oval 32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702586" y="2402086"/>
            <a:ext cx="608291" cy="632952"/>
            <a:chOff x="1982885" y="2771480"/>
            <a:chExt cx="757451" cy="788159"/>
          </a:xfrm>
        </p:grpSpPr>
        <p:sp>
          <p:nvSpPr>
            <p:cNvPr id="39" name="Oval 38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42707" y="3087210"/>
            <a:ext cx="608291" cy="632952"/>
            <a:chOff x="1982885" y="2771480"/>
            <a:chExt cx="757451" cy="788159"/>
          </a:xfrm>
        </p:grpSpPr>
        <p:sp>
          <p:nvSpPr>
            <p:cNvPr id="42" name="Oval 41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702586" y="3767767"/>
            <a:ext cx="608291" cy="632952"/>
            <a:chOff x="1982885" y="2771480"/>
            <a:chExt cx="757451" cy="788159"/>
          </a:xfrm>
        </p:grpSpPr>
        <p:sp>
          <p:nvSpPr>
            <p:cNvPr id="45" name="Oval 44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42707" y="3767767"/>
            <a:ext cx="608291" cy="632952"/>
            <a:chOff x="1982885" y="2771480"/>
            <a:chExt cx="757451" cy="788159"/>
          </a:xfrm>
        </p:grpSpPr>
        <p:sp>
          <p:nvSpPr>
            <p:cNvPr id="48" name="Oval 47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702586" y="4483462"/>
            <a:ext cx="608291" cy="632952"/>
            <a:chOff x="1982885" y="2771480"/>
            <a:chExt cx="757451" cy="788159"/>
          </a:xfrm>
        </p:grpSpPr>
        <p:sp>
          <p:nvSpPr>
            <p:cNvPr id="51" name="Oval 50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842707" y="4483462"/>
            <a:ext cx="608291" cy="632952"/>
            <a:chOff x="1982885" y="2771480"/>
            <a:chExt cx="757451" cy="788159"/>
          </a:xfrm>
        </p:grpSpPr>
        <p:sp>
          <p:nvSpPr>
            <p:cNvPr id="54" name="Oval 53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702586" y="3087210"/>
            <a:ext cx="608291" cy="632952"/>
            <a:chOff x="1982885" y="2771480"/>
            <a:chExt cx="757451" cy="788159"/>
          </a:xfrm>
        </p:grpSpPr>
        <p:sp>
          <p:nvSpPr>
            <p:cNvPr id="60" name="Oval 59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253497" y="3072099"/>
            <a:ext cx="608291" cy="632952"/>
            <a:chOff x="5302703" y="2377401"/>
            <a:chExt cx="757451" cy="788159"/>
          </a:xfrm>
        </p:grpSpPr>
        <p:sp>
          <p:nvSpPr>
            <p:cNvPr id="63" name="Oval 6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6213161" y="2382123"/>
            <a:ext cx="608291" cy="632952"/>
            <a:chOff x="5302703" y="2377401"/>
            <a:chExt cx="757451" cy="788159"/>
          </a:xfrm>
        </p:grpSpPr>
        <p:sp>
          <p:nvSpPr>
            <p:cNvPr id="75" name="Oval 7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239733" y="3016790"/>
            <a:ext cx="608291" cy="632952"/>
            <a:chOff x="5302703" y="2377401"/>
            <a:chExt cx="757451" cy="788159"/>
          </a:xfrm>
        </p:grpSpPr>
        <p:sp>
          <p:nvSpPr>
            <p:cNvPr id="81" name="Oval 8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sp>
        <p:nvSpPr>
          <p:cNvPr id="83" name="Rectangle 82"/>
          <p:cNvSpPr/>
          <p:nvPr/>
        </p:nvSpPr>
        <p:spPr>
          <a:xfrm>
            <a:off x="4001137" y="-4737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2</a:t>
            </a:r>
            <a:endParaRPr lang="en-GB" sz="4400" dirty="0">
              <a:solidFill>
                <a:srgbClr val="0070C0"/>
              </a:solidFill>
            </a:endParaRPr>
          </a:p>
        </p:txBody>
      </p:sp>
      <p:grpSp>
        <p:nvGrpSpPr>
          <p:cNvPr id="93" name="Group 92"/>
          <p:cNvGrpSpPr/>
          <p:nvPr/>
        </p:nvGrpSpPr>
        <p:grpSpPr>
          <a:xfrm>
            <a:off x="3253497" y="2390649"/>
            <a:ext cx="608291" cy="632952"/>
            <a:chOff x="5302703" y="2377401"/>
            <a:chExt cx="757451" cy="788159"/>
          </a:xfrm>
        </p:grpSpPr>
        <p:sp>
          <p:nvSpPr>
            <p:cNvPr id="94" name="Oval 9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253497" y="4466485"/>
            <a:ext cx="608291" cy="632952"/>
            <a:chOff x="5302703" y="2377401"/>
            <a:chExt cx="757451" cy="788159"/>
          </a:xfrm>
        </p:grpSpPr>
        <p:sp>
          <p:nvSpPr>
            <p:cNvPr id="97" name="Oval 9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3253497" y="3765941"/>
            <a:ext cx="608291" cy="632952"/>
            <a:chOff x="5302703" y="2377401"/>
            <a:chExt cx="757451" cy="788159"/>
          </a:xfrm>
        </p:grpSpPr>
        <p:sp>
          <p:nvSpPr>
            <p:cNvPr id="106" name="Oval 10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sp>
        <p:nvSpPr>
          <p:cNvPr id="116" name="Rectangle 115"/>
          <p:cNvSpPr/>
          <p:nvPr/>
        </p:nvSpPr>
        <p:spPr>
          <a:xfrm>
            <a:off x="4418772" y="74025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1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4652392" y="0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4</a:t>
            </a:r>
            <a:endParaRPr lang="en-GB" sz="4400" dirty="0">
              <a:solidFill>
                <a:srgbClr val="0070C0"/>
              </a:solidFill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3891736" y="3076024"/>
            <a:ext cx="608291" cy="632952"/>
            <a:chOff x="5302703" y="2377401"/>
            <a:chExt cx="757451" cy="788159"/>
          </a:xfrm>
        </p:grpSpPr>
        <p:sp>
          <p:nvSpPr>
            <p:cNvPr id="123" name="Oval 12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3891736" y="2394574"/>
            <a:ext cx="608291" cy="632952"/>
            <a:chOff x="5302703" y="2377401"/>
            <a:chExt cx="757451" cy="788159"/>
          </a:xfrm>
        </p:grpSpPr>
        <p:sp>
          <p:nvSpPr>
            <p:cNvPr id="126" name="Oval 12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3891736" y="4470410"/>
            <a:ext cx="608291" cy="632952"/>
            <a:chOff x="5302703" y="2377401"/>
            <a:chExt cx="757451" cy="788159"/>
          </a:xfrm>
        </p:grpSpPr>
        <p:sp>
          <p:nvSpPr>
            <p:cNvPr id="129" name="Oval 12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3891736" y="3769866"/>
            <a:ext cx="608291" cy="632952"/>
            <a:chOff x="5302703" y="2377401"/>
            <a:chExt cx="757451" cy="788159"/>
          </a:xfrm>
        </p:grpSpPr>
        <p:sp>
          <p:nvSpPr>
            <p:cNvPr id="132" name="Oval 13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4529975" y="3079949"/>
            <a:ext cx="608291" cy="632952"/>
            <a:chOff x="5302703" y="2377401"/>
            <a:chExt cx="757451" cy="788159"/>
          </a:xfrm>
        </p:grpSpPr>
        <p:sp>
          <p:nvSpPr>
            <p:cNvPr id="135" name="Oval 13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4529975" y="2398499"/>
            <a:ext cx="608291" cy="632952"/>
            <a:chOff x="5302703" y="2377401"/>
            <a:chExt cx="757451" cy="788159"/>
          </a:xfrm>
        </p:grpSpPr>
        <p:sp>
          <p:nvSpPr>
            <p:cNvPr id="138" name="Oval 13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4529975" y="4474335"/>
            <a:ext cx="608291" cy="632952"/>
            <a:chOff x="5302703" y="2377401"/>
            <a:chExt cx="757451" cy="788159"/>
          </a:xfrm>
        </p:grpSpPr>
        <p:sp>
          <p:nvSpPr>
            <p:cNvPr id="141" name="Oval 14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4529975" y="3773791"/>
            <a:ext cx="608291" cy="632952"/>
            <a:chOff x="5302703" y="2377401"/>
            <a:chExt cx="757451" cy="788159"/>
          </a:xfrm>
        </p:grpSpPr>
        <p:sp>
          <p:nvSpPr>
            <p:cNvPr id="144" name="Oval 14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5168214" y="3083874"/>
            <a:ext cx="608291" cy="632952"/>
            <a:chOff x="5302703" y="2377401"/>
            <a:chExt cx="757451" cy="788159"/>
          </a:xfrm>
        </p:grpSpPr>
        <p:sp>
          <p:nvSpPr>
            <p:cNvPr id="147" name="Oval 14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5168214" y="2402424"/>
            <a:ext cx="608291" cy="632952"/>
            <a:chOff x="5302703" y="2377401"/>
            <a:chExt cx="757451" cy="788159"/>
          </a:xfrm>
        </p:grpSpPr>
        <p:sp>
          <p:nvSpPr>
            <p:cNvPr id="150" name="Oval 14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5168214" y="4478260"/>
            <a:ext cx="608291" cy="632952"/>
            <a:chOff x="5302703" y="2377401"/>
            <a:chExt cx="757451" cy="788159"/>
          </a:xfrm>
        </p:grpSpPr>
        <p:sp>
          <p:nvSpPr>
            <p:cNvPr id="153" name="Oval 15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5168214" y="3777716"/>
            <a:ext cx="608291" cy="632952"/>
            <a:chOff x="5302703" y="2377401"/>
            <a:chExt cx="757451" cy="788159"/>
          </a:xfrm>
        </p:grpSpPr>
        <p:sp>
          <p:nvSpPr>
            <p:cNvPr id="156" name="Oval 15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6545164" y="2650819"/>
            <a:ext cx="608291" cy="632952"/>
            <a:chOff x="5302703" y="2377401"/>
            <a:chExt cx="757451" cy="788159"/>
          </a:xfrm>
        </p:grpSpPr>
        <p:sp>
          <p:nvSpPr>
            <p:cNvPr id="99" name="Oval 9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973852" y="2443072"/>
            <a:ext cx="608291" cy="632952"/>
            <a:chOff x="5302703" y="2377401"/>
            <a:chExt cx="757451" cy="788159"/>
          </a:xfrm>
        </p:grpSpPr>
        <p:sp>
          <p:nvSpPr>
            <p:cNvPr id="102" name="Oval 10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7000424" y="3077739"/>
            <a:ext cx="608291" cy="632952"/>
            <a:chOff x="5302703" y="2377401"/>
            <a:chExt cx="757451" cy="788159"/>
          </a:xfrm>
        </p:grpSpPr>
        <p:sp>
          <p:nvSpPr>
            <p:cNvPr id="108" name="Oval 10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7305855" y="2711768"/>
            <a:ext cx="608291" cy="632952"/>
            <a:chOff x="5302703" y="2377401"/>
            <a:chExt cx="757451" cy="788159"/>
          </a:xfrm>
        </p:grpSpPr>
        <p:sp>
          <p:nvSpPr>
            <p:cNvPr id="111" name="Oval 11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7734543" y="2504021"/>
            <a:ext cx="608291" cy="632952"/>
            <a:chOff x="5302703" y="2377401"/>
            <a:chExt cx="757451" cy="788159"/>
          </a:xfrm>
        </p:grpSpPr>
        <p:sp>
          <p:nvSpPr>
            <p:cNvPr id="119" name="Oval 11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7761115" y="3138688"/>
            <a:ext cx="608291" cy="632952"/>
            <a:chOff x="5302703" y="2377401"/>
            <a:chExt cx="757451" cy="788159"/>
          </a:xfrm>
        </p:grpSpPr>
        <p:sp>
          <p:nvSpPr>
            <p:cNvPr id="160" name="Oval 15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8066546" y="2772717"/>
            <a:ext cx="608291" cy="632952"/>
            <a:chOff x="5302703" y="2377401"/>
            <a:chExt cx="757451" cy="788159"/>
          </a:xfrm>
        </p:grpSpPr>
        <p:sp>
          <p:nvSpPr>
            <p:cNvPr id="163" name="Oval 16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6524050" y="3412846"/>
            <a:ext cx="608291" cy="632952"/>
            <a:chOff x="5302703" y="2377401"/>
            <a:chExt cx="757451" cy="788159"/>
          </a:xfrm>
        </p:grpSpPr>
        <p:sp>
          <p:nvSpPr>
            <p:cNvPr id="166" name="Oval 16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6550622" y="4047513"/>
            <a:ext cx="608291" cy="632952"/>
            <a:chOff x="5302703" y="2377401"/>
            <a:chExt cx="757451" cy="788159"/>
          </a:xfrm>
        </p:grpSpPr>
        <p:sp>
          <p:nvSpPr>
            <p:cNvPr id="169" name="Oval 16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6856053" y="3681542"/>
            <a:ext cx="608291" cy="632952"/>
            <a:chOff x="5302703" y="2377401"/>
            <a:chExt cx="757451" cy="788159"/>
          </a:xfrm>
        </p:grpSpPr>
        <p:sp>
          <p:nvSpPr>
            <p:cNvPr id="172" name="Oval 17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7383024" y="3440939"/>
            <a:ext cx="608291" cy="632952"/>
            <a:chOff x="5302703" y="2377401"/>
            <a:chExt cx="757451" cy="788159"/>
          </a:xfrm>
        </p:grpSpPr>
        <p:sp>
          <p:nvSpPr>
            <p:cNvPr id="175" name="Oval 17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7409596" y="4075606"/>
            <a:ext cx="608291" cy="632952"/>
            <a:chOff x="5302703" y="2377401"/>
            <a:chExt cx="757451" cy="788159"/>
          </a:xfrm>
        </p:grpSpPr>
        <p:sp>
          <p:nvSpPr>
            <p:cNvPr id="178" name="Oval 17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7715027" y="3709635"/>
            <a:ext cx="608291" cy="632952"/>
            <a:chOff x="5302703" y="2377401"/>
            <a:chExt cx="757451" cy="788159"/>
          </a:xfrm>
        </p:grpSpPr>
        <p:sp>
          <p:nvSpPr>
            <p:cNvPr id="181" name="Oval 18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183" name="Group 182"/>
          <p:cNvGrpSpPr/>
          <p:nvPr/>
        </p:nvGrpSpPr>
        <p:grpSpPr>
          <a:xfrm>
            <a:off x="8036864" y="3526072"/>
            <a:ext cx="608291" cy="632952"/>
            <a:chOff x="5302703" y="2377401"/>
            <a:chExt cx="757451" cy="788159"/>
          </a:xfrm>
        </p:grpSpPr>
        <p:sp>
          <p:nvSpPr>
            <p:cNvPr id="184" name="Oval 18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186" name="Group 185"/>
          <p:cNvGrpSpPr/>
          <p:nvPr/>
        </p:nvGrpSpPr>
        <p:grpSpPr>
          <a:xfrm>
            <a:off x="8063436" y="4160739"/>
            <a:ext cx="608291" cy="632952"/>
            <a:chOff x="5302703" y="2377401"/>
            <a:chExt cx="757451" cy="788159"/>
          </a:xfrm>
        </p:grpSpPr>
        <p:sp>
          <p:nvSpPr>
            <p:cNvPr id="187" name="Oval 18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189" name="Group 188"/>
          <p:cNvGrpSpPr/>
          <p:nvPr/>
        </p:nvGrpSpPr>
        <p:grpSpPr>
          <a:xfrm>
            <a:off x="8368867" y="3794768"/>
            <a:ext cx="608291" cy="632952"/>
            <a:chOff x="5302703" y="2377401"/>
            <a:chExt cx="757451" cy="788159"/>
          </a:xfrm>
        </p:grpSpPr>
        <p:sp>
          <p:nvSpPr>
            <p:cNvPr id="190" name="Oval 18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192" name="Group 191"/>
          <p:cNvGrpSpPr/>
          <p:nvPr/>
        </p:nvGrpSpPr>
        <p:grpSpPr>
          <a:xfrm>
            <a:off x="6933222" y="3829547"/>
            <a:ext cx="608291" cy="632952"/>
            <a:chOff x="5302703" y="2377401"/>
            <a:chExt cx="757451" cy="788159"/>
          </a:xfrm>
        </p:grpSpPr>
        <p:sp>
          <p:nvSpPr>
            <p:cNvPr id="193" name="Oval 19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195" name="Group 194"/>
          <p:cNvGrpSpPr/>
          <p:nvPr/>
        </p:nvGrpSpPr>
        <p:grpSpPr>
          <a:xfrm>
            <a:off x="6959794" y="4464214"/>
            <a:ext cx="608291" cy="632952"/>
            <a:chOff x="5302703" y="2377401"/>
            <a:chExt cx="757451" cy="788159"/>
          </a:xfrm>
        </p:grpSpPr>
        <p:sp>
          <p:nvSpPr>
            <p:cNvPr id="196" name="Oval 19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198" name="Group 197"/>
          <p:cNvGrpSpPr/>
          <p:nvPr/>
        </p:nvGrpSpPr>
        <p:grpSpPr>
          <a:xfrm>
            <a:off x="7265225" y="4098243"/>
            <a:ext cx="608291" cy="632952"/>
            <a:chOff x="5302703" y="2377401"/>
            <a:chExt cx="757451" cy="788159"/>
          </a:xfrm>
        </p:grpSpPr>
        <p:sp>
          <p:nvSpPr>
            <p:cNvPr id="199" name="Oval 19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sp>
        <p:nvSpPr>
          <p:cNvPr id="201" name="Oval Callout 200"/>
          <p:cNvSpPr/>
          <p:nvPr/>
        </p:nvSpPr>
        <p:spPr>
          <a:xfrm>
            <a:off x="5969643" y="538113"/>
            <a:ext cx="2500771" cy="1450727"/>
          </a:xfrm>
          <a:prstGeom prst="wedgeEllipseCallout">
            <a:avLst>
              <a:gd name="adj1" fmla="val -27453"/>
              <a:gd name="adj2" fmla="val 69282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How many counters are in this column now?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02" name="Oval Callout 201"/>
          <p:cNvSpPr/>
          <p:nvPr/>
        </p:nvSpPr>
        <p:spPr>
          <a:xfrm>
            <a:off x="5971292" y="543367"/>
            <a:ext cx="2500771" cy="1450727"/>
          </a:xfrm>
          <a:prstGeom prst="wedgeEllipseCallout">
            <a:avLst>
              <a:gd name="adj1" fmla="val -26996"/>
              <a:gd name="adj2" fmla="val 68495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Now put these counters into groups of 4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03" name="Rectangle 202"/>
          <p:cNvSpPr/>
          <p:nvPr/>
        </p:nvSpPr>
        <p:spPr>
          <a:xfrm>
            <a:off x="5055471" y="735196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20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204" name="Rectangle 203"/>
          <p:cNvSpPr/>
          <p:nvPr/>
        </p:nvSpPr>
        <p:spPr>
          <a:xfrm>
            <a:off x="5012783" y="-85478"/>
            <a:ext cx="34176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.</a:t>
            </a:r>
            <a:endParaRPr lang="en-GB" sz="4400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127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 animBg="1"/>
      <p:bldP spid="201" grpId="1" animBg="1"/>
      <p:bldP spid="202" grpId="0" animBg="1"/>
      <p:bldP spid="203" grpId="0"/>
      <p:bldP spid="20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roup 113"/>
          <p:cNvGrpSpPr/>
          <p:nvPr/>
        </p:nvGrpSpPr>
        <p:grpSpPr>
          <a:xfrm>
            <a:off x="35496" y="2256283"/>
            <a:ext cx="9108504" cy="2936918"/>
            <a:chOff x="3124200" y="2502680"/>
            <a:chExt cx="8686802" cy="3821920"/>
          </a:xfrm>
        </p:grpSpPr>
        <p:sp>
          <p:nvSpPr>
            <p:cNvPr id="115" name="Rectangle 114"/>
            <p:cNvSpPr/>
            <p:nvPr/>
          </p:nvSpPr>
          <p:spPr bwMode="auto">
            <a:xfrm>
              <a:off x="31242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0198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8915401" y="2502680"/>
              <a:ext cx="2895601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6" name="Straight Connector 5"/>
          <p:cNvCxnSpPr/>
          <p:nvPr/>
        </p:nvCxnSpPr>
        <p:spPr>
          <a:xfrm>
            <a:off x="3774976" y="683963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52352" y="692696"/>
            <a:ext cx="14000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991000" y="765935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9  8</a:t>
            </a:r>
            <a:endParaRPr lang="en-GB" sz="4400" dirty="0"/>
          </a:p>
        </p:txBody>
      </p:sp>
      <p:sp>
        <p:nvSpPr>
          <p:cNvPr id="9" name="Rectangle 8"/>
          <p:cNvSpPr/>
          <p:nvPr/>
        </p:nvSpPr>
        <p:spPr>
          <a:xfrm>
            <a:off x="3253497" y="765935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4</a:t>
            </a:r>
            <a:endParaRPr lang="en-GB" sz="4400" dirty="0"/>
          </a:p>
        </p:txBody>
      </p:sp>
      <p:grpSp>
        <p:nvGrpSpPr>
          <p:cNvPr id="3" name="Group 2"/>
          <p:cNvGrpSpPr/>
          <p:nvPr/>
        </p:nvGrpSpPr>
        <p:grpSpPr>
          <a:xfrm>
            <a:off x="842707" y="2402086"/>
            <a:ext cx="608291" cy="632952"/>
            <a:chOff x="1982885" y="2771480"/>
            <a:chExt cx="757451" cy="788159"/>
          </a:xfrm>
        </p:grpSpPr>
        <p:sp>
          <p:nvSpPr>
            <p:cNvPr id="33" name="Oval 32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702586" y="2402086"/>
            <a:ext cx="608291" cy="632952"/>
            <a:chOff x="1982885" y="2771480"/>
            <a:chExt cx="757451" cy="788159"/>
          </a:xfrm>
        </p:grpSpPr>
        <p:sp>
          <p:nvSpPr>
            <p:cNvPr id="39" name="Oval 38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42707" y="3087210"/>
            <a:ext cx="608291" cy="632952"/>
            <a:chOff x="1982885" y="2771480"/>
            <a:chExt cx="757451" cy="788159"/>
          </a:xfrm>
        </p:grpSpPr>
        <p:sp>
          <p:nvSpPr>
            <p:cNvPr id="42" name="Oval 41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702586" y="3767767"/>
            <a:ext cx="608291" cy="632952"/>
            <a:chOff x="1982885" y="2771480"/>
            <a:chExt cx="757451" cy="788159"/>
          </a:xfrm>
        </p:grpSpPr>
        <p:sp>
          <p:nvSpPr>
            <p:cNvPr id="45" name="Oval 44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42707" y="3767767"/>
            <a:ext cx="608291" cy="632952"/>
            <a:chOff x="1982885" y="2771480"/>
            <a:chExt cx="757451" cy="788159"/>
          </a:xfrm>
        </p:grpSpPr>
        <p:sp>
          <p:nvSpPr>
            <p:cNvPr id="48" name="Oval 47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702586" y="4483462"/>
            <a:ext cx="608291" cy="632952"/>
            <a:chOff x="1982885" y="2771480"/>
            <a:chExt cx="757451" cy="788159"/>
          </a:xfrm>
        </p:grpSpPr>
        <p:sp>
          <p:nvSpPr>
            <p:cNvPr id="51" name="Oval 50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842707" y="4483462"/>
            <a:ext cx="608291" cy="632952"/>
            <a:chOff x="1982885" y="2771480"/>
            <a:chExt cx="757451" cy="788159"/>
          </a:xfrm>
        </p:grpSpPr>
        <p:sp>
          <p:nvSpPr>
            <p:cNvPr id="54" name="Oval 53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702586" y="3087210"/>
            <a:ext cx="608291" cy="632952"/>
            <a:chOff x="1982885" y="2771480"/>
            <a:chExt cx="757451" cy="788159"/>
          </a:xfrm>
        </p:grpSpPr>
        <p:sp>
          <p:nvSpPr>
            <p:cNvPr id="60" name="Oval 59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253497" y="3072099"/>
            <a:ext cx="608291" cy="632952"/>
            <a:chOff x="5302703" y="2377401"/>
            <a:chExt cx="757451" cy="788159"/>
          </a:xfrm>
        </p:grpSpPr>
        <p:sp>
          <p:nvSpPr>
            <p:cNvPr id="63" name="Oval 6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6041766" y="2393553"/>
            <a:ext cx="608291" cy="632952"/>
            <a:chOff x="5302703" y="2377401"/>
            <a:chExt cx="757451" cy="788159"/>
          </a:xfrm>
        </p:grpSpPr>
        <p:sp>
          <p:nvSpPr>
            <p:cNvPr id="75" name="Oval 7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045478" y="3108230"/>
            <a:ext cx="608291" cy="632952"/>
            <a:chOff x="5302703" y="2377401"/>
            <a:chExt cx="757451" cy="788159"/>
          </a:xfrm>
        </p:grpSpPr>
        <p:sp>
          <p:nvSpPr>
            <p:cNvPr id="81" name="Oval 8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sp>
        <p:nvSpPr>
          <p:cNvPr id="83" name="Rectangle 82"/>
          <p:cNvSpPr/>
          <p:nvPr/>
        </p:nvSpPr>
        <p:spPr>
          <a:xfrm>
            <a:off x="4001137" y="-4737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2</a:t>
            </a:r>
            <a:endParaRPr lang="en-GB" sz="4400" dirty="0">
              <a:solidFill>
                <a:srgbClr val="0070C0"/>
              </a:solidFill>
            </a:endParaRPr>
          </a:p>
        </p:txBody>
      </p:sp>
      <p:grpSp>
        <p:nvGrpSpPr>
          <p:cNvPr id="93" name="Group 92"/>
          <p:cNvGrpSpPr/>
          <p:nvPr/>
        </p:nvGrpSpPr>
        <p:grpSpPr>
          <a:xfrm>
            <a:off x="3253497" y="2390649"/>
            <a:ext cx="608291" cy="632952"/>
            <a:chOff x="5302703" y="2377401"/>
            <a:chExt cx="757451" cy="788159"/>
          </a:xfrm>
        </p:grpSpPr>
        <p:sp>
          <p:nvSpPr>
            <p:cNvPr id="94" name="Oval 9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253497" y="4466485"/>
            <a:ext cx="608291" cy="632952"/>
            <a:chOff x="5302703" y="2377401"/>
            <a:chExt cx="757451" cy="788159"/>
          </a:xfrm>
        </p:grpSpPr>
        <p:sp>
          <p:nvSpPr>
            <p:cNvPr id="97" name="Oval 9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3253497" y="3765941"/>
            <a:ext cx="608291" cy="632952"/>
            <a:chOff x="5302703" y="2377401"/>
            <a:chExt cx="757451" cy="788159"/>
          </a:xfrm>
        </p:grpSpPr>
        <p:sp>
          <p:nvSpPr>
            <p:cNvPr id="106" name="Oval 10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sp>
        <p:nvSpPr>
          <p:cNvPr id="116" name="Rectangle 115"/>
          <p:cNvSpPr/>
          <p:nvPr/>
        </p:nvSpPr>
        <p:spPr>
          <a:xfrm>
            <a:off x="4418772" y="74025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1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4652392" y="0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4</a:t>
            </a:r>
            <a:endParaRPr lang="en-GB" sz="4400" dirty="0">
              <a:solidFill>
                <a:srgbClr val="0070C0"/>
              </a:solidFill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3891736" y="3076024"/>
            <a:ext cx="608291" cy="632952"/>
            <a:chOff x="5302703" y="2377401"/>
            <a:chExt cx="757451" cy="788159"/>
          </a:xfrm>
        </p:grpSpPr>
        <p:sp>
          <p:nvSpPr>
            <p:cNvPr id="123" name="Oval 12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3891736" y="2394574"/>
            <a:ext cx="608291" cy="632952"/>
            <a:chOff x="5302703" y="2377401"/>
            <a:chExt cx="757451" cy="788159"/>
          </a:xfrm>
        </p:grpSpPr>
        <p:sp>
          <p:nvSpPr>
            <p:cNvPr id="126" name="Oval 12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3891736" y="4470410"/>
            <a:ext cx="608291" cy="632952"/>
            <a:chOff x="5302703" y="2377401"/>
            <a:chExt cx="757451" cy="788159"/>
          </a:xfrm>
        </p:grpSpPr>
        <p:sp>
          <p:nvSpPr>
            <p:cNvPr id="129" name="Oval 12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3891736" y="3769866"/>
            <a:ext cx="608291" cy="632952"/>
            <a:chOff x="5302703" y="2377401"/>
            <a:chExt cx="757451" cy="788159"/>
          </a:xfrm>
        </p:grpSpPr>
        <p:sp>
          <p:nvSpPr>
            <p:cNvPr id="132" name="Oval 13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4529975" y="3079949"/>
            <a:ext cx="608291" cy="632952"/>
            <a:chOff x="5302703" y="2377401"/>
            <a:chExt cx="757451" cy="788159"/>
          </a:xfrm>
        </p:grpSpPr>
        <p:sp>
          <p:nvSpPr>
            <p:cNvPr id="135" name="Oval 13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4529975" y="2398499"/>
            <a:ext cx="608291" cy="632952"/>
            <a:chOff x="5302703" y="2377401"/>
            <a:chExt cx="757451" cy="788159"/>
          </a:xfrm>
        </p:grpSpPr>
        <p:sp>
          <p:nvSpPr>
            <p:cNvPr id="138" name="Oval 13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4529975" y="4474335"/>
            <a:ext cx="608291" cy="632952"/>
            <a:chOff x="5302703" y="2377401"/>
            <a:chExt cx="757451" cy="788159"/>
          </a:xfrm>
        </p:grpSpPr>
        <p:sp>
          <p:nvSpPr>
            <p:cNvPr id="141" name="Oval 14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4529975" y="3773791"/>
            <a:ext cx="608291" cy="632952"/>
            <a:chOff x="5302703" y="2377401"/>
            <a:chExt cx="757451" cy="788159"/>
          </a:xfrm>
        </p:grpSpPr>
        <p:sp>
          <p:nvSpPr>
            <p:cNvPr id="144" name="Oval 14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5168214" y="3083874"/>
            <a:ext cx="608291" cy="632952"/>
            <a:chOff x="5302703" y="2377401"/>
            <a:chExt cx="757451" cy="788159"/>
          </a:xfrm>
        </p:grpSpPr>
        <p:sp>
          <p:nvSpPr>
            <p:cNvPr id="147" name="Oval 14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5168214" y="2402424"/>
            <a:ext cx="608291" cy="632952"/>
            <a:chOff x="5302703" y="2377401"/>
            <a:chExt cx="757451" cy="788159"/>
          </a:xfrm>
        </p:grpSpPr>
        <p:sp>
          <p:nvSpPr>
            <p:cNvPr id="150" name="Oval 14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5168214" y="4478260"/>
            <a:ext cx="608291" cy="632952"/>
            <a:chOff x="5302703" y="2377401"/>
            <a:chExt cx="757451" cy="788159"/>
          </a:xfrm>
        </p:grpSpPr>
        <p:sp>
          <p:nvSpPr>
            <p:cNvPr id="153" name="Oval 15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5168214" y="3777716"/>
            <a:ext cx="608291" cy="632952"/>
            <a:chOff x="5302703" y="2377401"/>
            <a:chExt cx="757451" cy="788159"/>
          </a:xfrm>
        </p:grpSpPr>
        <p:sp>
          <p:nvSpPr>
            <p:cNvPr id="156" name="Oval 15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6041542" y="3778614"/>
            <a:ext cx="608291" cy="632952"/>
            <a:chOff x="5302703" y="2377401"/>
            <a:chExt cx="757451" cy="788159"/>
          </a:xfrm>
        </p:grpSpPr>
        <p:sp>
          <p:nvSpPr>
            <p:cNvPr id="166" name="Oval 16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6031592" y="4480146"/>
            <a:ext cx="608291" cy="632952"/>
            <a:chOff x="5302703" y="2377401"/>
            <a:chExt cx="757451" cy="788159"/>
          </a:xfrm>
        </p:grpSpPr>
        <p:sp>
          <p:nvSpPr>
            <p:cNvPr id="169" name="Oval 16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sp>
        <p:nvSpPr>
          <p:cNvPr id="203" name="Rectangle 202"/>
          <p:cNvSpPr/>
          <p:nvPr/>
        </p:nvSpPr>
        <p:spPr>
          <a:xfrm>
            <a:off x="5055471" y="735196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20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204" name="Rectangle 203"/>
          <p:cNvSpPr/>
          <p:nvPr/>
        </p:nvSpPr>
        <p:spPr>
          <a:xfrm>
            <a:off x="5012783" y="-85478"/>
            <a:ext cx="34176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.</a:t>
            </a:r>
            <a:endParaRPr lang="en-GB" sz="4400" dirty="0">
              <a:solidFill>
                <a:srgbClr val="0070C0"/>
              </a:solidFill>
            </a:endParaRPr>
          </a:p>
        </p:txBody>
      </p:sp>
      <p:grpSp>
        <p:nvGrpSpPr>
          <p:cNvPr id="158" name="Group 157"/>
          <p:cNvGrpSpPr/>
          <p:nvPr/>
        </p:nvGrpSpPr>
        <p:grpSpPr>
          <a:xfrm>
            <a:off x="6662743" y="2394600"/>
            <a:ext cx="608291" cy="632952"/>
            <a:chOff x="5302703" y="2377401"/>
            <a:chExt cx="757451" cy="788159"/>
          </a:xfrm>
        </p:grpSpPr>
        <p:sp>
          <p:nvSpPr>
            <p:cNvPr id="205" name="Oval 20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207" name="Group 206"/>
          <p:cNvGrpSpPr/>
          <p:nvPr/>
        </p:nvGrpSpPr>
        <p:grpSpPr>
          <a:xfrm>
            <a:off x="6666455" y="3109277"/>
            <a:ext cx="608291" cy="632952"/>
            <a:chOff x="5302703" y="2377401"/>
            <a:chExt cx="757451" cy="788159"/>
          </a:xfrm>
        </p:grpSpPr>
        <p:sp>
          <p:nvSpPr>
            <p:cNvPr id="208" name="Oval 20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210" name="Group 209"/>
          <p:cNvGrpSpPr/>
          <p:nvPr/>
        </p:nvGrpSpPr>
        <p:grpSpPr>
          <a:xfrm>
            <a:off x="6662519" y="3779661"/>
            <a:ext cx="608291" cy="632952"/>
            <a:chOff x="5302703" y="2377401"/>
            <a:chExt cx="757451" cy="788159"/>
          </a:xfrm>
        </p:grpSpPr>
        <p:sp>
          <p:nvSpPr>
            <p:cNvPr id="211" name="Oval 21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213" name="Group 212"/>
          <p:cNvGrpSpPr/>
          <p:nvPr/>
        </p:nvGrpSpPr>
        <p:grpSpPr>
          <a:xfrm>
            <a:off x="6652569" y="4481193"/>
            <a:ext cx="608291" cy="632952"/>
            <a:chOff x="5302703" y="2377401"/>
            <a:chExt cx="757451" cy="788159"/>
          </a:xfrm>
        </p:grpSpPr>
        <p:sp>
          <p:nvSpPr>
            <p:cNvPr id="214" name="Oval 21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7283720" y="2395647"/>
            <a:ext cx="608291" cy="632952"/>
            <a:chOff x="5302703" y="2377401"/>
            <a:chExt cx="757451" cy="788159"/>
          </a:xfrm>
        </p:grpSpPr>
        <p:sp>
          <p:nvSpPr>
            <p:cNvPr id="217" name="Oval 21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219" name="Group 218"/>
          <p:cNvGrpSpPr/>
          <p:nvPr/>
        </p:nvGrpSpPr>
        <p:grpSpPr>
          <a:xfrm>
            <a:off x="7287432" y="3110324"/>
            <a:ext cx="608291" cy="632952"/>
            <a:chOff x="5302703" y="2377401"/>
            <a:chExt cx="757451" cy="788159"/>
          </a:xfrm>
        </p:grpSpPr>
        <p:sp>
          <p:nvSpPr>
            <p:cNvPr id="220" name="Oval 21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222" name="Group 221"/>
          <p:cNvGrpSpPr/>
          <p:nvPr/>
        </p:nvGrpSpPr>
        <p:grpSpPr>
          <a:xfrm>
            <a:off x="7283496" y="3780708"/>
            <a:ext cx="608291" cy="632952"/>
            <a:chOff x="5302703" y="2377401"/>
            <a:chExt cx="757451" cy="788159"/>
          </a:xfrm>
        </p:grpSpPr>
        <p:sp>
          <p:nvSpPr>
            <p:cNvPr id="223" name="Oval 22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224" name="TextBox 223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225" name="Group 224"/>
          <p:cNvGrpSpPr/>
          <p:nvPr/>
        </p:nvGrpSpPr>
        <p:grpSpPr>
          <a:xfrm>
            <a:off x="7273546" y="4482240"/>
            <a:ext cx="608291" cy="632952"/>
            <a:chOff x="5302703" y="2377401"/>
            <a:chExt cx="757451" cy="788159"/>
          </a:xfrm>
        </p:grpSpPr>
        <p:sp>
          <p:nvSpPr>
            <p:cNvPr id="226" name="Oval 22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227" name="TextBox 226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228" name="Group 227"/>
          <p:cNvGrpSpPr/>
          <p:nvPr/>
        </p:nvGrpSpPr>
        <p:grpSpPr>
          <a:xfrm>
            <a:off x="7904697" y="2396694"/>
            <a:ext cx="608291" cy="632952"/>
            <a:chOff x="5302703" y="2377401"/>
            <a:chExt cx="757451" cy="788159"/>
          </a:xfrm>
        </p:grpSpPr>
        <p:sp>
          <p:nvSpPr>
            <p:cNvPr id="229" name="Oval 22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231" name="Group 230"/>
          <p:cNvGrpSpPr/>
          <p:nvPr/>
        </p:nvGrpSpPr>
        <p:grpSpPr>
          <a:xfrm>
            <a:off x="7908409" y="3111371"/>
            <a:ext cx="608291" cy="632952"/>
            <a:chOff x="5302703" y="2377401"/>
            <a:chExt cx="757451" cy="788159"/>
          </a:xfrm>
        </p:grpSpPr>
        <p:sp>
          <p:nvSpPr>
            <p:cNvPr id="232" name="Oval 23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234" name="Group 233"/>
          <p:cNvGrpSpPr/>
          <p:nvPr/>
        </p:nvGrpSpPr>
        <p:grpSpPr>
          <a:xfrm>
            <a:off x="7904473" y="3781755"/>
            <a:ext cx="608291" cy="632952"/>
            <a:chOff x="5302703" y="2377401"/>
            <a:chExt cx="757451" cy="788159"/>
          </a:xfrm>
        </p:grpSpPr>
        <p:sp>
          <p:nvSpPr>
            <p:cNvPr id="235" name="Oval 23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236" name="TextBox 235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237" name="Group 236"/>
          <p:cNvGrpSpPr/>
          <p:nvPr/>
        </p:nvGrpSpPr>
        <p:grpSpPr>
          <a:xfrm>
            <a:off x="7894523" y="4483287"/>
            <a:ext cx="608291" cy="632952"/>
            <a:chOff x="5302703" y="2377401"/>
            <a:chExt cx="757451" cy="788159"/>
          </a:xfrm>
        </p:grpSpPr>
        <p:sp>
          <p:nvSpPr>
            <p:cNvPr id="238" name="Oval 23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239" name="TextBox 238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240" name="Group 239"/>
          <p:cNvGrpSpPr/>
          <p:nvPr/>
        </p:nvGrpSpPr>
        <p:grpSpPr>
          <a:xfrm>
            <a:off x="8525674" y="2386311"/>
            <a:ext cx="608291" cy="632952"/>
            <a:chOff x="5302703" y="2377401"/>
            <a:chExt cx="757451" cy="788159"/>
          </a:xfrm>
        </p:grpSpPr>
        <p:sp>
          <p:nvSpPr>
            <p:cNvPr id="241" name="Oval 24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242" name="TextBox 241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243" name="Group 242"/>
          <p:cNvGrpSpPr/>
          <p:nvPr/>
        </p:nvGrpSpPr>
        <p:grpSpPr>
          <a:xfrm>
            <a:off x="8529386" y="3100988"/>
            <a:ext cx="608291" cy="632952"/>
            <a:chOff x="5302703" y="2377401"/>
            <a:chExt cx="757451" cy="788159"/>
          </a:xfrm>
        </p:grpSpPr>
        <p:sp>
          <p:nvSpPr>
            <p:cNvPr id="244" name="Oval 24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245" name="TextBox 244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246" name="Group 245"/>
          <p:cNvGrpSpPr/>
          <p:nvPr/>
        </p:nvGrpSpPr>
        <p:grpSpPr>
          <a:xfrm>
            <a:off x="8525450" y="3771372"/>
            <a:ext cx="608291" cy="632952"/>
            <a:chOff x="5302703" y="2377401"/>
            <a:chExt cx="757451" cy="788159"/>
          </a:xfrm>
        </p:grpSpPr>
        <p:sp>
          <p:nvSpPr>
            <p:cNvPr id="247" name="Oval 24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248" name="TextBox 247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grpSp>
        <p:nvGrpSpPr>
          <p:cNvPr id="249" name="Group 248"/>
          <p:cNvGrpSpPr/>
          <p:nvPr/>
        </p:nvGrpSpPr>
        <p:grpSpPr>
          <a:xfrm>
            <a:off x="8515500" y="4472904"/>
            <a:ext cx="608291" cy="632952"/>
            <a:chOff x="5302703" y="2377401"/>
            <a:chExt cx="757451" cy="788159"/>
          </a:xfrm>
        </p:grpSpPr>
        <p:sp>
          <p:nvSpPr>
            <p:cNvPr id="250" name="Oval 24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5466968" y="2597984"/>
              <a:ext cx="52543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/>
                <a:t>0.1</a:t>
              </a:r>
              <a:endParaRPr lang="en-GB" sz="1100" b="1" dirty="0"/>
            </a:p>
          </p:txBody>
        </p:sp>
      </p:grpSp>
      <p:sp>
        <p:nvSpPr>
          <p:cNvPr id="252" name="Rectangle 251"/>
          <p:cNvSpPr/>
          <p:nvPr/>
        </p:nvSpPr>
        <p:spPr>
          <a:xfrm>
            <a:off x="5191074" y="3810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5</a:t>
            </a:r>
            <a:endParaRPr lang="en-GB" sz="4400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230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332656"/>
            <a:ext cx="80067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A restaurant bill for four friends came to £98. How much did each friend have to pay?</a:t>
            </a:r>
          </a:p>
          <a:p>
            <a:endParaRPr lang="en-GB" sz="28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169431" y="2850862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46807" y="2859595"/>
            <a:ext cx="14000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385455" y="2932834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9  8</a:t>
            </a:r>
            <a:endParaRPr lang="en-GB" sz="4400" dirty="0"/>
          </a:p>
        </p:txBody>
      </p:sp>
      <p:sp>
        <p:nvSpPr>
          <p:cNvPr id="11" name="Rectangle 10"/>
          <p:cNvSpPr/>
          <p:nvPr/>
        </p:nvSpPr>
        <p:spPr>
          <a:xfrm>
            <a:off x="2647952" y="2932834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4</a:t>
            </a:r>
            <a:endParaRPr lang="en-GB" sz="4400" dirty="0"/>
          </a:p>
        </p:txBody>
      </p:sp>
      <p:sp>
        <p:nvSpPr>
          <p:cNvPr id="12" name="Rectangle 11"/>
          <p:cNvSpPr/>
          <p:nvPr/>
        </p:nvSpPr>
        <p:spPr>
          <a:xfrm>
            <a:off x="4836022" y="3055944"/>
            <a:ext cx="18722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dividend</a:t>
            </a:r>
            <a:endParaRPr lang="en-GB" sz="2800" dirty="0"/>
          </a:p>
        </p:txBody>
      </p:sp>
      <p:cxnSp>
        <p:nvCxnSpPr>
          <p:cNvPr id="13" name="Straight Arrow Connector 12"/>
          <p:cNvCxnSpPr>
            <a:stCxn id="12" idx="1"/>
            <a:endCxn id="10" idx="3"/>
          </p:cNvCxnSpPr>
          <p:nvPr/>
        </p:nvCxnSpPr>
        <p:spPr>
          <a:xfrm flipH="1">
            <a:off x="4512687" y="3317554"/>
            <a:ext cx="323335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310494" y="3874728"/>
            <a:ext cx="18722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divisor</a:t>
            </a:r>
            <a:endParaRPr lang="en-GB" sz="2800" dirty="0"/>
          </a:p>
        </p:txBody>
      </p:sp>
      <p:cxnSp>
        <p:nvCxnSpPr>
          <p:cNvPr id="15" name="Straight Arrow Connector 14"/>
          <p:cNvCxnSpPr/>
          <p:nvPr/>
        </p:nvCxnSpPr>
        <p:spPr>
          <a:xfrm rot="5400000" flipH="1">
            <a:off x="2703188" y="3767527"/>
            <a:ext cx="323335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340745" y="2112879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2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992000" y="2117616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4. 5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226065" y="1456041"/>
            <a:ext cx="18722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quotient</a:t>
            </a:r>
            <a:endParaRPr lang="en-GB" sz="2800" dirty="0"/>
          </a:p>
        </p:txBody>
      </p:sp>
      <p:cxnSp>
        <p:nvCxnSpPr>
          <p:cNvPr id="20" name="Straight Arrow Connector 19"/>
          <p:cNvCxnSpPr/>
          <p:nvPr/>
        </p:nvCxnSpPr>
        <p:spPr>
          <a:xfrm rot="16200000" flipH="1" flipV="1">
            <a:off x="3766871" y="2103905"/>
            <a:ext cx="323335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3792461" y="2966751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1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32635" y="5805264"/>
            <a:ext cx="86044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How much does each friend have to pay?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367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roup 113"/>
          <p:cNvGrpSpPr/>
          <p:nvPr/>
        </p:nvGrpSpPr>
        <p:grpSpPr>
          <a:xfrm>
            <a:off x="107504" y="2265443"/>
            <a:ext cx="5856649" cy="2927758"/>
            <a:chOff x="3124200" y="2514600"/>
            <a:chExt cx="5791200" cy="3810000"/>
          </a:xfrm>
        </p:grpSpPr>
        <p:sp>
          <p:nvSpPr>
            <p:cNvPr id="115" name="Rectangle 114"/>
            <p:cNvSpPr/>
            <p:nvPr/>
          </p:nvSpPr>
          <p:spPr bwMode="auto">
            <a:xfrm>
              <a:off x="31242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0198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6" name="Straight Connector 5"/>
          <p:cNvCxnSpPr/>
          <p:nvPr/>
        </p:nvCxnSpPr>
        <p:spPr>
          <a:xfrm>
            <a:off x="3774976" y="683963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52352" y="692696"/>
            <a:ext cx="14000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991000" y="765935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9  8</a:t>
            </a:r>
            <a:endParaRPr lang="en-GB" sz="4400" dirty="0"/>
          </a:p>
        </p:txBody>
      </p:sp>
      <p:sp>
        <p:nvSpPr>
          <p:cNvPr id="9" name="Rectangle 8"/>
          <p:cNvSpPr/>
          <p:nvPr/>
        </p:nvSpPr>
        <p:spPr>
          <a:xfrm>
            <a:off x="3253497" y="765935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4</a:t>
            </a:r>
            <a:endParaRPr lang="en-GB" sz="4400" dirty="0"/>
          </a:p>
        </p:txBody>
      </p:sp>
      <p:grpSp>
        <p:nvGrpSpPr>
          <p:cNvPr id="3" name="Group 2"/>
          <p:cNvGrpSpPr/>
          <p:nvPr/>
        </p:nvGrpSpPr>
        <p:grpSpPr>
          <a:xfrm>
            <a:off x="842707" y="2402086"/>
            <a:ext cx="608291" cy="632952"/>
            <a:chOff x="1982885" y="2771480"/>
            <a:chExt cx="757451" cy="788159"/>
          </a:xfrm>
        </p:grpSpPr>
        <p:sp>
          <p:nvSpPr>
            <p:cNvPr id="33" name="Oval 32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702586" y="2402086"/>
            <a:ext cx="608291" cy="632952"/>
            <a:chOff x="1982885" y="2771480"/>
            <a:chExt cx="757451" cy="788159"/>
          </a:xfrm>
        </p:grpSpPr>
        <p:sp>
          <p:nvSpPr>
            <p:cNvPr id="39" name="Oval 38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42707" y="3087210"/>
            <a:ext cx="608291" cy="632952"/>
            <a:chOff x="1982885" y="2771480"/>
            <a:chExt cx="757451" cy="788159"/>
          </a:xfrm>
        </p:grpSpPr>
        <p:sp>
          <p:nvSpPr>
            <p:cNvPr id="42" name="Oval 41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702586" y="3767767"/>
            <a:ext cx="608291" cy="632952"/>
            <a:chOff x="1982885" y="2771480"/>
            <a:chExt cx="757451" cy="788159"/>
          </a:xfrm>
        </p:grpSpPr>
        <p:sp>
          <p:nvSpPr>
            <p:cNvPr id="45" name="Oval 44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42707" y="3767767"/>
            <a:ext cx="608291" cy="632952"/>
            <a:chOff x="1982885" y="2771480"/>
            <a:chExt cx="757451" cy="788159"/>
          </a:xfrm>
        </p:grpSpPr>
        <p:sp>
          <p:nvSpPr>
            <p:cNvPr id="48" name="Oval 47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702586" y="4483462"/>
            <a:ext cx="608291" cy="632952"/>
            <a:chOff x="1982885" y="2771480"/>
            <a:chExt cx="757451" cy="788159"/>
          </a:xfrm>
        </p:grpSpPr>
        <p:sp>
          <p:nvSpPr>
            <p:cNvPr id="51" name="Oval 50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842707" y="4483462"/>
            <a:ext cx="608291" cy="632952"/>
            <a:chOff x="1982885" y="2771480"/>
            <a:chExt cx="757451" cy="788159"/>
          </a:xfrm>
        </p:grpSpPr>
        <p:sp>
          <p:nvSpPr>
            <p:cNvPr id="54" name="Oval 53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702586" y="3087210"/>
            <a:ext cx="608291" cy="632952"/>
            <a:chOff x="1982885" y="2771480"/>
            <a:chExt cx="757451" cy="788159"/>
          </a:xfrm>
        </p:grpSpPr>
        <p:sp>
          <p:nvSpPr>
            <p:cNvPr id="60" name="Oval 59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253497" y="3072099"/>
            <a:ext cx="608291" cy="632952"/>
            <a:chOff x="5302703" y="2377401"/>
            <a:chExt cx="757451" cy="788159"/>
          </a:xfrm>
        </p:grpSpPr>
        <p:sp>
          <p:nvSpPr>
            <p:cNvPr id="63" name="Oval 6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6168275" y="2604888"/>
            <a:ext cx="608291" cy="632952"/>
            <a:chOff x="5302703" y="2377401"/>
            <a:chExt cx="757451" cy="788159"/>
          </a:xfrm>
        </p:grpSpPr>
        <p:sp>
          <p:nvSpPr>
            <p:cNvPr id="75" name="Oval 7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168275" y="3302655"/>
            <a:ext cx="608291" cy="632952"/>
            <a:chOff x="5302703" y="2377401"/>
            <a:chExt cx="757451" cy="788159"/>
          </a:xfrm>
        </p:grpSpPr>
        <p:sp>
          <p:nvSpPr>
            <p:cNvPr id="81" name="Oval 8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sp>
        <p:nvSpPr>
          <p:cNvPr id="83" name="Rectangle 82"/>
          <p:cNvSpPr/>
          <p:nvPr/>
        </p:nvSpPr>
        <p:spPr>
          <a:xfrm>
            <a:off x="4001137" y="-4737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2</a:t>
            </a:r>
            <a:endParaRPr lang="en-GB" sz="4400" dirty="0">
              <a:solidFill>
                <a:srgbClr val="0070C0"/>
              </a:solidFill>
            </a:endParaRPr>
          </a:p>
        </p:txBody>
      </p:sp>
      <p:grpSp>
        <p:nvGrpSpPr>
          <p:cNvPr id="93" name="Group 92"/>
          <p:cNvGrpSpPr/>
          <p:nvPr/>
        </p:nvGrpSpPr>
        <p:grpSpPr>
          <a:xfrm>
            <a:off x="3253497" y="2390649"/>
            <a:ext cx="608291" cy="632952"/>
            <a:chOff x="5302703" y="2377401"/>
            <a:chExt cx="757451" cy="788159"/>
          </a:xfrm>
        </p:grpSpPr>
        <p:sp>
          <p:nvSpPr>
            <p:cNvPr id="94" name="Oval 9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253497" y="4466485"/>
            <a:ext cx="608291" cy="632952"/>
            <a:chOff x="5302703" y="2377401"/>
            <a:chExt cx="757451" cy="788159"/>
          </a:xfrm>
        </p:grpSpPr>
        <p:sp>
          <p:nvSpPr>
            <p:cNvPr id="97" name="Oval 9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3253497" y="3765941"/>
            <a:ext cx="608291" cy="632952"/>
            <a:chOff x="5302703" y="2377401"/>
            <a:chExt cx="757451" cy="788159"/>
          </a:xfrm>
        </p:grpSpPr>
        <p:sp>
          <p:nvSpPr>
            <p:cNvPr id="106" name="Oval 10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sp>
        <p:nvSpPr>
          <p:cNvPr id="116" name="Rectangle 115"/>
          <p:cNvSpPr/>
          <p:nvPr/>
        </p:nvSpPr>
        <p:spPr>
          <a:xfrm>
            <a:off x="4418772" y="74025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1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4652392" y="0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4</a:t>
            </a:r>
            <a:endParaRPr lang="en-GB" sz="4400" dirty="0">
              <a:solidFill>
                <a:srgbClr val="0070C0"/>
              </a:solidFill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3891736" y="3076024"/>
            <a:ext cx="608291" cy="632952"/>
            <a:chOff x="5302703" y="2377401"/>
            <a:chExt cx="757451" cy="788159"/>
          </a:xfrm>
        </p:grpSpPr>
        <p:sp>
          <p:nvSpPr>
            <p:cNvPr id="123" name="Oval 12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3891736" y="2394574"/>
            <a:ext cx="608291" cy="632952"/>
            <a:chOff x="5302703" y="2377401"/>
            <a:chExt cx="757451" cy="788159"/>
          </a:xfrm>
        </p:grpSpPr>
        <p:sp>
          <p:nvSpPr>
            <p:cNvPr id="126" name="Oval 12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3891736" y="4470410"/>
            <a:ext cx="608291" cy="632952"/>
            <a:chOff x="5302703" y="2377401"/>
            <a:chExt cx="757451" cy="788159"/>
          </a:xfrm>
        </p:grpSpPr>
        <p:sp>
          <p:nvSpPr>
            <p:cNvPr id="129" name="Oval 12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3891736" y="3769866"/>
            <a:ext cx="608291" cy="632952"/>
            <a:chOff x="5302703" y="2377401"/>
            <a:chExt cx="757451" cy="788159"/>
          </a:xfrm>
        </p:grpSpPr>
        <p:sp>
          <p:nvSpPr>
            <p:cNvPr id="132" name="Oval 13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4529975" y="3079949"/>
            <a:ext cx="608291" cy="632952"/>
            <a:chOff x="5302703" y="2377401"/>
            <a:chExt cx="757451" cy="788159"/>
          </a:xfrm>
        </p:grpSpPr>
        <p:sp>
          <p:nvSpPr>
            <p:cNvPr id="135" name="Oval 13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4529975" y="2398499"/>
            <a:ext cx="608291" cy="632952"/>
            <a:chOff x="5302703" y="2377401"/>
            <a:chExt cx="757451" cy="788159"/>
          </a:xfrm>
        </p:grpSpPr>
        <p:sp>
          <p:nvSpPr>
            <p:cNvPr id="138" name="Oval 13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4529975" y="4474335"/>
            <a:ext cx="608291" cy="632952"/>
            <a:chOff x="5302703" y="2377401"/>
            <a:chExt cx="757451" cy="788159"/>
          </a:xfrm>
        </p:grpSpPr>
        <p:sp>
          <p:nvSpPr>
            <p:cNvPr id="141" name="Oval 14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4529975" y="3773791"/>
            <a:ext cx="608291" cy="632952"/>
            <a:chOff x="5302703" y="2377401"/>
            <a:chExt cx="757451" cy="788159"/>
          </a:xfrm>
        </p:grpSpPr>
        <p:sp>
          <p:nvSpPr>
            <p:cNvPr id="144" name="Oval 14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5168214" y="3083874"/>
            <a:ext cx="608291" cy="632952"/>
            <a:chOff x="5302703" y="2377401"/>
            <a:chExt cx="757451" cy="788159"/>
          </a:xfrm>
        </p:grpSpPr>
        <p:sp>
          <p:nvSpPr>
            <p:cNvPr id="147" name="Oval 14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5168214" y="2402424"/>
            <a:ext cx="608291" cy="632952"/>
            <a:chOff x="5302703" y="2377401"/>
            <a:chExt cx="757451" cy="788159"/>
          </a:xfrm>
        </p:grpSpPr>
        <p:sp>
          <p:nvSpPr>
            <p:cNvPr id="150" name="Oval 14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5168214" y="4478260"/>
            <a:ext cx="608291" cy="632952"/>
            <a:chOff x="5302703" y="2377401"/>
            <a:chExt cx="757451" cy="788159"/>
          </a:xfrm>
        </p:grpSpPr>
        <p:sp>
          <p:nvSpPr>
            <p:cNvPr id="153" name="Oval 15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5168214" y="3777716"/>
            <a:ext cx="608291" cy="632952"/>
            <a:chOff x="5302703" y="2377401"/>
            <a:chExt cx="757451" cy="788159"/>
          </a:xfrm>
        </p:grpSpPr>
        <p:sp>
          <p:nvSpPr>
            <p:cNvPr id="156" name="Oval 15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sp>
        <p:nvSpPr>
          <p:cNvPr id="158" name="Oval Callout 157"/>
          <p:cNvSpPr/>
          <p:nvPr/>
        </p:nvSpPr>
        <p:spPr>
          <a:xfrm>
            <a:off x="5957960" y="116633"/>
            <a:ext cx="2500771" cy="1872208"/>
          </a:xfrm>
          <a:prstGeom prst="wedgeEllipseCallout">
            <a:avLst>
              <a:gd name="adj1" fmla="val -23797"/>
              <a:gd name="adj2" fmla="val 84253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Another way to deal with the </a:t>
            </a:r>
            <a:r>
              <a:rPr lang="en-GB" dirty="0" smtClean="0">
                <a:solidFill>
                  <a:srgbClr val="FF0000"/>
                </a:solidFill>
              </a:rPr>
              <a:t>remainder</a:t>
            </a:r>
            <a:r>
              <a:rPr lang="en-GB" dirty="0" smtClean="0">
                <a:solidFill>
                  <a:schemeClr val="tx1"/>
                </a:solidFill>
              </a:rPr>
              <a:t> is to cut it into pieces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853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roup 113"/>
          <p:cNvGrpSpPr/>
          <p:nvPr/>
        </p:nvGrpSpPr>
        <p:grpSpPr>
          <a:xfrm>
            <a:off x="107504" y="2265443"/>
            <a:ext cx="5856649" cy="2927758"/>
            <a:chOff x="3124200" y="2514600"/>
            <a:chExt cx="5791200" cy="3810000"/>
          </a:xfrm>
        </p:grpSpPr>
        <p:sp>
          <p:nvSpPr>
            <p:cNvPr id="115" name="Rectangle 114"/>
            <p:cNvSpPr/>
            <p:nvPr/>
          </p:nvSpPr>
          <p:spPr bwMode="auto">
            <a:xfrm>
              <a:off x="31242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0198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6" name="Straight Connector 5"/>
          <p:cNvCxnSpPr/>
          <p:nvPr/>
        </p:nvCxnSpPr>
        <p:spPr>
          <a:xfrm>
            <a:off x="3774976" y="683963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52352" y="692696"/>
            <a:ext cx="14000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991000" y="765935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9  8</a:t>
            </a:r>
            <a:endParaRPr lang="en-GB" sz="4400" dirty="0"/>
          </a:p>
        </p:txBody>
      </p:sp>
      <p:sp>
        <p:nvSpPr>
          <p:cNvPr id="9" name="Rectangle 8"/>
          <p:cNvSpPr/>
          <p:nvPr/>
        </p:nvSpPr>
        <p:spPr>
          <a:xfrm>
            <a:off x="3253497" y="765935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4</a:t>
            </a:r>
            <a:endParaRPr lang="en-GB" sz="4400" dirty="0"/>
          </a:p>
        </p:txBody>
      </p:sp>
      <p:grpSp>
        <p:nvGrpSpPr>
          <p:cNvPr id="3" name="Group 2"/>
          <p:cNvGrpSpPr/>
          <p:nvPr/>
        </p:nvGrpSpPr>
        <p:grpSpPr>
          <a:xfrm>
            <a:off x="842707" y="2402086"/>
            <a:ext cx="608291" cy="632952"/>
            <a:chOff x="1982885" y="2771480"/>
            <a:chExt cx="757451" cy="788159"/>
          </a:xfrm>
        </p:grpSpPr>
        <p:sp>
          <p:nvSpPr>
            <p:cNvPr id="33" name="Oval 32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702586" y="2402086"/>
            <a:ext cx="608291" cy="632952"/>
            <a:chOff x="1982885" y="2771480"/>
            <a:chExt cx="757451" cy="788159"/>
          </a:xfrm>
        </p:grpSpPr>
        <p:sp>
          <p:nvSpPr>
            <p:cNvPr id="39" name="Oval 38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42707" y="3087210"/>
            <a:ext cx="608291" cy="632952"/>
            <a:chOff x="1982885" y="2771480"/>
            <a:chExt cx="757451" cy="788159"/>
          </a:xfrm>
        </p:grpSpPr>
        <p:sp>
          <p:nvSpPr>
            <p:cNvPr id="42" name="Oval 41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702586" y="3767767"/>
            <a:ext cx="608291" cy="632952"/>
            <a:chOff x="1982885" y="2771480"/>
            <a:chExt cx="757451" cy="788159"/>
          </a:xfrm>
        </p:grpSpPr>
        <p:sp>
          <p:nvSpPr>
            <p:cNvPr id="45" name="Oval 44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42707" y="3767767"/>
            <a:ext cx="608291" cy="632952"/>
            <a:chOff x="1982885" y="2771480"/>
            <a:chExt cx="757451" cy="788159"/>
          </a:xfrm>
        </p:grpSpPr>
        <p:sp>
          <p:nvSpPr>
            <p:cNvPr id="48" name="Oval 47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702586" y="4483462"/>
            <a:ext cx="608291" cy="632952"/>
            <a:chOff x="1982885" y="2771480"/>
            <a:chExt cx="757451" cy="788159"/>
          </a:xfrm>
        </p:grpSpPr>
        <p:sp>
          <p:nvSpPr>
            <p:cNvPr id="51" name="Oval 50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842707" y="4483462"/>
            <a:ext cx="608291" cy="632952"/>
            <a:chOff x="1982885" y="2771480"/>
            <a:chExt cx="757451" cy="788159"/>
          </a:xfrm>
        </p:grpSpPr>
        <p:sp>
          <p:nvSpPr>
            <p:cNvPr id="54" name="Oval 53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702586" y="3087210"/>
            <a:ext cx="608291" cy="632952"/>
            <a:chOff x="1982885" y="2771480"/>
            <a:chExt cx="757451" cy="788159"/>
          </a:xfrm>
        </p:grpSpPr>
        <p:sp>
          <p:nvSpPr>
            <p:cNvPr id="60" name="Oval 59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253497" y="3072099"/>
            <a:ext cx="608291" cy="632952"/>
            <a:chOff x="5302703" y="2377401"/>
            <a:chExt cx="757451" cy="788159"/>
          </a:xfrm>
        </p:grpSpPr>
        <p:sp>
          <p:nvSpPr>
            <p:cNvPr id="63" name="Oval 6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6168275" y="2604888"/>
            <a:ext cx="608291" cy="632952"/>
            <a:chOff x="5302703" y="2377401"/>
            <a:chExt cx="757451" cy="788159"/>
          </a:xfrm>
        </p:grpSpPr>
        <p:sp>
          <p:nvSpPr>
            <p:cNvPr id="75" name="Oval 7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168275" y="3302655"/>
            <a:ext cx="608291" cy="632952"/>
            <a:chOff x="5302703" y="2377401"/>
            <a:chExt cx="757451" cy="788159"/>
          </a:xfrm>
        </p:grpSpPr>
        <p:sp>
          <p:nvSpPr>
            <p:cNvPr id="81" name="Oval 8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sp>
        <p:nvSpPr>
          <p:cNvPr id="83" name="Rectangle 82"/>
          <p:cNvSpPr/>
          <p:nvPr/>
        </p:nvSpPr>
        <p:spPr>
          <a:xfrm>
            <a:off x="4001137" y="-4737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2</a:t>
            </a:r>
            <a:endParaRPr lang="en-GB" sz="4400" dirty="0">
              <a:solidFill>
                <a:srgbClr val="0070C0"/>
              </a:solidFill>
            </a:endParaRPr>
          </a:p>
        </p:txBody>
      </p:sp>
      <p:grpSp>
        <p:nvGrpSpPr>
          <p:cNvPr id="93" name="Group 92"/>
          <p:cNvGrpSpPr/>
          <p:nvPr/>
        </p:nvGrpSpPr>
        <p:grpSpPr>
          <a:xfrm>
            <a:off x="3253497" y="2390649"/>
            <a:ext cx="608291" cy="632952"/>
            <a:chOff x="5302703" y="2377401"/>
            <a:chExt cx="757451" cy="788159"/>
          </a:xfrm>
        </p:grpSpPr>
        <p:sp>
          <p:nvSpPr>
            <p:cNvPr id="94" name="Oval 9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253497" y="4466485"/>
            <a:ext cx="608291" cy="632952"/>
            <a:chOff x="5302703" y="2377401"/>
            <a:chExt cx="757451" cy="788159"/>
          </a:xfrm>
        </p:grpSpPr>
        <p:sp>
          <p:nvSpPr>
            <p:cNvPr id="97" name="Oval 9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3253497" y="3765941"/>
            <a:ext cx="608291" cy="632952"/>
            <a:chOff x="5302703" y="2377401"/>
            <a:chExt cx="757451" cy="788159"/>
          </a:xfrm>
        </p:grpSpPr>
        <p:sp>
          <p:nvSpPr>
            <p:cNvPr id="106" name="Oval 10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sp>
        <p:nvSpPr>
          <p:cNvPr id="116" name="Rectangle 115"/>
          <p:cNvSpPr/>
          <p:nvPr/>
        </p:nvSpPr>
        <p:spPr>
          <a:xfrm>
            <a:off x="4418772" y="74025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1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4652392" y="0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4</a:t>
            </a:r>
            <a:endParaRPr lang="en-GB" sz="4400" dirty="0">
              <a:solidFill>
                <a:srgbClr val="0070C0"/>
              </a:solidFill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3891736" y="3076024"/>
            <a:ext cx="608291" cy="632952"/>
            <a:chOff x="5302703" y="2377401"/>
            <a:chExt cx="757451" cy="788159"/>
          </a:xfrm>
        </p:grpSpPr>
        <p:sp>
          <p:nvSpPr>
            <p:cNvPr id="123" name="Oval 12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3891736" y="2394574"/>
            <a:ext cx="608291" cy="632952"/>
            <a:chOff x="5302703" y="2377401"/>
            <a:chExt cx="757451" cy="788159"/>
          </a:xfrm>
        </p:grpSpPr>
        <p:sp>
          <p:nvSpPr>
            <p:cNvPr id="126" name="Oval 12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3891736" y="4470410"/>
            <a:ext cx="608291" cy="632952"/>
            <a:chOff x="5302703" y="2377401"/>
            <a:chExt cx="757451" cy="788159"/>
          </a:xfrm>
        </p:grpSpPr>
        <p:sp>
          <p:nvSpPr>
            <p:cNvPr id="129" name="Oval 12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3891736" y="3769866"/>
            <a:ext cx="608291" cy="632952"/>
            <a:chOff x="5302703" y="2377401"/>
            <a:chExt cx="757451" cy="788159"/>
          </a:xfrm>
        </p:grpSpPr>
        <p:sp>
          <p:nvSpPr>
            <p:cNvPr id="132" name="Oval 13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4529975" y="3079949"/>
            <a:ext cx="608291" cy="632952"/>
            <a:chOff x="5302703" y="2377401"/>
            <a:chExt cx="757451" cy="788159"/>
          </a:xfrm>
        </p:grpSpPr>
        <p:sp>
          <p:nvSpPr>
            <p:cNvPr id="135" name="Oval 13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4529975" y="2398499"/>
            <a:ext cx="608291" cy="632952"/>
            <a:chOff x="5302703" y="2377401"/>
            <a:chExt cx="757451" cy="788159"/>
          </a:xfrm>
        </p:grpSpPr>
        <p:sp>
          <p:nvSpPr>
            <p:cNvPr id="138" name="Oval 13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4529975" y="4474335"/>
            <a:ext cx="608291" cy="632952"/>
            <a:chOff x="5302703" y="2377401"/>
            <a:chExt cx="757451" cy="788159"/>
          </a:xfrm>
        </p:grpSpPr>
        <p:sp>
          <p:nvSpPr>
            <p:cNvPr id="141" name="Oval 14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4529975" y="3773791"/>
            <a:ext cx="608291" cy="632952"/>
            <a:chOff x="5302703" y="2377401"/>
            <a:chExt cx="757451" cy="788159"/>
          </a:xfrm>
        </p:grpSpPr>
        <p:sp>
          <p:nvSpPr>
            <p:cNvPr id="144" name="Oval 14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5168214" y="3083874"/>
            <a:ext cx="608291" cy="632952"/>
            <a:chOff x="5302703" y="2377401"/>
            <a:chExt cx="757451" cy="788159"/>
          </a:xfrm>
        </p:grpSpPr>
        <p:sp>
          <p:nvSpPr>
            <p:cNvPr id="147" name="Oval 14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5168214" y="2402424"/>
            <a:ext cx="608291" cy="632952"/>
            <a:chOff x="5302703" y="2377401"/>
            <a:chExt cx="757451" cy="788159"/>
          </a:xfrm>
        </p:grpSpPr>
        <p:sp>
          <p:nvSpPr>
            <p:cNvPr id="150" name="Oval 14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5168214" y="4478260"/>
            <a:ext cx="608291" cy="632952"/>
            <a:chOff x="5302703" y="2377401"/>
            <a:chExt cx="757451" cy="788159"/>
          </a:xfrm>
        </p:grpSpPr>
        <p:sp>
          <p:nvSpPr>
            <p:cNvPr id="153" name="Oval 15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5168214" y="3777716"/>
            <a:ext cx="608291" cy="632952"/>
            <a:chOff x="5302703" y="2377401"/>
            <a:chExt cx="757451" cy="788159"/>
          </a:xfrm>
        </p:grpSpPr>
        <p:sp>
          <p:nvSpPr>
            <p:cNvPr id="156" name="Oval 15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sp>
        <p:nvSpPr>
          <p:cNvPr id="158" name="Oval Callout 157"/>
          <p:cNvSpPr/>
          <p:nvPr/>
        </p:nvSpPr>
        <p:spPr>
          <a:xfrm>
            <a:off x="5957960" y="116633"/>
            <a:ext cx="2500771" cy="1872208"/>
          </a:xfrm>
          <a:prstGeom prst="wedgeEllipseCallout">
            <a:avLst>
              <a:gd name="adj1" fmla="val -23797"/>
              <a:gd name="adj2" fmla="val 84253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How many pieces should I cut them into?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249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roup 113"/>
          <p:cNvGrpSpPr/>
          <p:nvPr/>
        </p:nvGrpSpPr>
        <p:grpSpPr>
          <a:xfrm>
            <a:off x="107504" y="2265443"/>
            <a:ext cx="5856649" cy="2927758"/>
            <a:chOff x="3124200" y="2514600"/>
            <a:chExt cx="5791200" cy="3810000"/>
          </a:xfrm>
        </p:grpSpPr>
        <p:sp>
          <p:nvSpPr>
            <p:cNvPr id="115" name="Rectangle 114"/>
            <p:cNvSpPr/>
            <p:nvPr/>
          </p:nvSpPr>
          <p:spPr bwMode="auto">
            <a:xfrm>
              <a:off x="31242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0198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6" name="Straight Connector 5"/>
          <p:cNvCxnSpPr/>
          <p:nvPr/>
        </p:nvCxnSpPr>
        <p:spPr>
          <a:xfrm>
            <a:off x="3774976" y="683963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52352" y="692696"/>
            <a:ext cx="14000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991000" y="765935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9  8</a:t>
            </a:r>
            <a:endParaRPr lang="en-GB" sz="4400" dirty="0"/>
          </a:p>
        </p:txBody>
      </p:sp>
      <p:sp>
        <p:nvSpPr>
          <p:cNvPr id="9" name="Rectangle 8"/>
          <p:cNvSpPr/>
          <p:nvPr/>
        </p:nvSpPr>
        <p:spPr>
          <a:xfrm>
            <a:off x="3253497" y="765935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4</a:t>
            </a:r>
            <a:endParaRPr lang="en-GB" sz="4400" dirty="0"/>
          </a:p>
        </p:txBody>
      </p:sp>
      <p:grpSp>
        <p:nvGrpSpPr>
          <p:cNvPr id="3" name="Group 2"/>
          <p:cNvGrpSpPr/>
          <p:nvPr/>
        </p:nvGrpSpPr>
        <p:grpSpPr>
          <a:xfrm>
            <a:off x="842707" y="2402086"/>
            <a:ext cx="608291" cy="632952"/>
            <a:chOff x="1982885" y="2771480"/>
            <a:chExt cx="757451" cy="788159"/>
          </a:xfrm>
        </p:grpSpPr>
        <p:sp>
          <p:nvSpPr>
            <p:cNvPr id="33" name="Oval 32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702586" y="2402086"/>
            <a:ext cx="608291" cy="632952"/>
            <a:chOff x="1982885" y="2771480"/>
            <a:chExt cx="757451" cy="788159"/>
          </a:xfrm>
        </p:grpSpPr>
        <p:sp>
          <p:nvSpPr>
            <p:cNvPr id="39" name="Oval 38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42707" y="3087210"/>
            <a:ext cx="608291" cy="632952"/>
            <a:chOff x="1982885" y="2771480"/>
            <a:chExt cx="757451" cy="788159"/>
          </a:xfrm>
        </p:grpSpPr>
        <p:sp>
          <p:nvSpPr>
            <p:cNvPr id="42" name="Oval 41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702586" y="3767767"/>
            <a:ext cx="608291" cy="632952"/>
            <a:chOff x="1982885" y="2771480"/>
            <a:chExt cx="757451" cy="788159"/>
          </a:xfrm>
        </p:grpSpPr>
        <p:sp>
          <p:nvSpPr>
            <p:cNvPr id="45" name="Oval 44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42707" y="3767767"/>
            <a:ext cx="608291" cy="632952"/>
            <a:chOff x="1982885" y="2771480"/>
            <a:chExt cx="757451" cy="788159"/>
          </a:xfrm>
        </p:grpSpPr>
        <p:sp>
          <p:nvSpPr>
            <p:cNvPr id="48" name="Oval 47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702586" y="4483462"/>
            <a:ext cx="608291" cy="632952"/>
            <a:chOff x="1982885" y="2771480"/>
            <a:chExt cx="757451" cy="788159"/>
          </a:xfrm>
        </p:grpSpPr>
        <p:sp>
          <p:nvSpPr>
            <p:cNvPr id="51" name="Oval 50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842707" y="4483462"/>
            <a:ext cx="608291" cy="632952"/>
            <a:chOff x="1982885" y="2771480"/>
            <a:chExt cx="757451" cy="788159"/>
          </a:xfrm>
        </p:grpSpPr>
        <p:sp>
          <p:nvSpPr>
            <p:cNvPr id="54" name="Oval 53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702586" y="3087210"/>
            <a:ext cx="608291" cy="632952"/>
            <a:chOff x="1982885" y="2771480"/>
            <a:chExt cx="757451" cy="788159"/>
          </a:xfrm>
        </p:grpSpPr>
        <p:sp>
          <p:nvSpPr>
            <p:cNvPr id="60" name="Oval 59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123728" y="2947804"/>
              <a:ext cx="467447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10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253497" y="3072099"/>
            <a:ext cx="608291" cy="632952"/>
            <a:chOff x="5302703" y="2377401"/>
            <a:chExt cx="757451" cy="788159"/>
          </a:xfrm>
        </p:grpSpPr>
        <p:sp>
          <p:nvSpPr>
            <p:cNvPr id="63" name="Oval 6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sp>
        <p:nvSpPr>
          <p:cNvPr id="83" name="Rectangle 82"/>
          <p:cNvSpPr/>
          <p:nvPr/>
        </p:nvSpPr>
        <p:spPr>
          <a:xfrm>
            <a:off x="4001137" y="-4737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2</a:t>
            </a:r>
            <a:endParaRPr lang="en-GB" sz="4400" dirty="0">
              <a:solidFill>
                <a:srgbClr val="0070C0"/>
              </a:solidFill>
            </a:endParaRPr>
          </a:p>
        </p:txBody>
      </p:sp>
      <p:grpSp>
        <p:nvGrpSpPr>
          <p:cNvPr id="93" name="Group 92"/>
          <p:cNvGrpSpPr/>
          <p:nvPr/>
        </p:nvGrpSpPr>
        <p:grpSpPr>
          <a:xfrm>
            <a:off x="3253497" y="2390649"/>
            <a:ext cx="608291" cy="632952"/>
            <a:chOff x="5302703" y="2377401"/>
            <a:chExt cx="757451" cy="788159"/>
          </a:xfrm>
        </p:grpSpPr>
        <p:sp>
          <p:nvSpPr>
            <p:cNvPr id="94" name="Oval 9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253497" y="4466485"/>
            <a:ext cx="608291" cy="632952"/>
            <a:chOff x="5302703" y="2377401"/>
            <a:chExt cx="757451" cy="788159"/>
          </a:xfrm>
        </p:grpSpPr>
        <p:sp>
          <p:nvSpPr>
            <p:cNvPr id="97" name="Oval 9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3253497" y="3765941"/>
            <a:ext cx="608291" cy="632952"/>
            <a:chOff x="5302703" y="2377401"/>
            <a:chExt cx="757451" cy="788159"/>
          </a:xfrm>
        </p:grpSpPr>
        <p:sp>
          <p:nvSpPr>
            <p:cNvPr id="106" name="Oval 10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sp>
        <p:nvSpPr>
          <p:cNvPr id="116" name="Rectangle 115"/>
          <p:cNvSpPr/>
          <p:nvPr/>
        </p:nvSpPr>
        <p:spPr>
          <a:xfrm>
            <a:off x="4418772" y="74025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1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4652392" y="0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4</a:t>
            </a:r>
            <a:endParaRPr lang="en-GB" sz="4400" dirty="0">
              <a:solidFill>
                <a:srgbClr val="0070C0"/>
              </a:solidFill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3891736" y="3076024"/>
            <a:ext cx="608291" cy="632952"/>
            <a:chOff x="5302703" y="2377401"/>
            <a:chExt cx="757451" cy="788159"/>
          </a:xfrm>
        </p:grpSpPr>
        <p:sp>
          <p:nvSpPr>
            <p:cNvPr id="123" name="Oval 12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3891736" y="2394574"/>
            <a:ext cx="608291" cy="632952"/>
            <a:chOff x="5302703" y="2377401"/>
            <a:chExt cx="757451" cy="788159"/>
          </a:xfrm>
        </p:grpSpPr>
        <p:sp>
          <p:nvSpPr>
            <p:cNvPr id="126" name="Oval 12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3891736" y="4470410"/>
            <a:ext cx="608291" cy="632952"/>
            <a:chOff x="5302703" y="2377401"/>
            <a:chExt cx="757451" cy="788159"/>
          </a:xfrm>
        </p:grpSpPr>
        <p:sp>
          <p:nvSpPr>
            <p:cNvPr id="129" name="Oval 12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3891736" y="3769866"/>
            <a:ext cx="608291" cy="632952"/>
            <a:chOff x="5302703" y="2377401"/>
            <a:chExt cx="757451" cy="788159"/>
          </a:xfrm>
        </p:grpSpPr>
        <p:sp>
          <p:nvSpPr>
            <p:cNvPr id="132" name="Oval 13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4529975" y="3079949"/>
            <a:ext cx="608291" cy="632952"/>
            <a:chOff x="5302703" y="2377401"/>
            <a:chExt cx="757451" cy="788159"/>
          </a:xfrm>
        </p:grpSpPr>
        <p:sp>
          <p:nvSpPr>
            <p:cNvPr id="135" name="Oval 13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4529975" y="2398499"/>
            <a:ext cx="608291" cy="632952"/>
            <a:chOff x="5302703" y="2377401"/>
            <a:chExt cx="757451" cy="788159"/>
          </a:xfrm>
        </p:grpSpPr>
        <p:sp>
          <p:nvSpPr>
            <p:cNvPr id="138" name="Oval 13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4529975" y="4474335"/>
            <a:ext cx="608291" cy="632952"/>
            <a:chOff x="5302703" y="2377401"/>
            <a:chExt cx="757451" cy="788159"/>
          </a:xfrm>
        </p:grpSpPr>
        <p:sp>
          <p:nvSpPr>
            <p:cNvPr id="141" name="Oval 14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4529975" y="3773791"/>
            <a:ext cx="608291" cy="632952"/>
            <a:chOff x="5302703" y="2377401"/>
            <a:chExt cx="757451" cy="788159"/>
          </a:xfrm>
        </p:grpSpPr>
        <p:sp>
          <p:nvSpPr>
            <p:cNvPr id="144" name="Oval 14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5168214" y="3083874"/>
            <a:ext cx="608291" cy="632952"/>
            <a:chOff x="5302703" y="2377401"/>
            <a:chExt cx="757451" cy="788159"/>
          </a:xfrm>
        </p:grpSpPr>
        <p:sp>
          <p:nvSpPr>
            <p:cNvPr id="147" name="Oval 14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5168214" y="2402424"/>
            <a:ext cx="608291" cy="632952"/>
            <a:chOff x="5302703" y="2377401"/>
            <a:chExt cx="757451" cy="788159"/>
          </a:xfrm>
        </p:grpSpPr>
        <p:sp>
          <p:nvSpPr>
            <p:cNvPr id="150" name="Oval 14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5168214" y="4478260"/>
            <a:ext cx="608291" cy="632952"/>
            <a:chOff x="5302703" y="2377401"/>
            <a:chExt cx="757451" cy="788159"/>
          </a:xfrm>
        </p:grpSpPr>
        <p:sp>
          <p:nvSpPr>
            <p:cNvPr id="153" name="Oval 15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5168214" y="3777716"/>
            <a:ext cx="608291" cy="632952"/>
            <a:chOff x="5302703" y="2377401"/>
            <a:chExt cx="757451" cy="788159"/>
          </a:xfrm>
        </p:grpSpPr>
        <p:sp>
          <p:nvSpPr>
            <p:cNvPr id="156" name="Oval 15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b="1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5534722" y="2597984"/>
              <a:ext cx="272952" cy="3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/>
                <a:t>1</a:t>
              </a:r>
            </a:p>
          </p:txBody>
        </p:sp>
      </p:grpSp>
      <p:sp>
        <p:nvSpPr>
          <p:cNvPr id="2" name="Pie 1"/>
          <p:cNvSpPr/>
          <p:nvPr/>
        </p:nvSpPr>
        <p:spPr>
          <a:xfrm>
            <a:off x="6175848" y="2569157"/>
            <a:ext cx="554848" cy="554848"/>
          </a:xfrm>
          <a:prstGeom prst="pie">
            <a:avLst>
              <a:gd name="adj1" fmla="val 10680385"/>
              <a:gd name="adj2" fmla="val 16200000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2" name="Pie 91"/>
          <p:cNvSpPr/>
          <p:nvPr/>
        </p:nvSpPr>
        <p:spPr>
          <a:xfrm>
            <a:off x="6097536" y="4004752"/>
            <a:ext cx="554848" cy="554848"/>
          </a:xfrm>
          <a:prstGeom prst="pie">
            <a:avLst>
              <a:gd name="adj1" fmla="val 10680385"/>
              <a:gd name="adj2" fmla="val 16200000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9" name="Pie 98"/>
          <p:cNvSpPr/>
          <p:nvPr/>
        </p:nvSpPr>
        <p:spPr>
          <a:xfrm flipV="1">
            <a:off x="6169926" y="3047744"/>
            <a:ext cx="554848" cy="554848"/>
          </a:xfrm>
          <a:prstGeom prst="pie">
            <a:avLst>
              <a:gd name="adj1" fmla="val 10680385"/>
              <a:gd name="adj2" fmla="val 16200000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0" name="Pie 99"/>
          <p:cNvSpPr/>
          <p:nvPr/>
        </p:nvSpPr>
        <p:spPr>
          <a:xfrm flipV="1">
            <a:off x="6131209" y="4466485"/>
            <a:ext cx="554848" cy="554848"/>
          </a:xfrm>
          <a:prstGeom prst="pie">
            <a:avLst>
              <a:gd name="adj1" fmla="val 10680385"/>
              <a:gd name="adj2" fmla="val 16200000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1" name="Pie 100"/>
          <p:cNvSpPr/>
          <p:nvPr/>
        </p:nvSpPr>
        <p:spPr>
          <a:xfrm flipH="1">
            <a:off x="6248238" y="2571719"/>
            <a:ext cx="554848" cy="554848"/>
          </a:xfrm>
          <a:prstGeom prst="pie">
            <a:avLst>
              <a:gd name="adj1" fmla="val 10680385"/>
              <a:gd name="adj2" fmla="val 16200000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2" name="Pie 101"/>
          <p:cNvSpPr/>
          <p:nvPr/>
        </p:nvSpPr>
        <p:spPr>
          <a:xfrm flipH="1" flipV="1">
            <a:off x="6242316" y="3050306"/>
            <a:ext cx="554848" cy="554848"/>
          </a:xfrm>
          <a:prstGeom prst="pie">
            <a:avLst>
              <a:gd name="adj1" fmla="val 10680385"/>
              <a:gd name="adj2" fmla="val 16200000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3" name="Pie 102"/>
          <p:cNvSpPr/>
          <p:nvPr/>
        </p:nvSpPr>
        <p:spPr>
          <a:xfrm flipH="1">
            <a:off x="6156176" y="3999548"/>
            <a:ext cx="554848" cy="554848"/>
          </a:xfrm>
          <a:prstGeom prst="pie">
            <a:avLst>
              <a:gd name="adj1" fmla="val 10680385"/>
              <a:gd name="adj2" fmla="val 16200000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4" name="Pie 103"/>
          <p:cNvSpPr/>
          <p:nvPr/>
        </p:nvSpPr>
        <p:spPr>
          <a:xfrm flipH="1" flipV="1">
            <a:off x="6189849" y="4449770"/>
            <a:ext cx="554848" cy="554848"/>
          </a:xfrm>
          <a:prstGeom prst="pie">
            <a:avLst>
              <a:gd name="adj1" fmla="val 10680385"/>
              <a:gd name="adj2" fmla="val 16200000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8" name="Oval Callout 107"/>
          <p:cNvSpPr/>
          <p:nvPr/>
        </p:nvSpPr>
        <p:spPr>
          <a:xfrm>
            <a:off x="6433600" y="4946617"/>
            <a:ext cx="2500771" cy="1418743"/>
          </a:xfrm>
          <a:prstGeom prst="wedgeEllipseCallout">
            <a:avLst>
              <a:gd name="adj1" fmla="val -38423"/>
              <a:gd name="adj2" fmla="val -101851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Each person will get two quarters each</a:t>
            </a:r>
            <a:endParaRPr lang="en-GB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Rectangle 108"/>
              <p:cNvSpPr/>
              <p:nvPr/>
            </p:nvSpPr>
            <p:spPr>
              <a:xfrm>
                <a:off x="5217557" y="116632"/>
                <a:ext cx="356187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dirty="0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dirty="0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dirty="0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4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9" name="Rectangle 10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7557" y="116632"/>
                <a:ext cx="356187" cy="55335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14551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10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312228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3528" y="332656"/>
            <a:ext cx="80067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Calculate these divisions, rewriting the remainder as both a </a:t>
            </a:r>
            <a:r>
              <a:rPr lang="en-GB" sz="2400" dirty="0" smtClean="0">
                <a:solidFill>
                  <a:srgbClr val="FF0000"/>
                </a:solidFill>
              </a:rPr>
              <a:t>decima</a:t>
            </a:r>
            <a:r>
              <a:rPr lang="en-GB" sz="2400" dirty="0" smtClean="0"/>
              <a:t>l and a </a:t>
            </a:r>
            <a:r>
              <a:rPr lang="en-GB" sz="2400" dirty="0" smtClean="0">
                <a:solidFill>
                  <a:srgbClr val="FF0000"/>
                </a:solidFill>
              </a:rPr>
              <a:t>fraction</a:t>
            </a:r>
            <a:r>
              <a:rPr lang="en-GB" sz="2400" dirty="0" smtClean="0"/>
              <a:t>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6097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2594</TotalTime>
  <Words>1014</Words>
  <Application>Microsoft Office PowerPoint</Application>
  <PresentationFormat>On-screen Show (4:3)</PresentationFormat>
  <Paragraphs>483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Default Design</vt:lpstr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Lorna</dc:creator>
  <cp:lastModifiedBy>Warden, M</cp:lastModifiedBy>
  <cp:revision>60</cp:revision>
  <dcterms:created xsi:type="dcterms:W3CDTF">2013-11-13T20:58:01Z</dcterms:created>
  <dcterms:modified xsi:type="dcterms:W3CDTF">2016-12-01T21:20:59Z</dcterms:modified>
</cp:coreProperties>
</file>