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1" r:id="rId2"/>
    <p:sldId id="283" r:id="rId3"/>
    <p:sldId id="282" r:id="rId4"/>
    <p:sldId id="284" r:id="rId5"/>
    <p:sldId id="285" r:id="rId6"/>
    <p:sldId id="286" r:id="rId7"/>
    <p:sldId id="287" r:id="rId8"/>
    <p:sldId id="288" r:id="rId9"/>
  </p:sldIdLst>
  <p:sldSz cx="9144000" cy="6858000" type="screen4x3"/>
  <p:notesSz cx="97155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1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A7EAE-A453-4721-A871-68264C622921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07166-F6AF-46A7-A3F0-3A4D152DD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47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9D291-9B42-4439-A256-6FD62B4710B1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1550" y="3257550"/>
            <a:ext cx="7772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A32DE-A99D-4E84-8FEC-96CA3BF79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61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345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345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34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D07392E-D549-476A-928D-F670778A29FD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6388" y="1988840"/>
            <a:ext cx="4106191" cy="2965319"/>
            <a:chOff x="5924550" y="1962150"/>
            <a:chExt cx="2714625" cy="2209800"/>
          </a:xfrm>
          <a:solidFill>
            <a:srgbClr val="92D050"/>
          </a:solidFill>
        </p:grpSpPr>
        <p:sp>
          <p:nvSpPr>
            <p:cNvPr id="13" name="Freeform 12"/>
            <p:cNvSpPr/>
            <p:nvPr/>
          </p:nvSpPr>
          <p:spPr>
            <a:xfrm>
              <a:off x="5924550" y="1962150"/>
              <a:ext cx="2714625" cy="2209800"/>
            </a:xfrm>
            <a:custGeom>
              <a:avLst/>
              <a:gdLst>
                <a:gd name="connsiteX0" fmla="*/ 438150 w 2714625"/>
                <a:gd name="connsiteY0" fmla="*/ 0 h 2209800"/>
                <a:gd name="connsiteX1" fmla="*/ 0 w 2714625"/>
                <a:gd name="connsiteY1" fmla="*/ 1704975 h 2209800"/>
                <a:gd name="connsiteX2" fmla="*/ 1104900 w 2714625"/>
                <a:gd name="connsiteY2" fmla="*/ 2209800 h 2209800"/>
                <a:gd name="connsiteX3" fmla="*/ 2714625 w 2714625"/>
                <a:gd name="connsiteY3" fmla="*/ 1266825 h 2209800"/>
                <a:gd name="connsiteX4" fmla="*/ 438150 w 2714625"/>
                <a:gd name="connsiteY4" fmla="*/ 0 h 220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4625" h="2209800">
                  <a:moveTo>
                    <a:pt x="438150" y="0"/>
                  </a:moveTo>
                  <a:lnTo>
                    <a:pt x="0" y="1704975"/>
                  </a:lnTo>
                  <a:lnTo>
                    <a:pt x="1104900" y="2209800"/>
                  </a:lnTo>
                  <a:lnTo>
                    <a:pt x="2714625" y="1266825"/>
                  </a:lnTo>
                  <a:lnTo>
                    <a:pt x="43815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6038849" y="2781300"/>
              <a:ext cx="238125" cy="5715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762874" y="3622911"/>
              <a:ext cx="119063" cy="18197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/>
        </p:nvSpPr>
        <p:spPr>
          <a:xfrm>
            <a:off x="0" y="434490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On your whiteboards:</a:t>
            </a:r>
          </a:p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Write </a:t>
            </a:r>
            <a:r>
              <a:rPr lang="en-GB" sz="3200" dirty="0" smtClean="0">
                <a:solidFill>
                  <a:schemeClr val="tx1"/>
                </a:solidFill>
              </a:rPr>
              <a:t>down </a:t>
            </a:r>
            <a:r>
              <a:rPr lang="en-GB" sz="3200" i="1" dirty="0" smtClean="0">
                <a:solidFill>
                  <a:schemeClr val="tx1"/>
                </a:solidFill>
              </a:rPr>
              <a:t>all you can </a:t>
            </a:r>
            <a:r>
              <a:rPr lang="en-GB" sz="3200" dirty="0" smtClean="0">
                <a:solidFill>
                  <a:schemeClr val="tx1"/>
                </a:solidFill>
              </a:rPr>
              <a:t>about </a:t>
            </a:r>
            <a:r>
              <a:rPr lang="en-GB" sz="3200" dirty="0" smtClean="0">
                <a:solidFill>
                  <a:schemeClr val="tx1"/>
                </a:solidFill>
              </a:rPr>
              <a:t>this shape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12161" y="1700808"/>
            <a:ext cx="3131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Irregular </a:t>
            </a:r>
            <a:r>
              <a:rPr lang="en-GB" sz="2400" dirty="0" smtClean="0">
                <a:solidFill>
                  <a:srgbClr val="FF0000"/>
                </a:solidFill>
              </a:rPr>
              <a:t>quadrilateral</a:t>
            </a:r>
          </a:p>
          <a:p>
            <a:endParaRPr lang="en-GB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One pair of </a:t>
            </a:r>
            <a:r>
              <a:rPr lang="en-GB" sz="2400" dirty="0" smtClean="0"/>
              <a:t>opposite sides the same </a:t>
            </a:r>
            <a:r>
              <a:rPr lang="en-GB" sz="2400" dirty="0" smtClean="0"/>
              <a:t>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2</a:t>
            </a:r>
            <a:r>
              <a:rPr lang="en-GB" sz="2400" dirty="0" smtClean="0"/>
              <a:t> </a:t>
            </a:r>
            <a:r>
              <a:rPr lang="en-GB" sz="2400" dirty="0" smtClean="0"/>
              <a:t>acute angles, </a:t>
            </a:r>
            <a:r>
              <a:rPr lang="en-GB" sz="2400" dirty="0"/>
              <a:t>2</a:t>
            </a:r>
            <a:r>
              <a:rPr lang="en-GB" sz="2400" dirty="0" smtClean="0"/>
              <a:t> obtuse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38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49309" y="1917789"/>
            <a:ext cx="4464496" cy="3269977"/>
            <a:chOff x="806497" y="1495283"/>
            <a:chExt cx="2975212" cy="2283299"/>
          </a:xfrm>
          <a:solidFill>
            <a:srgbClr val="EDD777"/>
          </a:solidFill>
        </p:grpSpPr>
        <p:sp>
          <p:nvSpPr>
            <p:cNvPr id="5" name="Freeform 4"/>
            <p:cNvSpPr/>
            <p:nvPr/>
          </p:nvSpPr>
          <p:spPr>
            <a:xfrm>
              <a:off x="806497" y="1577170"/>
              <a:ext cx="2975212" cy="2129050"/>
            </a:xfrm>
            <a:custGeom>
              <a:avLst/>
              <a:gdLst>
                <a:gd name="connsiteX0" fmla="*/ 559558 w 3193576"/>
                <a:gd name="connsiteY0" fmla="*/ 0 h 2060812"/>
                <a:gd name="connsiteX1" fmla="*/ 1746914 w 3193576"/>
                <a:gd name="connsiteY1" fmla="*/ 0 h 2060812"/>
                <a:gd name="connsiteX2" fmla="*/ 1992573 w 3193576"/>
                <a:gd name="connsiteY2" fmla="*/ 736979 h 2060812"/>
                <a:gd name="connsiteX3" fmla="*/ 2838734 w 3193576"/>
                <a:gd name="connsiteY3" fmla="*/ 928048 h 2060812"/>
                <a:gd name="connsiteX4" fmla="*/ 3193576 w 3193576"/>
                <a:gd name="connsiteY4" fmla="*/ 2033516 h 2060812"/>
                <a:gd name="connsiteX5" fmla="*/ 682388 w 3193576"/>
                <a:gd name="connsiteY5" fmla="*/ 2060812 h 2060812"/>
                <a:gd name="connsiteX6" fmla="*/ 0 w 3193576"/>
                <a:gd name="connsiteY6" fmla="*/ 996287 h 2060812"/>
                <a:gd name="connsiteX7" fmla="*/ 559558 w 3193576"/>
                <a:gd name="connsiteY7" fmla="*/ 0 h 206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93576" h="2060812">
                  <a:moveTo>
                    <a:pt x="559558" y="0"/>
                  </a:moveTo>
                  <a:lnTo>
                    <a:pt x="1746914" y="0"/>
                  </a:lnTo>
                  <a:lnTo>
                    <a:pt x="1992573" y="736979"/>
                  </a:lnTo>
                  <a:lnTo>
                    <a:pt x="2838734" y="928048"/>
                  </a:lnTo>
                  <a:lnTo>
                    <a:pt x="3193576" y="2033516"/>
                  </a:lnTo>
                  <a:lnTo>
                    <a:pt x="682388" y="2060812"/>
                  </a:lnTo>
                  <a:lnTo>
                    <a:pt x="0" y="996287"/>
                  </a:lnTo>
                  <a:lnTo>
                    <a:pt x="559558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ysClr val="windowText" lastClr="000000"/>
                  </a:solidFill>
                </a:ln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787570" y="1495283"/>
              <a:ext cx="245660" cy="163774"/>
              <a:chOff x="5204345" y="1612709"/>
              <a:chExt cx="245660" cy="163774"/>
            </a:xfrm>
            <a:grpFill/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5204345" y="1694596"/>
                <a:ext cx="245660" cy="81887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5204345" y="1612709"/>
                <a:ext cx="245660" cy="81887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2501770" y="3614808"/>
              <a:ext cx="245660" cy="163774"/>
              <a:chOff x="5204345" y="1612709"/>
              <a:chExt cx="245660" cy="163774"/>
            </a:xfrm>
            <a:grpFill/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5204345" y="1694596"/>
                <a:ext cx="245660" cy="81887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V="1">
                <a:off x="5204345" y="1612709"/>
                <a:ext cx="245660" cy="81887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Rectangle 16"/>
          <p:cNvSpPr/>
          <p:nvPr/>
        </p:nvSpPr>
        <p:spPr>
          <a:xfrm>
            <a:off x="0" y="434490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On your whiteboards:</a:t>
            </a:r>
          </a:p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Write </a:t>
            </a:r>
            <a:r>
              <a:rPr lang="en-GB" sz="3200" dirty="0" smtClean="0">
                <a:solidFill>
                  <a:schemeClr val="tx1"/>
                </a:solidFill>
              </a:rPr>
              <a:t>down </a:t>
            </a:r>
            <a:r>
              <a:rPr lang="en-GB" sz="3200" i="1" dirty="0" smtClean="0">
                <a:solidFill>
                  <a:schemeClr val="tx1"/>
                </a:solidFill>
              </a:rPr>
              <a:t>all you can </a:t>
            </a:r>
            <a:r>
              <a:rPr lang="en-GB" sz="3200" dirty="0" smtClean="0">
                <a:solidFill>
                  <a:schemeClr val="tx1"/>
                </a:solidFill>
              </a:rPr>
              <a:t>about </a:t>
            </a:r>
            <a:r>
              <a:rPr lang="en-GB" sz="3200" dirty="0" smtClean="0">
                <a:solidFill>
                  <a:schemeClr val="tx1"/>
                </a:solidFill>
              </a:rPr>
              <a:t>this shape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24128" y="1714706"/>
            <a:ext cx="3131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Irregular </a:t>
            </a:r>
            <a:r>
              <a:rPr lang="en-GB" sz="2400" dirty="0" smtClean="0">
                <a:solidFill>
                  <a:srgbClr val="FF0000"/>
                </a:solidFill>
              </a:rPr>
              <a:t>heptagon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One pair of  </a:t>
            </a:r>
            <a:r>
              <a:rPr lang="en-GB" sz="2400" dirty="0"/>
              <a:t>parallel </a:t>
            </a:r>
            <a:r>
              <a:rPr lang="en-GB" sz="2400" dirty="0" smtClean="0"/>
              <a:t>sides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1 </a:t>
            </a:r>
            <a:r>
              <a:rPr lang="en-GB" sz="2400" dirty="0" smtClean="0"/>
              <a:t>acute angles, </a:t>
            </a:r>
            <a:r>
              <a:rPr lang="en-GB" sz="2400" dirty="0"/>
              <a:t>5 </a:t>
            </a:r>
            <a:r>
              <a:rPr lang="en-GB" sz="2400" dirty="0" smtClean="0"/>
              <a:t>obtuse, </a:t>
            </a:r>
            <a:r>
              <a:rPr lang="en-GB" sz="2400" dirty="0"/>
              <a:t>1 </a:t>
            </a:r>
            <a:r>
              <a:rPr lang="en-GB" sz="2400" dirty="0" smtClean="0"/>
              <a:t>reflex.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62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ctagon 15"/>
          <p:cNvSpPr/>
          <p:nvPr/>
        </p:nvSpPr>
        <p:spPr>
          <a:xfrm>
            <a:off x="1162606" y="2132855"/>
            <a:ext cx="3337767" cy="3337767"/>
          </a:xfrm>
          <a:prstGeom prst="octago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0" y="434490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On your whiteboards:</a:t>
            </a:r>
          </a:p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Write </a:t>
            </a:r>
            <a:r>
              <a:rPr lang="en-GB" sz="3200" dirty="0" smtClean="0">
                <a:solidFill>
                  <a:schemeClr val="tx1"/>
                </a:solidFill>
              </a:rPr>
              <a:t>down </a:t>
            </a:r>
            <a:r>
              <a:rPr lang="en-GB" sz="3200" i="1" dirty="0" smtClean="0">
                <a:solidFill>
                  <a:schemeClr val="tx1"/>
                </a:solidFill>
              </a:rPr>
              <a:t>all you can </a:t>
            </a:r>
            <a:r>
              <a:rPr lang="en-GB" sz="3200" dirty="0" smtClean="0">
                <a:solidFill>
                  <a:schemeClr val="tx1"/>
                </a:solidFill>
              </a:rPr>
              <a:t>about </a:t>
            </a:r>
            <a:r>
              <a:rPr lang="en-GB" sz="3200" dirty="0" smtClean="0">
                <a:solidFill>
                  <a:schemeClr val="tx1"/>
                </a:solidFill>
              </a:rPr>
              <a:t>this shape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60032" y="1714706"/>
            <a:ext cx="39959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i="1" dirty="0"/>
              <a:t>Appears to be </a:t>
            </a:r>
            <a:r>
              <a:rPr lang="en-GB" sz="2400" dirty="0"/>
              <a:t>a </a:t>
            </a:r>
            <a:r>
              <a:rPr lang="en-GB" sz="2400" dirty="0" smtClean="0"/>
              <a:t>regular </a:t>
            </a:r>
            <a:r>
              <a:rPr lang="en-GB" sz="2400" dirty="0" smtClean="0">
                <a:solidFill>
                  <a:srgbClr val="FF0000"/>
                </a:solidFill>
              </a:rPr>
              <a:t>octagon</a:t>
            </a:r>
            <a:r>
              <a:rPr lang="en-GB" sz="2400" dirty="0"/>
              <a:t> </a:t>
            </a:r>
            <a:r>
              <a:rPr lang="en-GB" sz="2400" dirty="0" smtClean="0"/>
              <a:t>(how can you check that it is?)</a:t>
            </a:r>
            <a:endParaRPr lang="en-GB" sz="2400" dirty="0"/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All sides the same </a:t>
            </a:r>
            <a:r>
              <a:rPr lang="en-GB" sz="2400" dirty="0" smtClean="0"/>
              <a:t>length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All angles the same </a:t>
            </a:r>
            <a:r>
              <a:rPr lang="en-GB" sz="2400" dirty="0" smtClean="0"/>
              <a:t>size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4 lines of reflective </a:t>
            </a:r>
            <a:r>
              <a:rPr lang="en-GB" sz="2400" dirty="0" smtClean="0"/>
              <a:t>symmetry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Order 8 rotational symmetry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727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476672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Look at the cards in front of you.</a:t>
            </a:r>
          </a:p>
          <a:p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Sort them into two groups, choosing your own criteria.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70"/>
          <a:stretch/>
        </p:blipFill>
        <p:spPr bwMode="auto">
          <a:xfrm>
            <a:off x="942712" y="1700808"/>
            <a:ext cx="3406521" cy="477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/>
          <a:stretch/>
        </p:blipFill>
        <p:spPr bwMode="auto">
          <a:xfrm>
            <a:off x="4349233" y="1763871"/>
            <a:ext cx="3375352" cy="4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09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476672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Write a description of your groups onto the blank group 1 and group 2 cards.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70"/>
          <a:stretch/>
        </p:blipFill>
        <p:spPr bwMode="auto">
          <a:xfrm>
            <a:off x="942712" y="1700808"/>
            <a:ext cx="3406521" cy="477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/>
          <a:stretch/>
        </p:blipFill>
        <p:spPr bwMode="auto">
          <a:xfrm>
            <a:off x="4349233" y="1763871"/>
            <a:ext cx="3375352" cy="463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5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486" y="476672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What criteria did you come up with for your two groups?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2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382" y="1982355"/>
            <a:ext cx="820891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Now choose a way to sort group 1 into two groups.</a:t>
            </a:r>
          </a:p>
          <a:p>
            <a:endParaRPr lang="en-GB" sz="2800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Write the descriptions of your two new categories on the blank cards for group 3 and group 4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Now sort your group 2 using the criteria for groups 3 and 4</a:t>
            </a:r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39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759" y="-12059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 smtClean="0">
                <a:solidFill>
                  <a:schemeClr val="tx1"/>
                </a:solidFill>
              </a:rPr>
              <a:t>Arrange your card like this: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930134" y="1484784"/>
            <a:ext cx="36004" cy="42701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75656" y="3607296"/>
            <a:ext cx="6840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195736" y="1052736"/>
            <a:ext cx="15841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Group 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40152" y="1055523"/>
            <a:ext cx="15841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Group 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9512" y="2445379"/>
            <a:ext cx="15841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Group 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0524" y="4267283"/>
            <a:ext cx="15841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Group 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8898" y="5469715"/>
            <a:ext cx="9144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 smtClean="0">
                <a:solidFill>
                  <a:schemeClr val="tx1"/>
                </a:solidFill>
              </a:rPr>
              <a:t>Can you draw a new shape that would fit in each quadrant?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24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1678</TotalTime>
  <Words>224</Words>
  <Application>Microsoft Office PowerPoint</Application>
  <PresentationFormat>On-screen Show (4:3)</PresentationFormat>
  <Paragraphs>44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Miss C. Ball</dc:creator>
  <cp:lastModifiedBy>Warden, M</cp:lastModifiedBy>
  <cp:revision>79</cp:revision>
  <cp:lastPrinted>2013-11-10T18:05:14Z</cp:lastPrinted>
  <dcterms:created xsi:type="dcterms:W3CDTF">2013-11-05T13:43:57Z</dcterms:created>
  <dcterms:modified xsi:type="dcterms:W3CDTF">2016-12-15T21:03:04Z</dcterms:modified>
</cp:coreProperties>
</file>