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"/>
  </p:notesMasterIdLst>
  <p:handoutMasterIdLst>
    <p:handoutMasterId r:id="rId7"/>
  </p:handoutMasterIdLst>
  <p:sldIdLst>
    <p:sldId id="283" r:id="rId3"/>
    <p:sldId id="284" r:id="rId4"/>
    <p:sldId id="285" r:id="rId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0844" autoAdjust="0"/>
  </p:normalViewPr>
  <p:slideViewPr>
    <p:cSldViewPr>
      <p:cViewPr varScale="1">
        <p:scale>
          <a:sx n="63" d="100"/>
          <a:sy n="63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05DBD-D7B8-4AB6-A7EA-52A45B8F328C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7B1EE-BD0F-4227-B81B-509EFC16D4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008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05/12/2016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Hint: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do you want to put the 9? Where should the 1 go or NOT go?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1x – 9 = 8 and 1x – 8 = 9 both have a solution of 17.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9x – 1 = 2 and 9x – 2 = 1 both have a solution of 1/3.</a:t>
            </a:r>
            <a:endParaRPr lang="en-GB" dirty="0" smtClean="0"/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8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Hint: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should the 9 go or not go? Where should the 1 go or not go? Explore “Two-Step Equations” problem first. How can we use our learning from that problem to tackle this problem?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(1/8)x + 2 = 9 yields a solution of 56.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(1/9)x – 8 = 7 and (1/9)x – 7 = 8 both have a solution of 135.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81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Hint: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you use the 1/2 to help you write an inequality?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many correct answers. Some possible responses could be: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4x + 5 &gt; 2x + 6 ;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7x + 5&gt; 1x + 8;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5x + 6 &lt; 9x + 4</a:t>
            </a:r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Answers: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(1/8)x + 2 = 9 yields a solution of 56.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(1/9)x – 8 = 7 and (1/9)x – 7 = 8 both have a solution of 135.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8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0"/>
          </a:xfrm>
        </p:spPr>
        <p:txBody>
          <a:bodyPr anchor="t" anchorCtr="0"/>
          <a:lstStyle/>
          <a:p>
            <a:r>
              <a:rPr lang="en-GB" dirty="0" smtClean="0">
                <a:latin typeface="Calibri" panose="020F0502020204030204" pitchFamily="34" charset="0"/>
              </a:rPr>
              <a:t>Exploring equations</a:t>
            </a:r>
            <a:r>
              <a:rPr lang="en-GB" dirty="0">
                <a:latin typeface="Calibri" panose="020F0502020204030204" pitchFamily="34" charset="0"/>
              </a:rPr>
              <a:t/>
            </a:r>
            <a:br>
              <a:rPr lang="en-GB" dirty="0">
                <a:latin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952321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For the </a:t>
            </a:r>
            <a:r>
              <a:rPr lang="en-GB" sz="2400" dirty="0">
                <a:latin typeface="Calibri" panose="020F0502020204030204" pitchFamily="34" charset="0"/>
              </a:rPr>
              <a:t>problem below, use </a:t>
            </a:r>
            <a:r>
              <a:rPr lang="en-GB" sz="2400" dirty="0" smtClean="0">
                <a:latin typeface="Calibri" panose="020F0502020204030204" pitchFamily="34" charset="0"/>
              </a:rPr>
              <a:t>three different integers from 1 to </a:t>
            </a:r>
            <a:r>
              <a:rPr lang="en-GB" sz="2400" dirty="0">
                <a:latin typeface="Calibri" panose="020F0502020204030204" pitchFamily="34" charset="0"/>
              </a:rPr>
              <a:t>9 </a:t>
            </a:r>
            <a:r>
              <a:rPr lang="en-GB" sz="2400" dirty="0" smtClean="0">
                <a:latin typeface="Calibri" panose="020F0502020204030204" pitchFamily="34" charset="0"/>
              </a:rPr>
              <a:t>to </a:t>
            </a:r>
            <a:r>
              <a:rPr lang="en-GB" sz="2400" dirty="0">
                <a:latin typeface="Calibri" panose="020F0502020204030204" pitchFamily="34" charset="0"/>
              </a:rPr>
              <a:t>find </a:t>
            </a:r>
            <a:r>
              <a:rPr lang="en-GB" sz="2400" dirty="0" smtClean="0">
                <a:latin typeface="Calibri" panose="020F0502020204030204" pitchFamily="34" charset="0"/>
              </a:rPr>
              <a:t>the </a:t>
            </a:r>
            <a:r>
              <a:rPr lang="en-GB" sz="2400" b="1" dirty="0">
                <a:latin typeface="Calibri" panose="020F0502020204030204" pitchFamily="34" charset="0"/>
              </a:rPr>
              <a:t>greatest</a:t>
            </a:r>
            <a:r>
              <a:rPr lang="en-GB" sz="2400" dirty="0">
                <a:latin typeface="Calibri" panose="020F0502020204030204" pitchFamily="34" charset="0"/>
              </a:rPr>
              <a:t> value for x that you can</a:t>
            </a:r>
            <a:r>
              <a:rPr lang="en-GB" sz="2400" dirty="0" smtClean="0">
                <a:latin typeface="Calibri" panose="020F0502020204030204" pitchFamily="34" charset="0"/>
              </a:rPr>
              <a:t>.</a:t>
            </a:r>
          </a:p>
          <a:p>
            <a:endParaRPr lang="en-GB" sz="2400" dirty="0">
              <a:latin typeface="Calibri" panose="020F0502020204030204" pitchFamily="34" charset="0"/>
            </a:endParaRPr>
          </a:p>
          <a:p>
            <a:r>
              <a:rPr lang="en-GB" sz="2400" dirty="0" smtClean="0">
                <a:latin typeface="Calibri" panose="020F0502020204030204" pitchFamily="34" charset="0"/>
              </a:rPr>
              <a:t>Repeat to find the </a:t>
            </a:r>
            <a:r>
              <a:rPr lang="en-GB" sz="2400" b="1" dirty="0" smtClean="0">
                <a:latin typeface="Calibri" panose="020F0502020204030204" pitchFamily="34" charset="0"/>
              </a:rPr>
              <a:t>smallest</a:t>
            </a:r>
            <a:r>
              <a:rPr lang="en-GB" sz="2400" dirty="0" smtClean="0">
                <a:latin typeface="Calibri" panose="020F0502020204030204" pitchFamily="34" charset="0"/>
              </a:rPr>
              <a:t> value for x that you can.</a:t>
            </a:r>
            <a:endParaRPr lang="en-GB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3124200"/>
            <a:ext cx="53911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882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0"/>
          </a:xfrm>
        </p:spPr>
        <p:txBody>
          <a:bodyPr anchor="t" anchorCtr="0"/>
          <a:lstStyle/>
          <a:p>
            <a:r>
              <a:rPr lang="en-GB" dirty="0" smtClean="0">
                <a:latin typeface="Calibri" panose="020F0502020204030204" pitchFamily="34" charset="0"/>
              </a:rPr>
              <a:t>Exploring equations</a:t>
            </a:r>
            <a:r>
              <a:rPr lang="en-GB" dirty="0">
                <a:latin typeface="Calibri" panose="020F0502020204030204" pitchFamily="34" charset="0"/>
              </a:rPr>
              <a:t/>
            </a:r>
            <a:br>
              <a:rPr lang="en-GB" dirty="0">
                <a:latin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524681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952321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For </a:t>
            </a:r>
            <a:r>
              <a:rPr lang="en-GB" sz="2400" dirty="0">
                <a:latin typeface="Calibri" panose="020F0502020204030204" pitchFamily="34" charset="0"/>
              </a:rPr>
              <a:t>each problem below, use four </a:t>
            </a:r>
            <a:r>
              <a:rPr lang="en-GB" sz="2400" dirty="0" smtClean="0">
                <a:latin typeface="Calibri" panose="020F0502020204030204" pitchFamily="34" charset="0"/>
              </a:rPr>
              <a:t>different integers from 1 to </a:t>
            </a:r>
            <a:r>
              <a:rPr lang="en-GB" sz="2400" dirty="0">
                <a:latin typeface="Calibri" panose="020F0502020204030204" pitchFamily="34" charset="0"/>
              </a:rPr>
              <a:t>9 </a:t>
            </a:r>
            <a:r>
              <a:rPr lang="en-GB" sz="2400" dirty="0" smtClean="0">
                <a:latin typeface="Calibri" panose="020F0502020204030204" pitchFamily="34" charset="0"/>
              </a:rPr>
              <a:t>to </a:t>
            </a:r>
            <a:r>
              <a:rPr lang="en-GB" sz="2400" dirty="0">
                <a:latin typeface="Calibri" panose="020F0502020204030204" pitchFamily="34" charset="0"/>
              </a:rPr>
              <a:t>find </a:t>
            </a:r>
            <a:r>
              <a:rPr lang="en-GB" sz="2400" dirty="0" smtClean="0">
                <a:latin typeface="Calibri" panose="020F0502020204030204" pitchFamily="34" charset="0"/>
              </a:rPr>
              <a:t>the </a:t>
            </a:r>
            <a:r>
              <a:rPr lang="en-GB" sz="2400" b="1" dirty="0">
                <a:latin typeface="Calibri" panose="020F0502020204030204" pitchFamily="34" charset="0"/>
              </a:rPr>
              <a:t>greatest</a:t>
            </a:r>
            <a:r>
              <a:rPr lang="en-GB" sz="2400" dirty="0">
                <a:latin typeface="Calibri" panose="020F0502020204030204" pitchFamily="34" charset="0"/>
              </a:rPr>
              <a:t> value for x that you can.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63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0"/>
          </a:xfrm>
        </p:spPr>
        <p:txBody>
          <a:bodyPr anchor="t" anchorCtr="0"/>
          <a:lstStyle/>
          <a:p>
            <a:r>
              <a:rPr lang="en-GB" dirty="0" smtClean="0">
                <a:latin typeface="Calibri" panose="020F0502020204030204" pitchFamily="34" charset="0"/>
              </a:rPr>
              <a:t>Exploring equations</a:t>
            </a:r>
            <a:r>
              <a:rPr lang="en-GB" dirty="0">
                <a:latin typeface="Calibri" panose="020F0502020204030204" pitchFamily="34" charset="0"/>
              </a:rPr>
              <a:t/>
            </a:r>
            <a:br>
              <a:rPr lang="en-GB" dirty="0">
                <a:latin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04800" y="952321"/>
                <a:ext cx="8610600" cy="1352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latin typeface="Calibri" panose="020F0502020204030204" pitchFamily="34" charset="0"/>
                  </a:rPr>
                  <a:t>Write an inequality whose solution set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 smtClean="0">
                    <a:latin typeface="Calibri" panose="020F0502020204030204" pitchFamily="34" charset="0"/>
                  </a:rPr>
                  <a:t>  by </a:t>
                </a:r>
                <a:r>
                  <a:rPr lang="en-GB" sz="2400" dirty="0">
                    <a:latin typeface="Calibri" panose="020F0502020204030204" pitchFamily="34" charset="0"/>
                  </a:rPr>
                  <a:t>filling in the boxes with </a:t>
                </a:r>
                <a:r>
                  <a:rPr lang="en-GB" sz="2400" dirty="0" smtClean="0">
                    <a:latin typeface="Calibri" panose="020F0502020204030204" pitchFamily="34" charset="0"/>
                  </a:rPr>
                  <a:t>the integers from  1 to 9</a:t>
                </a:r>
                <a:r>
                  <a:rPr lang="en-GB" sz="2400" dirty="0">
                    <a:latin typeface="Calibri" panose="020F0502020204030204" pitchFamily="34" charset="0"/>
                  </a:rPr>
                  <a:t>, using each number at most once.</a:t>
                </a:r>
                <a:endParaRPr lang="en-GB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952321"/>
                <a:ext cx="8610600" cy="1352550"/>
              </a:xfrm>
              <a:prstGeom prst="rect">
                <a:avLst/>
              </a:prstGeom>
              <a:blipFill rotWithShape="1">
                <a:blip r:embed="rId4"/>
                <a:stretch>
                  <a:fillRect l="-1062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28" y="3200400"/>
            <a:ext cx="7501544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437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3519</TotalTime>
  <Words>247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1_Default Design</vt:lpstr>
      <vt:lpstr>Bluecoat</vt:lpstr>
      <vt:lpstr>Exploring equations </vt:lpstr>
      <vt:lpstr>Exploring equations </vt:lpstr>
      <vt:lpstr>Exploring equations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134</cp:revision>
  <cp:lastPrinted>2016-12-05T08:38:46Z</cp:lastPrinted>
  <dcterms:created xsi:type="dcterms:W3CDTF">1601-01-01T00:00:00Z</dcterms:created>
  <dcterms:modified xsi:type="dcterms:W3CDTF">2016-12-06T20:07:40Z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