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77" r:id="rId3"/>
    <p:sldId id="276" r:id="rId4"/>
    <p:sldId id="286" r:id="rId5"/>
    <p:sldId id="288" r:id="rId6"/>
    <p:sldId id="287" r:id="rId7"/>
    <p:sldId id="279" r:id="rId8"/>
    <p:sldId id="285" r:id="rId9"/>
    <p:sldId id="280" r:id="rId10"/>
    <p:sldId id="282" r:id="rId11"/>
    <p:sldId id="283" r:id="rId12"/>
    <p:sldId id="28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4660"/>
  </p:normalViewPr>
  <p:slideViewPr>
    <p:cSldViewPr>
      <p:cViewPr varScale="1">
        <p:scale>
          <a:sx n="65" d="100"/>
          <a:sy n="65" d="100"/>
        </p:scale>
        <p:origin x="-8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25023-3A46-424A-AE9C-2CB946CCD43B}" type="datetimeFigureOut">
              <a:rPr lang="en-GB" smtClean="0"/>
              <a:t>13/11/2016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102CE-9A59-4DBC-96FF-37155ABAD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482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69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087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17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562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486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18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25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376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225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3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021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7325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456916"/>
              </p:ext>
            </p:extLst>
          </p:nvPr>
        </p:nvGraphicFramePr>
        <p:xfrm>
          <a:off x="683568" y="188640"/>
          <a:ext cx="7200800" cy="63374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200"/>
                <a:gridCol w="1800200"/>
                <a:gridCol w="1800200"/>
                <a:gridCol w="1800200"/>
              </a:tblGrid>
              <a:tr h="1561347"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Square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Prime number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Multiple</a:t>
                      </a:r>
                    </a:p>
                    <a:p>
                      <a:pPr algn="ctr"/>
                      <a:r>
                        <a:rPr lang="en-GB" sz="2000" b="1" dirty="0" smtClean="0"/>
                        <a:t>of</a:t>
                      </a:r>
                      <a:r>
                        <a:rPr lang="en-GB" sz="2000" b="1" baseline="0" dirty="0" smtClean="0"/>
                        <a:t> 3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</a:tr>
              <a:tr h="1561347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Factor of 12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</a:tr>
              <a:tr h="1561347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Factor of 45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</a:tr>
              <a:tr h="165344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Consecutive numbers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3059832" y="2636912"/>
            <a:ext cx="4392488" cy="1656184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Fill each cell with a number between </a:t>
            </a:r>
            <a:r>
              <a:rPr lang="en-GB" b="1" dirty="0" smtClean="0">
                <a:solidFill>
                  <a:srgbClr val="FF0000"/>
                </a:solidFill>
              </a:rPr>
              <a:t>1</a:t>
            </a:r>
            <a:r>
              <a:rPr lang="en-GB" b="1" dirty="0" smtClean="0">
                <a:solidFill>
                  <a:schemeClr val="tx1"/>
                </a:solidFill>
              </a:rPr>
              <a:t> and </a:t>
            </a:r>
            <a:r>
              <a:rPr lang="en-GB" b="1" dirty="0" smtClean="0">
                <a:solidFill>
                  <a:srgbClr val="FF0000"/>
                </a:solidFill>
              </a:rPr>
              <a:t>20</a:t>
            </a:r>
            <a:r>
              <a:rPr lang="en-GB" b="1" dirty="0" smtClean="0">
                <a:solidFill>
                  <a:schemeClr val="tx1"/>
                </a:solidFill>
              </a:rPr>
              <a:t> so that they follow the rules for the rows and columns.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Numbers may not be repeated</a:t>
            </a:r>
          </a:p>
        </p:txBody>
      </p:sp>
    </p:spTree>
    <p:extLst>
      <p:ext uri="{BB962C8B-B14F-4D97-AF65-F5344CB8AC3E}">
        <p14:creationId xmlns:p14="http://schemas.microsoft.com/office/powerpoint/2010/main" val="182009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365211"/>
              </p:ext>
            </p:extLst>
          </p:nvPr>
        </p:nvGraphicFramePr>
        <p:xfrm>
          <a:off x="683568" y="188640"/>
          <a:ext cx="7200800" cy="63374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200"/>
                <a:gridCol w="1800200"/>
                <a:gridCol w="1800200"/>
                <a:gridCol w="1800200"/>
              </a:tblGrid>
              <a:tr h="1561347">
                <a:tc>
                  <a:txBody>
                    <a:bodyPr/>
                    <a:lstStyle/>
                    <a:p>
                      <a:pPr algn="ctr"/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Square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Prime number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Multiple</a:t>
                      </a:r>
                    </a:p>
                    <a:p>
                      <a:pPr algn="ctr"/>
                      <a:r>
                        <a:rPr lang="en-GB" sz="2000" b="1" dirty="0" smtClean="0"/>
                        <a:t>of</a:t>
                      </a:r>
                      <a:r>
                        <a:rPr lang="en-GB" sz="2000" b="1" baseline="0" dirty="0" smtClean="0"/>
                        <a:t> 3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</a:tr>
              <a:tr h="1561347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Factor of 12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</a:tr>
              <a:tr h="1561347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Factor of 45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</a:tr>
              <a:tr h="165344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Consecutive numbers</a:t>
                      </a:r>
                      <a:endParaRPr lang="en-GB" sz="2000" b="1" dirty="0"/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17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0" b="0" dirty="0" smtClean="0">
                          <a:solidFill>
                            <a:srgbClr val="FF0000"/>
                          </a:solidFill>
                        </a:rPr>
                        <a:t>18</a:t>
                      </a:r>
                      <a:endParaRPr lang="en-GB" sz="6000" b="0" dirty="0">
                        <a:solidFill>
                          <a:srgbClr val="FF0000"/>
                        </a:solidFill>
                      </a:endParaRPr>
                    </a:p>
                  </a:txBody>
                  <a:tcPr marL="127187" marR="127187" marT="63594" marB="63594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22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9692" y="1466782"/>
            <a:ext cx="4824536" cy="3456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783340" y="1196752"/>
            <a:ext cx="4900888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43808" y="62925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240cm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-387993" y="277134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180cm</a:t>
            </a:r>
            <a:endParaRPr lang="en-GB" sz="2800" dirty="0">
              <a:solidFill>
                <a:srgbClr val="00B05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28824" y="1412776"/>
            <a:ext cx="0" cy="351039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228184" y="1084430"/>
            <a:ext cx="2649607" cy="422108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This is the floor plan of a new classroom.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The school want to tile the floor with </a:t>
            </a:r>
            <a:r>
              <a:rPr lang="en-GB" b="1" dirty="0" smtClean="0">
                <a:solidFill>
                  <a:srgbClr val="FF0000"/>
                </a:solidFill>
              </a:rPr>
              <a:t>square</a:t>
            </a:r>
            <a:r>
              <a:rPr lang="en-GB" dirty="0" smtClean="0">
                <a:solidFill>
                  <a:schemeClr val="tx1"/>
                </a:solidFill>
              </a:rPr>
              <a:t> tiles.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What size tiles could the school buy if they want the tiles to cover the floor exactly, without cutting any or without any gaps?</a:t>
            </a:r>
          </a:p>
        </p:txBody>
      </p:sp>
    </p:spTree>
    <p:extLst>
      <p:ext uri="{BB962C8B-B14F-4D97-AF65-F5344CB8AC3E}">
        <p14:creationId xmlns:p14="http://schemas.microsoft.com/office/powerpoint/2010/main" val="89314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9692" y="1466782"/>
            <a:ext cx="4824536" cy="3456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783340" y="1196752"/>
            <a:ext cx="4900888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43808" y="62925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240cm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-387993" y="277134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180cm</a:t>
            </a:r>
            <a:endParaRPr lang="en-GB" sz="2800" dirty="0">
              <a:solidFill>
                <a:srgbClr val="00B05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28824" y="1412776"/>
            <a:ext cx="0" cy="351039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228184" y="1084430"/>
            <a:ext cx="2649607" cy="422108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What are all the different sized square tiles we can use?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These numbers are all </a:t>
            </a:r>
            <a:r>
              <a:rPr lang="en-GB" b="1" dirty="0" smtClean="0">
                <a:solidFill>
                  <a:srgbClr val="FF0000"/>
                </a:solidFill>
              </a:rPr>
              <a:t>common factors </a:t>
            </a:r>
            <a:r>
              <a:rPr lang="en-GB" dirty="0" smtClean="0">
                <a:solidFill>
                  <a:schemeClr val="tx1"/>
                </a:solidFill>
              </a:rPr>
              <a:t>of 240 and 180.</a:t>
            </a:r>
          </a:p>
        </p:txBody>
      </p:sp>
    </p:spTree>
    <p:extLst>
      <p:ext uri="{BB962C8B-B14F-4D97-AF65-F5344CB8AC3E}">
        <p14:creationId xmlns:p14="http://schemas.microsoft.com/office/powerpoint/2010/main" val="271303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77699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Today we are going to look at common factors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556792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Write down the factors of 24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3429000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Write down the factors of 36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420888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1,  2,  3,  4,  6,  8,  12,  24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4293096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1,  2,  3,  4,  6,  9,  12,  18,  36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5229200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Which factors are common to both?</a:t>
            </a:r>
            <a:endParaRPr lang="en-GB" sz="2800" dirty="0"/>
          </a:p>
        </p:txBody>
      </p:sp>
      <p:sp>
        <p:nvSpPr>
          <p:cNvPr id="8" name="Oval 7"/>
          <p:cNvSpPr/>
          <p:nvPr/>
        </p:nvSpPr>
        <p:spPr>
          <a:xfrm>
            <a:off x="855738" y="2475074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833994" y="4351893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1372810" y="2470463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1351066" y="4347282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1889882" y="2465852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1868138" y="4342671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2406954" y="2461241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2385210" y="4338060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441616" y="2456630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419872" y="4333449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395536" y="5946808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Which factor is the </a:t>
            </a:r>
            <a:r>
              <a:rPr lang="en-GB" sz="2800" dirty="0" smtClean="0">
                <a:solidFill>
                  <a:srgbClr val="FF0000"/>
                </a:solidFill>
              </a:rPr>
              <a:t>Highest Common Factor</a:t>
            </a:r>
            <a:r>
              <a:rPr lang="en-GB" sz="2800" dirty="0" smtClean="0"/>
              <a:t>?</a:t>
            </a:r>
            <a:endParaRPr lang="en-GB" sz="2800" dirty="0"/>
          </a:p>
        </p:txBody>
      </p:sp>
      <p:sp>
        <p:nvSpPr>
          <p:cNvPr id="25" name="Oval 24"/>
          <p:cNvSpPr/>
          <p:nvPr/>
        </p:nvSpPr>
        <p:spPr>
          <a:xfrm>
            <a:off x="402532" y="2480600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80788" y="4357419"/>
            <a:ext cx="405626" cy="40562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41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77699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In your books:</a:t>
            </a:r>
          </a:p>
          <a:p>
            <a:r>
              <a:rPr lang="en-GB" sz="2800" dirty="0" smtClean="0"/>
              <a:t>Title:  Highest Common Factor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844824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Find the </a:t>
            </a:r>
            <a:r>
              <a:rPr lang="en-GB" sz="2800" dirty="0" smtClean="0">
                <a:solidFill>
                  <a:srgbClr val="FF0000"/>
                </a:solidFill>
              </a:rPr>
              <a:t>Highest Common Factor (HCF) </a:t>
            </a:r>
            <a:r>
              <a:rPr lang="en-GB" sz="2800" dirty="0" smtClean="0"/>
              <a:t>of these pairs of numbers:</a:t>
            </a:r>
          </a:p>
          <a:p>
            <a:endParaRPr lang="en-GB" sz="2800" dirty="0" smtClean="0"/>
          </a:p>
          <a:p>
            <a:r>
              <a:rPr lang="en-GB" sz="2800" dirty="0" smtClean="0"/>
              <a:t>1.	12 and 16      	</a:t>
            </a:r>
            <a:endParaRPr lang="en-GB" sz="2800" dirty="0" smtClean="0">
              <a:solidFill>
                <a:srgbClr val="00B050"/>
              </a:solidFill>
            </a:endParaRPr>
          </a:p>
          <a:p>
            <a:endParaRPr lang="en-GB" sz="2800" dirty="0"/>
          </a:p>
          <a:p>
            <a:pPr marL="514350" indent="-514350">
              <a:buAutoNum type="arabicPeriod" startAt="2"/>
            </a:pPr>
            <a:r>
              <a:rPr lang="en-GB" sz="2800" dirty="0" smtClean="0"/>
              <a:t>    15 and 30		</a:t>
            </a:r>
          </a:p>
          <a:p>
            <a:endParaRPr lang="en-GB" sz="2800" dirty="0"/>
          </a:p>
          <a:p>
            <a:r>
              <a:rPr lang="en-GB" sz="2800" dirty="0" smtClean="0"/>
              <a:t>3.	6 and 18		</a:t>
            </a:r>
            <a:endParaRPr lang="en-GB" sz="2800" dirty="0" smtClean="0">
              <a:solidFill>
                <a:srgbClr val="00B050"/>
              </a:solidFill>
            </a:endParaRPr>
          </a:p>
          <a:p>
            <a:endParaRPr lang="en-GB" sz="2800" dirty="0"/>
          </a:p>
          <a:p>
            <a:r>
              <a:rPr lang="en-GB" sz="2800" dirty="0" smtClean="0"/>
              <a:t>4.	8 and 21		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896" y="3100059"/>
            <a:ext cx="792088" cy="57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4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5896" y="4009190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15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35896" y="4865999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5896" y="5722809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1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44137" y="5568920"/>
            <a:ext cx="4716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When the HCF = 1, the numbers are said to be </a:t>
            </a:r>
            <a:r>
              <a:rPr lang="en-GB" sz="2400" dirty="0" smtClean="0">
                <a:solidFill>
                  <a:srgbClr val="FF0000"/>
                </a:solidFill>
              </a:rPr>
              <a:t>coprime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92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77699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Challenge: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844824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Find three numbers that have a highest common factor of:</a:t>
            </a:r>
          </a:p>
          <a:p>
            <a:endParaRPr lang="en-GB" sz="2800" dirty="0" smtClean="0"/>
          </a:p>
          <a:p>
            <a:r>
              <a:rPr lang="en-GB" sz="2800" dirty="0" smtClean="0"/>
              <a:t>1.	3	</a:t>
            </a:r>
            <a:endParaRPr lang="en-GB" sz="2800" dirty="0" smtClean="0">
              <a:solidFill>
                <a:srgbClr val="00B050"/>
              </a:solidFill>
            </a:endParaRPr>
          </a:p>
          <a:p>
            <a:endParaRPr lang="en-GB" sz="2800" dirty="0"/>
          </a:p>
          <a:p>
            <a:pPr marL="514350" indent="-514350">
              <a:buAutoNum type="arabicPeriod" startAt="2"/>
            </a:pPr>
            <a:r>
              <a:rPr lang="en-GB" sz="2800" dirty="0" smtClean="0"/>
              <a:t>    7		</a:t>
            </a:r>
          </a:p>
          <a:p>
            <a:endParaRPr lang="en-GB" sz="2800" dirty="0"/>
          </a:p>
          <a:p>
            <a:r>
              <a:rPr lang="en-GB" sz="2800" dirty="0" smtClean="0"/>
              <a:t>3.	9		</a:t>
            </a:r>
            <a:endParaRPr lang="en-GB" sz="2800" dirty="0" smtClean="0">
              <a:solidFill>
                <a:srgbClr val="00B050"/>
              </a:solidFill>
            </a:endParaRPr>
          </a:p>
          <a:p>
            <a:endParaRPr lang="en-GB" sz="2800" dirty="0"/>
          </a:p>
          <a:p>
            <a:r>
              <a:rPr lang="en-GB" sz="2800" dirty="0" smtClean="0"/>
              <a:t>4.	12		</a:t>
            </a:r>
            <a:endParaRPr lang="en-GB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218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77699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When the numbers are large:</a:t>
            </a:r>
            <a:endParaRPr lang="en-GB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23239" y="1187227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Find the </a:t>
            </a:r>
            <a:r>
              <a:rPr lang="en-GB" sz="2800" dirty="0" smtClean="0">
                <a:solidFill>
                  <a:srgbClr val="FF0000"/>
                </a:solidFill>
              </a:rPr>
              <a:t>Highest Common Factor </a:t>
            </a:r>
            <a:r>
              <a:rPr lang="en-GB" sz="2800" dirty="0" smtClean="0"/>
              <a:t>of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smtClean="0"/>
              <a:t>240 and 180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92812" y="2056502"/>
            <a:ext cx="21820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>
                <a:solidFill>
                  <a:srgbClr val="000000"/>
                </a:solidFill>
              </a:rPr>
              <a:t>240  </a:t>
            </a:r>
            <a:r>
              <a:rPr lang="en-GB" sz="2800" dirty="0" smtClean="0">
                <a:solidFill>
                  <a:srgbClr val="000000"/>
                </a:solidFill>
              </a:rPr>
              <a:t>      </a:t>
            </a:r>
            <a:r>
              <a:rPr lang="en-GB" sz="2800" dirty="0">
                <a:solidFill>
                  <a:srgbClr val="000000"/>
                </a:solidFill>
              </a:rPr>
              <a:t>180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10242" y="2578980"/>
            <a:ext cx="3782238" cy="50405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Find any common factor &gt; 1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913613" y="2581002"/>
            <a:ext cx="0" cy="17281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239509" y="2667828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B0F0"/>
                </a:solidFill>
              </a:rPr>
              <a:t>10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48064" y="3337086"/>
            <a:ext cx="3744416" cy="50405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Divide both numbers by the </a:t>
            </a:r>
            <a:r>
              <a:rPr lang="en-GB" sz="1600" dirty="0">
                <a:solidFill>
                  <a:schemeClr val="tx1"/>
                </a:solidFill>
              </a:rPr>
              <a:t>f</a:t>
            </a:r>
            <a:r>
              <a:rPr lang="en-GB" sz="1600" dirty="0" smtClean="0">
                <a:solidFill>
                  <a:schemeClr val="tx1"/>
                </a:solidFill>
              </a:rPr>
              <a:t>actor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348569" y="2691404"/>
            <a:ext cx="20794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0000"/>
                </a:solidFill>
              </a:rPr>
              <a:t>24          18 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148064" y="4077072"/>
            <a:ext cx="3744416" cy="50405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Repeat until the numbers are coprime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39696" y="328615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B0F0"/>
                </a:solidFill>
              </a:rPr>
              <a:t>2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48569" y="3286154"/>
            <a:ext cx="1978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0000"/>
                </a:solidFill>
              </a:rPr>
              <a:t>12           9 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3607" y="391389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B0F0"/>
                </a:solidFill>
              </a:rPr>
              <a:t>3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65716" y="3913892"/>
            <a:ext cx="1877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0000"/>
                </a:solidFill>
              </a:rPr>
              <a:t>4            3 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95452" y="2578980"/>
            <a:ext cx="485230" cy="18581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22540" y="5085184"/>
                <a:ext cx="82089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The </a:t>
                </a:r>
                <a:r>
                  <a:rPr lang="en-GB" sz="2800" dirty="0" smtClean="0">
                    <a:solidFill>
                      <a:srgbClr val="FF0000"/>
                    </a:solidFill>
                  </a:rPr>
                  <a:t>Highest Common Factor </a:t>
                </a:r>
                <a:r>
                  <a:rPr lang="en-GB" sz="2800" dirty="0" smtClean="0"/>
                  <a:t>is </a:t>
                </a:r>
                <a:r>
                  <a:rPr lang="en-GB" sz="2800" dirty="0" smtClean="0">
                    <a:solidFill>
                      <a:srgbClr val="00B0F0"/>
                    </a:solidFill>
                  </a:rPr>
                  <a:t>10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00B0F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GB" sz="2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2800" b="0" i="1" smtClean="0">
                        <a:solidFill>
                          <a:srgbClr val="00B0F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solidFill>
                      <a:srgbClr val="00B0F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800" dirty="0" smtClean="0">
                    <a:solidFill>
                      <a:srgbClr val="00B0F0"/>
                    </a:solidFill>
                  </a:rPr>
                  <a:t> 3 </a:t>
                </a:r>
                <a:r>
                  <a:rPr lang="en-GB" sz="2800" dirty="0" smtClean="0"/>
                  <a:t>= 60</a:t>
                </a:r>
                <a:r>
                  <a:rPr lang="en-GB" sz="2800" dirty="0" smtClean="0">
                    <a:solidFill>
                      <a:srgbClr val="00B0F0"/>
                    </a:solidFill>
                  </a:rPr>
                  <a:t> </a:t>
                </a:r>
                <a:endParaRPr lang="en-GB" sz="28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40" y="5085184"/>
                <a:ext cx="8208912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560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25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2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9" grpId="0" animBg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77699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When the numbers are large:</a:t>
            </a:r>
            <a:endParaRPr lang="en-GB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23239" y="1187227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Find the </a:t>
            </a:r>
            <a:r>
              <a:rPr lang="en-GB" sz="2800" dirty="0" smtClean="0">
                <a:solidFill>
                  <a:srgbClr val="FF0000"/>
                </a:solidFill>
              </a:rPr>
              <a:t>Highest Common Factor </a:t>
            </a:r>
            <a:r>
              <a:rPr lang="en-GB" sz="2800" dirty="0" smtClean="0"/>
              <a:t>of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smtClean="0"/>
              <a:t>128 and 144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06658" y="2056502"/>
            <a:ext cx="21820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0000"/>
                </a:solidFill>
              </a:rPr>
              <a:t>128        144</a:t>
            </a:r>
            <a:endParaRPr lang="en-GB" sz="2800" dirty="0">
              <a:solidFill>
                <a:srgbClr val="00B05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227459" y="2581002"/>
            <a:ext cx="0" cy="25041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662996" y="266782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B0F0"/>
                </a:solidFill>
              </a:rPr>
              <a:t>2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62415" y="2691404"/>
            <a:ext cx="20794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0000"/>
                </a:solidFill>
              </a:rPr>
              <a:t>64          72 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53542" y="328615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B0F0"/>
                </a:solidFill>
              </a:rPr>
              <a:t>2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662415" y="3286154"/>
            <a:ext cx="20794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0000"/>
                </a:solidFill>
              </a:rPr>
              <a:t>32          36 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67453" y="391389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B0F0"/>
                </a:solidFill>
              </a:rPr>
              <a:t>2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17334" y="3913892"/>
            <a:ext cx="2178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0000"/>
                </a:solidFill>
              </a:rPr>
              <a:t>16           18 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09298" y="2578980"/>
            <a:ext cx="485230" cy="25062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390374" y="5282044"/>
                <a:ext cx="82089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The </a:t>
                </a:r>
                <a:r>
                  <a:rPr lang="en-GB" sz="2800" dirty="0" smtClean="0">
                    <a:solidFill>
                      <a:srgbClr val="FF0000"/>
                    </a:solidFill>
                  </a:rPr>
                  <a:t>Highest Common Factor </a:t>
                </a:r>
                <a:r>
                  <a:rPr lang="en-GB" sz="2800" dirty="0" smtClean="0"/>
                  <a:t>is </a:t>
                </a:r>
                <a:r>
                  <a:rPr lang="en-GB" sz="2800" dirty="0" smtClean="0">
                    <a:solidFill>
                      <a:srgbClr val="00B0F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00B0F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GB" sz="2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2800" b="0" i="1" smtClean="0">
                        <a:solidFill>
                          <a:srgbClr val="00B0F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solidFill>
                      <a:srgbClr val="00B0F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800" dirty="0" smtClean="0">
                    <a:solidFill>
                      <a:srgbClr val="00B0F0"/>
                    </a:solidFill>
                  </a:rPr>
                  <a:t> 2</a:t>
                </a:r>
                <a:r>
                  <a:rPr lang="en-GB" sz="28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800" dirty="0">
                    <a:solidFill>
                      <a:srgbClr val="00B0F0"/>
                    </a:solidFill>
                  </a:rPr>
                  <a:t> 2</a:t>
                </a:r>
                <a:r>
                  <a:rPr lang="en-GB" sz="2800" dirty="0" smtClean="0">
                    <a:solidFill>
                      <a:srgbClr val="00B0F0"/>
                    </a:solidFill>
                  </a:rPr>
                  <a:t> </a:t>
                </a:r>
                <a:r>
                  <a:rPr lang="en-GB" sz="2800" dirty="0" smtClean="0"/>
                  <a:t>= 16</a:t>
                </a:r>
                <a:endParaRPr lang="en-GB" sz="28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74" y="5282044"/>
                <a:ext cx="8208912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485" t="-11628" r="-371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2667453" y="45256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B0F0"/>
                </a:solidFill>
              </a:rPr>
              <a:t>2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17334" y="4525600"/>
            <a:ext cx="20762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800" dirty="0" smtClean="0">
                <a:solidFill>
                  <a:srgbClr val="000000"/>
                </a:solidFill>
              </a:rPr>
              <a:t>8              9 </a:t>
            </a:r>
            <a:endParaRPr lang="en-GB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42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7" grpId="0"/>
      <p:bldP spid="19" grpId="0"/>
      <p:bldP spid="20" grpId="0"/>
      <p:bldP spid="21" grpId="0"/>
      <p:bldP spid="22" grpId="0"/>
      <p:bldP spid="9" grpId="0" animBg="1"/>
      <p:bldP spid="24" grpId="0"/>
      <p:bldP spid="23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77699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In your books: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0364" y="1583213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Find the </a:t>
            </a:r>
            <a:r>
              <a:rPr lang="en-GB" sz="2800" dirty="0" smtClean="0">
                <a:solidFill>
                  <a:srgbClr val="FF0000"/>
                </a:solidFill>
              </a:rPr>
              <a:t>Highest Common Factor (HCF) </a:t>
            </a:r>
            <a:r>
              <a:rPr lang="en-GB" sz="2800" dirty="0" smtClean="0"/>
              <a:t>of these pairs of numbers:</a:t>
            </a:r>
          </a:p>
          <a:p>
            <a:endParaRPr lang="en-GB" sz="2800" dirty="0" smtClean="0"/>
          </a:p>
          <a:p>
            <a:r>
              <a:rPr lang="en-GB" sz="2800" dirty="0" smtClean="0"/>
              <a:t>1.	162 and 90      	</a:t>
            </a:r>
            <a:endParaRPr lang="en-GB" sz="2800" dirty="0" smtClean="0">
              <a:solidFill>
                <a:srgbClr val="00B050"/>
              </a:solidFill>
            </a:endParaRPr>
          </a:p>
          <a:p>
            <a:endParaRPr lang="en-GB" sz="2800" dirty="0"/>
          </a:p>
          <a:p>
            <a:pPr marL="514350" indent="-514350">
              <a:buAutoNum type="arabicPeriod" startAt="2"/>
            </a:pPr>
            <a:r>
              <a:rPr lang="en-GB" sz="2800" dirty="0" smtClean="0"/>
              <a:t>    135 and 105		</a:t>
            </a:r>
          </a:p>
          <a:p>
            <a:endParaRPr lang="en-GB" sz="2800" dirty="0"/>
          </a:p>
          <a:p>
            <a:r>
              <a:rPr lang="en-GB" sz="2800" dirty="0" smtClean="0"/>
              <a:t>3.	240, 180 and 150		</a:t>
            </a:r>
            <a:endParaRPr lang="en-GB" sz="2800" dirty="0" smtClean="0">
              <a:solidFill>
                <a:srgbClr val="00B050"/>
              </a:solidFill>
            </a:endParaRPr>
          </a:p>
          <a:p>
            <a:endParaRPr lang="en-GB" sz="2800" dirty="0"/>
          </a:p>
          <a:p>
            <a:r>
              <a:rPr lang="en-GB" sz="2800" dirty="0" smtClean="0"/>
              <a:t>4.	675 and 1575		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8024" y="2895957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18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8024" y="3805088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15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90434" y="4653816"/>
            <a:ext cx="595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30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91942" y="5443543"/>
            <a:ext cx="1076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 225</a:t>
            </a:r>
            <a:endParaRPr lang="en-GB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8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48098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Challenge (no calculator)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100919"/>
            <a:ext cx="820891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Working backwards:</a:t>
            </a:r>
          </a:p>
          <a:p>
            <a:endParaRPr lang="en-GB" sz="2800" dirty="0" smtClean="0"/>
          </a:p>
          <a:p>
            <a:pPr marL="900113" indent="-900113"/>
            <a:r>
              <a:rPr lang="en-GB" sz="2800" dirty="0" smtClean="0"/>
              <a:t>1.	Find two numbers above 100 that have a HCF of 24</a:t>
            </a:r>
            <a:endParaRPr lang="en-GB" sz="2800" dirty="0" smtClean="0">
              <a:solidFill>
                <a:srgbClr val="00B050"/>
              </a:solidFill>
            </a:endParaRPr>
          </a:p>
          <a:p>
            <a:endParaRPr lang="en-GB" sz="2800" dirty="0"/>
          </a:p>
          <a:p>
            <a:pPr marL="900113" indent="-900113">
              <a:buFontTx/>
              <a:buAutoNum type="arabicPeriod" startAt="2"/>
            </a:pPr>
            <a:r>
              <a:rPr lang="en-GB" sz="2800" dirty="0" smtClean="0"/>
              <a:t>Find </a:t>
            </a:r>
            <a:r>
              <a:rPr lang="en-GB" sz="2800" dirty="0"/>
              <a:t>two numbers above 100 that have a HCF of </a:t>
            </a:r>
            <a:r>
              <a:rPr lang="en-GB" sz="2800" dirty="0" smtClean="0"/>
              <a:t>35		</a:t>
            </a:r>
          </a:p>
          <a:p>
            <a:endParaRPr lang="en-GB" sz="2800" dirty="0"/>
          </a:p>
          <a:p>
            <a:pPr marL="900113" indent="-900113"/>
            <a:r>
              <a:rPr lang="en-GB" sz="2800" dirty="0" smtClean="0"/>
              <a:t>3.	</a:t>
            </a:r>
            <a:r>
              <a:rPr lang="en-GB" sz="2800" dirty="0"/>
              <a:t>Find </a:t>
            </a:r>
            <a:r>
              <a:rPr lang="en-GB" sz="2800" dirty="0" smtClean="0"/>
              <a:t>three </a:t>
            </a:r>
            <a:r>
              <a:rPr lang="en-GB" sz="2800" dirty="0"/>
              <a:t>numbers </a:t>
            </a:r>
            <a:r>
              <a:rPr lang="en-GB" sz="2800" dirty="0" smtClean="0"/>
              <a:t>above 100 </a:t>
            </a:r>
            <a:r>
              <a:rPr lang="en-GB" sz="2800" dirty="0"/>
              <a:t>that have a HCF of </a:t>
            </a:r>
            <a:r>
              <a:rPr lang="en-GB" sz="2800" dirty="0" smtClean="0"/>
              <a:t>36</a:t>
            </a:r>
            <a:endParaRPr lang="en-GB" sz="2800" dirty="0">
              <a:solidFill>
                <a:srgbClr val="00B050"/>
              </a:solidFill>
            </a:endParaRPr>
          </a:p>
          <a:p>
            <a:r>
              <a:rPr lang="en-GB" sz="2800" dirty="0" smtClean="0"/>
              <a:t>		</a:t>
            </a:r>
            <a:endParaRPr lang="en-GB" sz="2800" dirty="0" smtClean="0">
              <a:solidFill>
                <a:srgbClr val="00B050"/>
              </a:solidFill>
            </a:endParaRPr>
          </a:p>
          <a:p>
            <a:pPr marL="900113" indent="-900113"/>
            <a:r>
              <a:rPr lang="en-GB" sz="2800" dirty="0" smtClean="0"/>
              <a:t>4.	Find </a:t>
            </a:r>
            <a:r>
              <a:rPr lang="en-GB" sz="2800" dirty="0"/>
              <a:t>three numbers above </a:t>
            </a:r>
            <a:r>
              <a:rPr lang="en-GB" sz="2800" dirty="0" smtClean="0"/>
              <a:t>500 </a:t>
            </a:r>
            <a:r>
              <a:rPr lang="en-GB" sz="2800" dirty="0"/>
              <a:t>that have a HCF of 36</a:t>
            </a:r>
            <a:endParaRPr lang="en-GB" sz="2800" dirty="0">
              <a:solidFill>
                <a:srgbClr val="00B050"/>
              </a:solidFill>
            </a:endParaRPr>
          </a:p>
          <a:p>
            <a:r>
              <a:rPr lang="en-GB" sz="2800" dirty="0" smtClean="0"/>
              <a:t>	</a:t>
            </a:r>
            <a:endParaRPr lang="en-GB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29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397</Words>
  <Application>Microsoft Office PowerPoint</Application>
  <PresentationFormat>On-screen Show (4:3)</PresentationFormat>
  <Paragraphs>128</Paragraphs>
  <Slides>11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29</cp:revision>
  <dcterms:created xsi:type="dcterms:W3CDTF">2012-10-23T17:15:21Z</dcterms:created>
  <dcterms:modified xsi:type="dcterms:W3CDTF">2016-11-13T17:26:56Z</dcterms:modified>
</cp:coreProperties>
</file>