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05" r:id="rId2"/>
    <p:sldId id="306" r:id="rId3"/>
    <p:sldId id="307" r:id="rId4"/>
    <p:sldId id="308" r:id="rId5"/>
    <p:sldId id="275" r:id="rId6"/>
    <p:sldId id="312" r:id="rId7"/>
    <p:sldId id="313" r:id="rId8"/>
    <p:sldId id="314" r:id="rId9"/>
    <p:sldId id="315" r:id="rId10"/>
    <p:sldId id="316" r:id="rId11"/>
    <p:sldId id="317" r:id="rId12"/>
    <p:sldId id="318" r:id="rId13"/>
    <p:sldId id="273" r:id="rId14"/>
    <p:sldId id="309" r:id="rId15"/>
    <p:sldId id="310" r:id="rId16"/>
    <p:sldId id="290" r:id="rId17"/>
    <p:sldId id="311" r:id="rId18"/>
    <p:sldId id="294" r:id="rId19"/>
    <p:sldId id="295" r:id="rId20"/>
    <p:sldId id="296" r:id="rId21"/>
    <p:sldId id="297" r:id="rId22"/>
    <p:sldId id="298" r:id="rId23"/>
    <p:sldId id="299" r:id="rId24"/>
    <p:sldId id="29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22" y="3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7113C1-18E3-4B51-93F5-42D1AE0CEB33}" type="datetimeFigureOut">
              <a:rPr lang="en-GB" smtClean="0"/>
              <a:t>23/11/2016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9FB5A8-6D64-4BFC-8B70-186BA6BC9326}" type="slidenum">
              <a:rPr lang="en-GB" smtClean="0"/>
              <a:t>‹#›</a:t>
            </a:fld>
            <a:endParaRPr lang="en-GB"/>
          </a:p>
        </p:txBody>
      </p:sp>
    </p:spTree>
    <p:extLst>
      <p:ext uri="{BB962C8B-B14F-4D97-AF65-F5344CB8AC3E}">
        <p14:creationId xmlns:p14="http://schemas.microsoft.com/office/powerpoint/2010/main" val="509576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charset="0"/>
              </a:defRPr>
            </a:lvl1pPr>
            <a:lvl2pPr marL="742950" indent="-285750" eaLnBrk="0" hangingPunct="0">
              <a:spcBef>
                <a:spcPct val="30000"/>
              </a:spcBef>
              <a:defRPr kumimoji="1" sz="1200">
                <a:solidFill>
                  <a:schemeClr val="tx1"/>
                </a:solidFill>
                <a:latin typeface="Times New Roman" charset="0"/>
              </a:defRPr>
            </a:lvl2pPr>
            <a:lvl3pPr marL="1143000" indent="-228600" eaLnBrk="0" hangingPunct="0">
              <a:spcBef>
                <a:spcPct val="30000"/>
              </a:spcBef>
              <a:defRPr kumimoji="1" sz="1200">
                <a:solidFill>
                  <a:schemeClr val="tx1"/>
                </a:solidFill>
                <a:latin typeface="Times New Roman" charset="0"/>
              </a:defRPr>
            </a:lvl3pPr>
            <a:lvl4pPr marL="1600200" indent="-228600" eaLnBrk="0" hangingPunct="0">
              <a:spcBef>
                <a:spcPct val="30000"/>
              </a:spcBef>
              <a:defRPr kumimoji="1" sz="1200">
                <a:solidFill>
                  <a:schemeClr val="tx1"/>
                </a:solidFill>
                <a:latin typeface="Times New Roman" charset="0"/>
              </a:defRPr>
            </a:lvl4pPr>
            <a:lvl5pPr marL="2057400" indent="-228600" eaLnBrk="0" hangingPunct="0">
              <a:spcBef>
                <a:spcPct val="30000"/>
              </a:spcBef>
              <a:defRPr kumimoji="1" sz="1200">
                <a:solidFill>
                  <a:schemeClr val="tx1"/>
                </a:solidFill>
                <a:latin typeface="Times New Roman" charset="0"/>
              </a:defRPr>
            </a:lvl5pPr>
            <a:lvl6pPr marL="2514600" indent="-228600" eaLnBrk="0" fontAlgn="base" hangingPunct="0">
              <a:spcBef>
                <a:spcPct val="30000"/>
              </a:spcBef>
              <a:spcAft>
                <a:spcPct val="0"/>
              </a:spcAft>
              <a:defRPr kumimoji="1" sz="1200">
                <a:solidFill>
                  <a:schemeClr val="tx1"/>
                </a:solidFill>
                <a:latin typeface="Times New Roman" charset="0"/>
              </a:defRPr>
            </a:lvl6pPr>
            <a:lvl7pPr marL="2971800" indent="-228600" eaLnBrk="0" fontAlgn="base" hangingPunct="0">
              <a:spcBef>
                <a:spcPct val="30000"/>
              </a:spcBef>
              <a:spcAft>
                <a:spcPct val="0"/>
              </a:spcAft>
              <a:defRPr kumimoji="1" sz="1200">
                <a:solidFill>
                  <a:schemeClr val="tx1"/>
                </a:solidFill>
                <a:latin typeface="Times New Roman" charset="0"/>
              </a:defRPr>
            </a:lvl7pPr>
            <a:lvl8pPr marL="3429000" indent="-228600" eaLnBrk="0" fontAlgn="base" hangingPunct="0">
              <a:spcBef>
                <a:spcPct val="30000"/>
              </a:spcBef>
              <a:spcAft>
                <a:spcPct val="0"/>
              </a:spcAft>
              <a:defRPr kumimoji="1" sz="1200">
                <a:solidFill>
                  <a:schemeClr val="tx1"/>
                </a:solidFill>
                <a:latin typeface="Times New Roman" charset="0"/>
              </a:defRPr>
            </a:lvl8pPr>
            <a:lvl9pPr marL="3886200" indent="-228600"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fld id="{61394A04-FEAE-4BE3-A9DC-4FD1245C36CC}" type="slidenum">
              <a:rPr kumimoji="0" lang="en-GB" altLang="en-US" smtClean="0"/>
              <a:pPr eaLnBrk="1" hangingPunct="1">
                <a:spcBef>
                  <a:spcPct val="0"/>
                </a:spcBef>
              </a:pPr>
              <a:t>20</a:t>
            </a:fld>
            <a:endParaRPr kumimoji="0" lang="en-GB" alt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endParaRPr lang="en-GB"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charset="0"/>
              </a:defRPr>
            </a:lvl1pPr>
            <a:lvl2pPr marL="742950" indent="-285750" eaLnBrk="0" hangingPunct="0">
              <a:spcBef>
                <a:spcPct val="30000"/>
              </a:spcBef>
              <a:defRPr kumimoji="1" sz="1200">
                <a:solidFill>
                  <a:schemeClr val="tx1"/>
                </a:solidFill>
                <a:latin typeface="Times New Roman" charset="0"/>
              </a:defRPr>
            </a:lvl2pPr>
            <a:lvl3pPr marL="1143000" indent="-228600" eaLnBrk="0" hangingPunct="0">
              <a:spcBef>
                <a:spcPct val="30000"/>
              </a:spcBef>
              <a:defRPr kumimoji="1" sz="1200">
                <a:solidFill>
                  <a:schemeClr val="tx1"/>
                </a:solidFill>
                <a:latin typeface="Times New Roman" charset="0"/>
              </a:defRPr>
            </a:lvl3pPr>
            <a:lvl4pPr marL="1600200" indent="-228600" eaLnBrk="0" hangingPunct="0">
              <a:spcBef>
                <a:spcPct val="30000"/>
              </a:spcBef>
              <a:defRPr kumimoji="1" sz="1200">
                <a:solidFill>
                  <a:schemeClr val="tx1"/>
                </a:solidFill>
                <a:latin typeface="Times New Roman" charset="0"/>
              </a:defRPr>
            </a:lvl4pPr>
            <a:lvl5pPr marL="2057400" indent="-228600" eaLnBrk="0" hangingPunct="0">
              <a:spcBef>
                <a:spcPct val="30000"/>
              </a:spcBef>
              <a:defRPr kumimoji="1" sz="1200">
                <a:solidFill>
                  <a:schemeClr val="tx1"/>
                </a:solidFill>
                <a:latin typeface="Times New Roman" charset="0"/>
              </a:defRPr>
            </a:lvl5pPr>
            <a:lvl6pPr marL="2514600" indent="-228600" eaLnBrk="0" fontAlgn="base" hangingPunct="0">
              <a:spcBef>
                <a:spcPct val="30000"/>
              </a:spcBef>
              <a:spcAft>
                <a:spcPct val="0"/>
              </a:spcAft>
              <a:defRPr kumimoji="1" sz="1200">
                <a:solidFill>
                  <a:schemeClr val="tx1"/>
                </a:solidFill>
                <a:latin typeface="Times New Roman" charset="0"/>
              </a:defRPr>
            </a:lvl6pPr>
            <a:lvl7pPr marL="2971800" indent="-228600" eaLnBrk="0" fontAlgn="base" hangingPunct="0">
              <a:spcBef>
                <a:spcPct val="30000"/>
              </a:spcBef>
              <a:spcAft>
                <a:spcPct val="0"/>
              </a:spcAft>
              <a:defRPr kumimoji="1" sz="1200">
                <a:solidFill>
                  <a:schemeClr val="tx1"/>
                </a:solidFill>
                <a:latin typeface="Times New Roman" charset="0"/>
              </a:defRPr>
            </a:lvl7pPr>
            <a:lvl8pPr marL="3429000" indent="-228600" eaLnBrk="0" fontAlgn="base" hangingPunct="0">
              <a:spcBef>
                <a:spcPct val="30000"/>
              </a:spcBef>
              <a:spcAft>
                <a:spcPct val="0"/>
              </a:spcAft>
              <a:defRPr kumimoji="1" sz="1200">
                <a:solidFill>
                  <a:schemeClr val="tx1"/>
                </a:solidFill>
                <a:latin typeface="Times New Roman" charset="0"/>
              </a:defRPr>
            </a:lvl8pPr>
            <a:lvl9pPr marL="3886200" indent="-228600"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fld id="{C106930F-9510-44A0-81A4-01271794291B}" type="slidenum">
              <a:rPr kumimoji="0" lang="en-GB" altLang="en-US" smtClean="0"/>
              <a:pPr eaLnBrk="1" hangingPunct="1">
                <a:spcBef>
                  <a:spcPct val="0"/>
                </a:spcBef>
              </a:pPr>
              <a:t>21</a:t>
            </a:fld>
            <a:endParaRPr kumimoji="0" lang="en-GB" alt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endParaRPr lang="en-GB"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charset="0"/>
              </a:defRPr>
            </a:lvl1pPr>
            <a:lvl2pPr marL="742950" indent="-285750" eaLnBrk="0" hangingPunct="0">
              <a:spcBef>
                <a:spcPct val="30000"/>
              </a:spcBef>
              <a:defRPr kumimoji="1" sz="1200">
                <a:solidFill>
                  <a:schemeClr val="tx1"/>
                </a:solidFill>
                <a:latin typeface="Times New Roman" charset="0"/>
              </a:defRPr>
            </a:lvl2pPr>
            <a:lvl3pPr marL="1143000" indent="-228600" eaLnBrk="0" hangingPunct="0">
              <a:spcBef>
                <a:spcPct val="30000"/>
              </a:spcBef>
              <a:defRPr kumimoji="1" sz="1200">
                <a:solidFill>
                  <a:schemeClr val="tx1"/>
                </a:solidFill>
                <a:latin typeface="Times New Roman" charset="0"/>
              </a:defRPr>
            </a:lvl3pPr>
            <a:lvl4pPr marL="1600200" indent="-228600" eaLnBrk="0" hangingPunct="0">
              <a:spcBef>
                <a:spcPct val="30000"/>
              </a:spcBef>
              <a:defRPr kumimoji="1" sz="1200">
                <a:solidFill>
                  <a:schemeClr val="tx1"/>
                </a:solidFill>
                <a:latin typeface="Times New Roman" charset="0"/>
              </a:defRPr>
            </a:lvl4pPr>
            <a:lvl5pPr marL="2057400" indent="-228600" eaLnBrk="0" hangingPunct="0">
              <a:spcBef>
                <a:spcPct val="30000"/>
              </a:spcBef>
              <a:defRPr kumimoji="1" sz="1200">
                <a:solidFill>
                  <a:schemeClr val="tx1"/>
                </a:solidFill>
                <a:latin typeface="Times New Roman" charset="0"/>
              </a:defRPr>
            </a:lvl5pPr>
            <a:lvl6pPr marL="2514600" indent="-228600" eaLnBrk="0" fontAlgn="base" hangingPunct="0">
              <a:spcBef>
                <a:spcPct val="30000"/>
              </a:spcBef>
              <a:spcAft>
                <a:spcPct val="0"/>
              </a:spcAft>
              <a:defRPr kumimoji="1" sz="1200">
                <a:solidFill>
                  <a:schemeClr val="tx1"/>
                </a:solidFill>
                <a:latin typeface="Times New Roman" charset="0"/>
              </a:defRPr>
            </a:lvl6pPr>
            <a:lvl7pPr marL="2971800" indent="-228600" eaLnBrk="0" fontAlgn="base" hangingPunct="0">
              <a:spcBef>
                <a:spcPct val="30000"/>
              </a:spcBef>
              <a:spcAft>
                <a:spcPct val="0"/>
              </a:spcAft>
              <a:defRPr kumimoji="1" sz="1200">
                <a:solidFill>
                  <a:schemeClr val="tx1"/>
                </a:solidFill>
                <a:latin typeface="Times New Roman" charset="0"/>
              </a:defRPr>
            </a:lvl7pPr>
            <a:lvl8pPr marL="3429000" indent="-228600" eaLnBrk="0" fontAlgn="base" hangingPunct="0">
              <a:spcBef>
                <a:spcPct val="30000"/>
              </a:spcBef>
              <a:spcAft>
                <a:spcPct val="0"/>
              </a:spcAft>
              <a:defRPr kumimoji="1" sz="1200">
                <a:solidFill>
                  <a:schemeClr val="tx1"/>
                </a:solidFill>
                <a:latin typeface="Times New Roman" charset="0"/>
              </a:defRPr>
            </a:lvl8pPr>
            <a:lvl9pPr marL="3886200" indent="-228600"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fld id="{B51FE1D6-F889-4A5E-830D-997129EDDB32}" type="slidenum">
              <a:rPr kumimoji="0" lang="en-GB" altLang="en-US" smtClean="0"/>
              <a:pPr eaLnBrk="1" hangingPunct="1">
                <a:spcBef>
                  <a:spcPct val="0"/>
                </a:spcBef>
              </a:pPr>
              <a:t>22</a:t>
            </a:fld>
            <a:endParaRPr kumimoji="0" lang="en-GB" alt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endParaRPr lang="en-GB"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charset="0"/>
              </a:defRPr>
            </a:lvl1pPr>
            <a:lvl2pPr marL="742950" indent="-285750" eaLnBrk="0" hangingPunct="0">
              <a:spcBef>
                <a:spcPct val="30000"/>
              </a:spcBef>
              <a:defRPr kumimoji="1" sz="1200">
                <a:solidFill>
                  <a:schemeClr val="tx1"/>
                </a:solidFill>
                <a:latin typeface="Times New Roman" charset="0"/>
              </a:defRPr>
            </a:lvl2pPr>
            <a:lvl3pPr marL="1143000" indent="-228600" eaLnBrk="0" hangingPunct="0">
              <a:spcBef>
                <a:spcPct val="30000"/>
              </a:spcBef>
              <a:defRPr kumimoji="1" sz="1200">
                <a:solidFill>
                  <a:schemeClr val="tx1"/>
                </a:solidFill>
                <a:latin typeface="Times New Roman" charset="0"/>
              </a:defRPr>
            </a:lvl3pPr>
            <a:lvl4pPr marL="1600200" indent="-228600" eaLnBrk="0" hangingPunct="0">
              <a:spcBef>
                <a:spcPct val="30000"/>
              </a:spcBef>
              <a:defRPr kumimoji="1" sz="1200">
                <a:solidFill>
                  <a:schemeClr val="tx1"/>
                </a:solidFill>
                <a:latin typeface="Times New Roman" charset="0"/>
              </a:defRPr>
            </a:lvl4pPr>
            <a:lvl5pPr marL="2057400" indent="-228600" eaLnBrk="0" hangingPunct="0">
              <a:spcBef>
                <a:spcPct val="30000"/>
              </a:spcBef>
              <a:defRPr kumimoji="1" sz="1200">
                <a:solidFill>
                  <a:schemeClr val="tx1"/>
                </a:solidFill>
                <a:latin typeface="Times New Roman" charset="0"/>
              </a:defRPr>
            </a:lvl5pPr>
            <a:lvl6pPr marL="2514600" indent="-228600" eaLnBrk="0" fontAlgn="base" hangingPunct="0">
              <a:spcBef>
                <a:spcPct val="30000"/>
              </a:spcBef>
              <a:spcAft>
                <a:spcPct val="0"/>
              </a:spcAft>
              <a:defRPr kumimoji="1" sz="1200">
                <a:solidFill>
                  <a:schemeClr val="tx1"/>
                </a:solidFill>
                <a:latin typeface="Times New Roman" charset="0"/>
              </a:defRPr>
            </a:lvl6pPr>
            <a:lvl7pPr marL="2971800" indent="-228600" eaLnBrk="0" fontAlgn="base" hangingPunct="0">
              <a:spcBef>
                <a:spcPct val="30000"/>
              </a:spcBef>
              <a:spcAft>
                <a:spcPct val="0"/>
              </a:spcAft>
              <a:defRPr kumimoji="1" sz="1200">
                <a:solidFill>
                  <a:schemeClr val="tx1"/>
                </a:solidFill>
                <a:latin typeface="Times New Roman" charset="0"/>
              </a:defRPr>
            </a:lvl7pPr>
            <a:lvl8pPr marL="3429000" indent="-228600" eaLnBrk="0" fontAlgn="base" hangingPunct="0">
              <a:spcBef>
                <a:spcPct val="30000"/>
              </a:spcBef>
              <a:spcAft>
                <a:spcPct val="0"/>
              </a:spcAft>
              <a:defRPr kumimoji="1" sz="1200">
                <a:solidFill>
                  <a:schemeClr val="tx1"/>
                </a:solidFill>
                <a:latin typeface="Times New Roman" charset="0"/>
              </a:defRPr>
            </a:lvl8pPr>
            <a:lvl9pPr marL="3886200" indent="-228600"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fld id="{0C2DDCB6-6E52-439A-B92D-E816DC7A6766}" type="slidenum">
              <a:rPr kumimoji="0" lang="en-GB" altLang="en-US" smtClean="0"/>
              <a:pPr eaLnBrk="1" hangingPunct="1">
                <a:spcBef>
                  <a:spcPct val="0"/>
                </a:spcBef>
              </a:pPr>
              <a:t>23</a:t>
            </a:fld>
            <a:endParaRPr kumimoji="0" lang="en-GB" alt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en-GB"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30859111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163166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F18EDB59-4202-4996-9C3C-74B9798449D2}" type="datetimeFigureOut">
              <a:rPr lang="en-GB" smtClean="0"/>
              <a:pPr/>
              <a:t>23/11/2016</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15C9E43-4CB8-43C3-AEDA-72F52BF2699B}" type="slidenum">
              <a:rPr lang="en-GB" smtClean="0"/>
              <a:pPr/>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Chart Placeholder 2"/>
          <p:cNvSpPr>
            <a:spLocks noGrp="1"/>
          </p:cNvSpPr>
          <p:nvPr>
            <p:ph type="chart" sz="half" idx="1"/>
          </p:nvPr>
        </p:nvSpPr>
        <p:spPr>
          <a:xfrm>
            <a:off x="685800" y="1981200"/>
            <a:ext cx="3810000" cy="4114800"/>
          </a:xfrm>
        </p:spPr>
        <p:txBody>
          <a:bodyPr rtlCol="0">
            <a:normAutofit/>
          </a:bodyPr>
          <a:lstStyle/>
          <a:p>
            <a:pPr lvl="0"/>
            <a:endParaRPr lang="en-GB"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6975E5BB-13E2-467C-8C70-F629FCE9BCEC}" type="slidenum">
              <a:rPr lang="en-US"/>
              <a:pPr>
                <a:defRPr/>
              </a:pPr>
              <a:t>‹#›</a:t>
            </a:fld>
            <a:endParaRPr lang="en-US"/>
          </a:p>
        </p:txBody>
      </p:sp>
    </p:spTree>
    <p:extLst>
      <p:ext uri="{BB962C8B-B14F-4D97-AF65-F5344CB8AC3E}">
        <p14:creationId xmlns:p14="http://schemas.microsoft.com/office/powerpoint/2010/main" val="153651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F18EDB59-4202-4996-9C3C-74B9798449D2}" type="datetimeFigureOut">
              <a:rPr lang="en-GB" smtClean="0"/>
              <a:pPr/>
              <a:t>23/11/2016</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15C9E43-4CB8-43C3-AEDA-72F52BF2699B}" type="slidenum">
              <a:rPr lang="en-GB" smtClean="0"/>
              <a:pPr/>
              <a:t>‹#›</a:t>
            </a:fld>
            <a:endParaRPr lang="en-GB"/>
          </a:p>
        </p:txBody>
      </p:sp>
      <p:sp>
        <p:nvSpPr>
          <p:cNvPr id="9" name="Rectangle 7"/>
          <p:cNvSpPr>
            <a:spLocks noChangeArrowheads="1"/>
          </p:cNvSpPr>
          <p:nvPr userDrawn="1"/>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1032" name="Picture 2"/>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423801" y="6067594"/>
            <a:ext cx="538439" cy="628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7" y="1335838"/>
            <a:ext cx="7937100" cy="2923877"/>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6 and 7 are factors of 42.</a:t>
            </a: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42 is said to be </a:t>
            </a:r>
            <a:r>
              <a:rPr lang="en-GB" sz="2400" dirty="0" smtClean="0">
                <a:solidFill>
                  <a:srgbClr val="FF0000"/>
                </a:solidFill>
                <a:cs typeface="Segoe UI" pitchFamily="34" charset="0"/>
              </a:rPr>
              <a:t>divisible</a:t>
            </a:r>
            <a:r>
              <a:rPr lang="en-GB" sz="2400" dirty="0" smtClean="0">
                <a:cs typeface="Segoe UI" pitchFamily="34" charset="0"/>
              </a:rPr>
              <a:t> by 6</a:t>
            </a: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42 is also </a:t>
            </a:r>
            <a:r>
              <a:rPr lang="en-GB" sz="2400" dirty="0" smtClean="0">
                <a:solidFill>
                  <a:srgbClr val="FF0000"/>
                </a:solidFill>
                <a:cs typeface="Segoe UI" pitchFamily="34" charset="0"/>
              </a:rPr>
              <a:t>divisible</a:t>
            </a:r>
            <a:r>
              <a:rPr lang="en-GB" sz="2400" dirty="0" smtClean="0">
                <a:cs typeface="Segoe UI" pitchFamily="34" charset="0"/>
              </a:rPr>
              <a:t> by 7</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On your whiteboard, write down another number that 42 is </a:t>
            </a:r>
            <a:r>
              <a:rPr lang="en-GB" sz="2400" dirty="0" smtClean="0">
                <a:solidFill>
                  <a:srgbClr val="FF0000"/>
                </a:solidFill>
                <a:cs typeface="Segoe UI" pitchFamily="34" charset="0"/>
              </a:rPr>
              <a:t>divisible</a:t>
            </a:r>
            <a:r>
              <a:rPr lang="en-GB" sz="2400" dirty="0" smtClean="0">
                <a:cs typeface="Segoe UI" pitchFamily="34" charset="0"/>
              </a:rPr>
              <a:t> by.</a:t>
            </a:r>
            <a:endParaRPr lang="en-GB" sz="2400" dirty="0"/>
          </a:p>
        </p:txBody>
      </p:sp>
    </p:spTree>
    <p:extLst>
      <p:ext uri="{BB962C8B-B14F-4D97-AF65-F5344CB8AC3E}">
        <p14:creationId xmlns:p14="http://schemas.microsoft.com/office/powerpoint/2010/main" val="3043500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7" y="1335838"/>
            <a:ext cx="7937100" cy="5016758"/>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On your whiteboards:</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Write down a number that is divisible by 5.</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And another</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And another…</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Look around the room – what can you say about numbers that are </a:t>
            </a:r>
            <a:r>
              <a:rPr lang="en-GB" sz="2400" dirty="0" smtClean="0">
                <a:solidFill>
                  <a:srgbClr val="FF0000"/>
                </a:solidFill>
                <a:cs typeface="Segoe UI" pitchFamily="34" charset="0"/>
              </a:rPr>
              <a:t>divisible</a:t>
            </a:r>
            <a:r>
              <a:rPr lang="en-GB" sz="2400" dirty="0" smtClean="0">
                <a:cs typeface="Segoe UI" pitchFamily="34" charset="0"/>
              </a:rPr>
              <a:t> by 5?</a:t>
            </a:r>
            <a:endParaRPr lang="en-GB" sz="2400" dirty="0"/>
          </a:p>
        </p:txBody>
      </p:sp>
    </p:spTree>
    <p:extLst>
      <p:ext uri="{BB962C8B-B14F-4D97-AF65-F5344CB8AC3E}">
        <p14:creationId xmlns:p14="http://schemas.microsoft.com/office/powerpoint/2010/main" val="14433704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7" y="1335838"/>
            <a:ext cx="7937100" cy="5016758"/>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On your whiteboards:</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Write down a number that is divisible by 10.</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And another</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And another…</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Look around the room – what can you say about numbers that are </a:t>
            </a:r>
            <a:r>
              <a:rPr lang="en-GB" sz="2400" dirty="0" smtClean="0">
                <a:solidFill>
                  <a:srgbClr val="FF0000"/>
                </a:solidFill>
                <a:cs typeface="Segoe UI" pitchFamily="34" charset="0"/>
              </a:rPr>
              <a:t>divisible</a:t>
            </a:r>
            <a:r>
              <a:rPr lang="en-GB" sz="2400" dirty="0" smtClean="0">
                <a:cs typeface="Segoe UI" pitchFamily="34" charset="0"/>
              </a:rPr>
              <a:t> by 10?</a:t>
            </a:r>
            <a:endParaRPr lang="en-GB" sz="2400" dirty="0"/>
          </a:p>
        </p:txBody>
      </p:sp>
    </p:spTree>
    <p:extLst>
      <p:ext uri="{BB962C8B-B14F-4D97-AF65-F5344CB8AC3E}">
        <p14:creationId xmlns:p14="http://schemas.microsoft.com/office/powerpoint/2010/main" val="3906712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7" y="1335838"/>
            <a:ext cx="7937100" cy="1508105"/>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We have looked at two </a:t>
            </a:r>
            <a:r>
              <a:rPr lang="en-GB" sz="2400" dirty="0" smtClean="0">
                <a:solidFill>
                  <a:srgbClr val="FF0000"/>
                </a:solidFill>
                <a:cs typeface="Segoe UI" pitchFamily="34" charset="0"/>
              </a:rPr>
              <a:t>divisibility rules.</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Do you know any others?</a:t>
            </a:r>
            <a:endParaRPr lang="en-GB" sz="2400" dirty="0"/>
          </a:p>
        </p:txBody>
      </p:sp>
    </p:spTree>
    <p:extLst>
      <p:ext uri="{BB962C8B-B14F-4D97-AF65-F5344CB8AC3E}">
        <p14:creationId xmlns:p14="http://schemas.microsoft.com/office/powerpoint/2010/main" val="1286620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 y="1090613"/>
            <a:ext cx="874395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3668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2277547"/>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3 digit number that is divisible by </a:t>
            </a:r>
            <a:r>
              <a:rPr lang="en-GB" sz="4000" dirty="0" smtClean="0">
                <a:solidFill>
                  <a:srgbClr val="FF0000"/>
                </a:solidFill>
                <a:cs typeface="Segoe UI" pitchFamily="34" charset="0"/>
              </a:rPr>
              <a:t>5</a:t>
            </a:r>
            <a:endParaRPr lang="en-GB" sz="4000" dirty="0">
              <a:solidFill>
                <a:srgbClr val="FF0000"/>
              </a:solidFill>
              <a:cs typeface="Segoe UI" pitchFamily="34" charset="0"/>
            </a:endParaRPr>
          </a:p>
        </p:txBody>
      </p:sp>
    </p:spTree>
    <p:extLst>
      <p:ext uri="{BB962C8B-B14F-4D97-AF65-F5344CB8AC3E}">
        <p14:creationId xmlns:p14="http://schemas.microsoft.com/office/powerpoint/2010/main" val="2650324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2277547"/>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3 digit number that is divisible by </a:t>
            </a:r>
            <a:r>
              <a:rPr lang="en-GB" sz="4000" dirty="0" smtClean="0">
                <a:solidFill>
                  <a:srgbClr val="FF0000"/>
                </a:solidFill>
                <a:cs typeface="Segoe UI" pitchFamily="34" charset="0"/>
              </a:rPr>
              <a:t>4</a:t>
            </a:r>
            <a:endParaRPr lang="en-GB" sz="4000" dirty="0">
              <a:solidFill>
                <a:srgbClr val="FF0000"/>
              </a:solidFill>
              <a:cs typeface="Segoe UI" pitchFamily="34" charset="0"/>
            </a:endParaRPr>
          </a:p>
        </p:txBody>
      </p:sp>
    </p:spTree>
    <p:extLst>
      <p:ext uri="{BB962C8B-B14F-4D97-AF65-F5344CB8AC3E}">
        <p14:creationId xmlns:p14="http://schemas.microsoft.com/office/powerpoint/2010/main" val="1438222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2277547"/>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4 digit number that is divisible by </a:t>
            </a:r>
            <a:r>
              <a:rPr lang="en-GB" sz="4000" dirty="0" smtClean="0">
                <a:solidFill>
                  <a:srgbClr val="FF0000"/>
                </a:solidFill>
                <a:cs typeface="Segoe UI" pitchFamily="34" charset="0"/>
              </a:rPr>
              <a:t>3</a:t>
            </a:r>
            <a:endParaRPr lang="en-GB" sz="4000" dirty="0">
              <a:solidFill>
                <a:srgbClr val="FF0000"/>
              </a:solidFill>
              <a:cs typeface="Segoe UI" pitchFamily="34" charset="0"/>
            </a:endParaRPr>
          </a:p>
        </p:txBody>
      </p:sp>
    </p:spTree>
    <p:extLst>
      <p:ext uri="{BB962C8B-B14F-4D97-AF65-F5344CB8AC3E}">
        <p14:creationId xmlns:p14="http://schemas.microsoft.com/office/powerpoint/2010/main" val="369943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2277547"/>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4 digit number that is divisible by </a:t>
            </a:r>
            <a:r>
              <a:rPr lang="en-GB" sz="4000" dirty="0" smtClean="0">
                <a:solidFill>
                  <a:srgbClr val="FF0000"/>
                </a:solidFill>
                <a:cs typeface="Segoe UI" pitchFamily="34" charset="0"/>
              </a:rPr>
              <a:t>9</a:t>
            </a:r>
            <a:endParaRPr lang="en-GB" sz="4000" dirty="0">
              <a:solidFill>
                <a:srgbClr val="FF0000"/>
              </a:solidFill>
              <a:cs typeface="Segoe UI" pitchFamily="34" charset="0"/>
            </a:endParaRPr>
          </a:p>
        </p:txBody>
      </p:sp>
    </p:spTree>
    <p:extLst>
      <p:ext uri="{BB962C8B-B14F-4D97-AF65-F5344CB8AC3E}">
        <p14:creationId xmlns:p14="http://schemas.microsoft.com/office/powerpoint/2010/main" val="1391891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2277547"/>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6 digit number that is divisible by </a:t>
            </a:r>
            <a:r>
              <a:rPr lang="en-GB" sz="4000" dirty="0" smtClean="0">
                <a:solidFill>
                  <a:srgbClr val="FF0000"/>
                </a:solidFill>
                <a:cs typeface="Segoe UI" pitchFamily="34" charset="0"/>
              </a:rPr>
              <a:t>3</a:t>
            </a:r>
            <a:r>
              <a:rPr lang="en-GB" sz="4000" dirty="0" smtClean="0">
                <a:cs typeface="Segoe UI" pitchFamily="34" charset="0"/>
              </a:rPr>
              <a:t> </a:t>
            </a:r>
            <a:endParaRPr lang="en-GB" sz="4000" dirty="0">
              <a:cs typeface="Segoe UI" pitchFamily="34" charset="0"/>
            </a:endParaRPr>
          </a:p>
        </p:txBody>
      </p:sp>
    </p:spTree>
    <p:extLst>
      <p:ext uri="{BB962C8B-B14F-4D97-AF65-F5344CB8AC3E}">
        <p14:creationId xmlns:p14="http://schemas.microsoft.com/office/powerpoint/2010/main" val="37299623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4278094"/>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6 digit number that is divisible by </a:t>
            </a:r>
            <a:r>
              <a:rPr lang="en-GB" sz="4000" dirty="0" smtClean="0">
                <a:solidFill>
                  <a:srgbClr val="FF0000"/>
                </a:solidFill>
                <a:cs typeface="Segoe UI" pitchFamily="34" charset="0"/>
              </a:rPr>
              <a:t>3</a:t>
            </a:r>
            <a:r>
              <a:rPr lang="en-GB" sz="4000" dirty="0" smtClean="0">
                <a:cs typeface="Segoe UI" pitchFamily="34" charset="0"/>
              </a:rPr>
              <a:t> and </a:t>
            </a:r>
            <a:r>
              <a:rPr lang="en-GB" sz="4000" dirty="0" smtClean="0">
                <a:solidFill>
                  <a:srgbClr val="FF0000"/>
                </a:solidFill>
                <a:cs typeface="Segoe UI" pitchFamily="34" charset="0"/>
              </a:rPr>
              <a:t>2</a:t>
            </a:r>
          </a:p>
          <a:p>
            <a:pPr fontAlgn="ctr">
              <a:spcBef>
                <a:spcPct val="0"/>
              </a:spcBef>
              <a:spcAft>
                <a:spcPts val="1200"/>
              </a:spcAft>
            </a:pPr>
            <a:r>
              <a:rPr lang="en-GB" sz="4000" dirty="0" smtClean="0">
                <a:cs typeface="Segoe UI" pitchFamily="34" charset="0"/>
              </a:rPr>
              <a:t>What other number is this divisible by?</a:t>
            </a:r>
            <a:endParaRPr lang="en-GB" sz="4000" dirty="0">
              <a:cs typeface="Segoe UI" pitchFamily="34" charset="0"/>
            </a:endParaRPr>
          </a:p>
        </p:txBody>
      </p:sp>
    </p:spTree>
    <p:extLst>
      <p:ext uri="{BB962C8B-B14F-4D97-AF65-F5344CB8AC3E}">
        <p14:creationId xmlns:p14="http://schemas.microsoft.com/office/powerpoint/2010/main" val="32003312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28" y="260648"/>
            <a:ext cx="4572000" cy="1046440"/>
          </a:xfrm>
          <a:prstGeom prst="rect">
            <a:avLst/>
          </a:prstGeom>
        </p:spPr>
        <p:txBody>
          <a:bodyPr>
            <a:spAutoFit/>
          </a:bodyPr>
          <a:lstStyle/>
          <a:p>
            <a:pPr algn="ctr"/>
            <a:r>
              <a:rPr lang="en-GB" sz="4400" kern="0" dirty="0" smtClean="0">
                <a:solidFill>
                  <a:srgbClr val="000000"/>
                </a:solidFill>
                <a:latin typeface="Trebuchet MS" panose="020B0603020202020204" pitchFamily="34" charset="0"/>
                <a:ea typeface="+mj-ea"/>
                <a:cs typeface="Estrangelo Edessa" panose="03080600000000000000" pitchFamily="66" charset="0"/>
              </a:rPr>
              <a:t>Divisibility</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6" y="1335838"/>
            <a:ext cx="8471759" cy="5047536"/>
          </a:xfrm>
          <a:prstGeom prst="rect">
            <a:avLst/>
          </a:prstGeom>
        </p:spPr>
        <p:txBody>
          <a:bodyPr wrap="square">
            <a:spAutoFit/>
          </a:bodyPr>
          <a:lstStyle/>
          <a:p>
            <a:pPr fontAlgn="ctr">
              <a:spcBef>
                <a:spcPct val="0"/>
              </a:spcBef>
              <a:spcAft>
                <a:spcPts val="1200"/>
              </a:spcAft>
            </a:pPr>
            <a:r>
              <a:rPr lang="en-GB" sz="2400" dirty="0" smtClean="0">
                <a:cs typeface="Segoe UI" pitchFamily="34" charset="0"/>
              </a:rPr>
              <a:t>Use the information in the table to answer the questions.</a:t>
            </a:r>
            <a:endParaRPr lang="en-GB" sz="2400" dirty="0" smtClean="0">
              <a:solidFill>
                <a:srgbClr val="FF0000"/>
              </a:solidFill>
              <a:cs typeface="Segoe UI" pitchFamily="34" charset="0"/>
            </a:endParaRPr>
          </a:p>
          <a:p>
            <a:pPr fontAlgn="ctr">
              <a:spcBef>
                <a:spcPct val="0"/>
              </a:spcBef>
              <a:spcAft>
                <a:spcPts val="1200"/>
              </a:spcAft>
            </a:pPr>
            <a:r>
              <a:rPr lang="en-GB" sz="2400" dirty="0" smtClean="0">
                <a:cs typeface="Segoe UI" pitchFamily="34" charset="0"/>
              </a:rPr>
              <a:t>On your whiteboards, show me…</a:t>
            </a:r>
          </a:p>
          <a:p>
            <a:pPr fontAlgn="ctr">
              <a:spcBef>
                <a:spcPct val="0"/>
              </a:spcBef>
              <a:spcAft>
                <a:spcPts val="1200"/>
              </a:spcAft>
            </a:pPr>
            <a:endParaRPr lang="en-GB" sz="2400" dirty="0">
              <a:solidFill>
                <a:srgbClr val="FF0000"/>
              </a:solidFill>
              <a:cs typeface="Segoe UI" pitchFamily="34" charset="0"/>
            </a:endParaRPr>
          </a:p>
          <a:p>
            <a:pPr fontAlgn="ctr">
              <a:spcBef>
                <a:spcPct val="0"/>
              </a:spcBef>
              <a:spcAft>
                <a:spcPts val="1200"/>
              </a:spcAft>
            </a:pPr>
            <a:r>
              <a:rPr lang="en-GB" sz="4000" dirty="0" smtClean="0">
                <a:cs typeface="Segoe UI" pitchFamily="34" charset="0"/>
              </a:rPr>
              <a:t>A 5 digit number that is divisible by </a:t>
            </a:r>
            <a:r>
              <a:rPr lang="en-GB" sz="4000" dirty="0" smtClean="0">
                <a:solidFill>
                  <a:srgbClr val="FF0000"/>
                </a:solidFill>
                <a:cs typeface="Segoe UI" pitchFamily="34" charset="0"/>
              </a:rPr>
              <a:t>9</a:t>
            </a:r>
            <a:r>
              <a:rPr lang="en-GB" sz="4000" dirty="0" smtClean="0">
                <a:cs typeface="Segoe UI" pitchFamily="34" charset="0"/>
              </a:rPr>
              <a:t> and </a:t>
            </a:r>
            <a:r>
              <a:rPr lang="en-GB" sz="4000" dirty="0" smtClean="0">
                <a:solidFill>
                  <a:srgbClr val="FF0000"/>
                </a:solidFill>
                <a:cs typeface="Segoe UI" pitchFamily="34" charset="0"/>
              </a:rPr>
              <a:t>2</a:t>
            </a:r>
            <a:r>
              <a:rPr lang="en-GB" sz="4000" dirty="0" smtClean="0">
                <a:cs typeface="Segoe UI" pitchFamily="34" charset="0"/>
              </a:rPr>
              <a:t> and </a:t>
            </a:r>
            <a:r>
              <a:rPr lang="en-GB" sz="4000" dirty="0" smtClean="0">
                <a:solidFill>
                  <a:srgbClr val="FF0000"/>
                </a:solidFill>
                <a:cs typeface="Segoe UI" pitchFamily="34" charset="0"/>
              </a:rPr>
              <a:t>5</a:t>
            </a:r>
          </a:p>
          <a:p>
            <a:pPr fontAlgn="ctr">
              <a:spcBef>
                <a:spcPct val="0"/>
              </a:spcBef>
              <a:spcAft>
                <a:spcPts val="1200"/>
              </a:spcAft>
            </a:pPr>
            <a:r>
              <a:rPr lang="en-GB" sz="4000" dirty="0">
                <a:cs typeface="Segoe UI" pitchFamily="34" charset="0"/>
              </a:rPr>
              <a:t>What other number is this divisible by?</a:t>
            </a:r>
          </a:p>
          <a:p>
            <a:pPr fontAlgn="ctr">
              <a:spcBef>
                <a:spcPct val="0"/>
              </a:spcBef>
              <a:spcAft>
                <a:spcPts val="1200"/>
              </a:spcAft>
            </a:pPr>
            <a:endParaRPr lang="en-GB" sz="4000" dirty="0">
              <a:solidFill>
                <a:srgbClr val="FF0000"/>
              </a:solidFill>
              <a:cs typeface="Segoe UI" pitchFamily="34" charset="0"/>
            </a:endParaRPr>
          </a:p>
        </p:txBody>
      </p:sp>
    </p:spTree>
    <p:extLst>
      <p:ext uri="{BB962C8B-B14F-4D97-AF65-F5344CB8AC3E}">
        <p14:creationId xmlns:p14="http://schemas.microsoft.com/office/powerpoint/2010/main" val="3261301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67744"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7" name="Rectangle 6"/>
          <p:cNvSpPr/>
          <p:nvPr/>
        </p:nvSpPr>
        <p:spPr>
          <a:xfrm>
            <a:off x="317504" y="1307088"/>
            <a:ext cx="7937100" cy="2154436"/>
          </a:xfrm>
          <a:prstGeom prst="rect">
            <a:avLst/>
          </a:prstGeom>
        </p:spPr>
        <p:txBody>
          <a:bodyPr wrap="square">
            <a:spAutoFit/>
          </a:bodyPr>
          <a:lstStyle/>
          <a:p>
            <a:pPr fontAlgn="ctr">
              <a:spcBef>
                <a:spcPct val="0"/>
              </a:spcBef>
              <a:spcAft>
                <a:spcPts val="1200"/>
              </a:spcAft>
            </a:pPr>
            <a:r>
              <a:rPr lang="en-GB" altLang="en-US" sz="3200" dirty="0" smtClean="0">
                <a:ea typeface="Times New Roman" pitchFamily="18" charset="0"/>
                <a:cs typeface="Segoe UI" pitchFamily="34" charset="0"/>
              </a:rPr>
              <a:t>In your pairs:</a:t>
            </a:r>
            <a:endParaRPr lang="en-GB" altLang="en-US" sz="2400" dirty="0">
              <a:solidFill>
                <a:srgbClr val="FF0000"/>
              </a:solidFill>
              <a:ea typeface="Times New Roman" pitchFamily="18" charset="0"/>
              <a:cs typeface="Segoe UI" pitchFamily="34" charset="0"/>
            </a:endParaRPr>
          </a:p>
          <a:p>
            <a:pPr fontAlgn="ctr">
              <a:spcBef>
                <a:spcPct val="0"/>
              </a:spcBef>
              <a:spcAft>
                <a:spcPts val="1200"/>
              </a:spcAft>
            </a:pPr>
            <a:r>
              <a:rPr lang="en-GB" altLang="en-US" sz="2400" dirty="0" smtClean="0">
                <a:solidFill>
                  <a:srgbClr val="FF0000"/>
                </a:solidFill>
                <a:ea typeface="Times New Roman" pitchFamily="18" charset="0"/>
                <a:cs typeface="Segoe UI" pitchFamily="34" charset="0"/>
              </a:rPr>
              <a:t>What </a:t>
            </a:r>
            <a:r>
              <a:rPr lang="en-GB" altLang="en-US" sz="2400" dirty="0" smtClean="0">
                <a:solidFill>
                  <a:srgbClr val="FF0000"/>
                </a:solidFill>
                <a:ea typeface="Times New Roman" pitchFamily="18" charset="0"/>
                <a:cs typeface="Segoe UI" pitchFamily="34" charset="0"/>
              </a:rPr>
              <a:t>is the number?</a:t>
            </a: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It is between 110 and 140</a:t>
            </a: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It is divisible by </a:t>
            </a:r>
            <a:r>
              <a:rPr lang="en-GB" sz="2400" dirty="0" smtClean="0">
                <a:cs typeface="Segoe UI" pitchFamily="34" charset="0"/>
              </a:rPr>
              <a:t>5 and 9</a:t>
            </a:r>
            <a:endParaRPr lang="en-GB" sz="2400" dirty="0"/>
          </a:p>
        </p:txBody>
      </p:sp>
      <p:sp>
        <p:nvSpPr>
          <p:cNvPr id="5" name="Rectangle 4"/>
          <p:cNvSpPr/>
          <p:nvPr/>
        </p:nvSpPr>
        <p:spPr>
          <a:xfrm>
            <a:off x="336993" y="3861048"/>
            <a:ext cx="7937100" cy="461665"/>
          </a:xfrm>
          <a:prstGeom prst="rect">
            <a:avLst/>
          </a:prstGeom>
        </p:spPr>
        <p:txBody>
          <a:bodyPr wrap="square">
            <a:spAutoFit/>
          </a:bodyPr>
          <a:lstStyle/>
          <a:p>
            <a:pPr fontAlgn="ctr">
              <a:spcBef>
                <a:spcPct val="0"/>
              </a:spcBef>
              <a:spcAft>
                <a:spcPts val="1200"/>
              </a:spcAft>
            </a:pPr>
            <a:r>
              <a:rPr lang="en-GB" altLang="en-US" sz="2400" dirty="0" smtClean="0">
                <a:ea typeface="Times New Roman" pitchFamily="18" charset="0"/>
                <a:cs typeface="Segoe UI" pitchFamily="34" charset="0"/>
              </a:rPr>
              <a:t>What strategy did you use to work out your answer?</a:t>
            </a:r>
            <a:endParaRPr lang="en-GB" sz="2400" dirty="0"/>
          </a:p>
        </p:txBody>
      </p:sp>
    </p:spTree>
    <p:extLst>
      <p:ext uri="{BB962C8B-B14F-4D97-AF65-F5344CB8AC3E}">
        <p14:creationId xmlns:p14="http://schemas.microsoft.com/office/powerpoint/2010/main" val="2523840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4697" y="1335838"/>
            <a:ext cx="7937100" cy="2677656"/>
          </a:xfrm>
          <a:prstGeom prst="rect">
            <a:avLst/>
          </a:prstGeom>
        </p:spPr>
        <p:txBody>
          <a:bodyPr wrap="square">
            <a:spAutoFit/>
          </a:bodyPr>
          <a:lstStyle/>
          <a:p>
            <a:pPr lvl="0" fontAlgn="ctr">
              <a:spcBef>
                <a:spcPct val="0"/>
              </a:spcBef>
              <a:spcAft>
                <a:spcPts val="1200"/>
              </a:spcAft>
            </a:pPr>
            <a:r>
              <a:rPr lang="en-GB" altLang="en-US" sz="3200" dirty="0">
                <a:solidFill>
                  <a:srgbClr val="000000"/>
                </a:solidFill>
                <a:ea typeface="Times New Roman" pitchFamily="18" charset="0"/>
                <a:cs typeface="Segoe UI" pitchFamily="34" charset="0"/>
              </a:rPr>
              <a:t>In your pairs:</a:t>
            </a:r>
            <a:endParaRPr lang="en-GB" altLang="en-US" sz="2400" dirty="0">
              <a:solidFill>
                <a:srgbClr val="FF0000"/>
              </a:solidFill>
              <a:ea typeface="Times New Roman" pitchFamily="18" charset="0"/>
              <a:cs typeface="Segoe UI" pitchFamily="34" charset="0"/>
            </a:endParaRPr>
          </a:p>
          <a:p>
            <a:pPr fontAlgn="ctr">
              <a:spcBef>
                <a:spcPct val="0"/>
              </a:spcBef>
              <a:spcAft>
                <a:spcPts val="1200"/>
              </a:spcAft>
            </a:pPr>
            <a:r>
              <a:rPr lang="en-GB" altLang="en-US" sz="2400" dirty="0" smtClean="0">
                <a:solidFill>
                  <a:srgbClr val="FF0000"/>
                </a:solidFill>
                <a:ea typeface="Times New Roman" pitchFamily="18" charset="0"/>
                <a:cs typeface="Segoe UI" pitchFamily="34" charset="0"/>
              </a:rPr>
              <a:t>What </a:t>
            </a:r>
            <a:r>
              <a:rPr lang="en-GB" altLang="en-US" sz="2400" dirty="0" smtClean="0">
                <a:solidFill>
                  <a:srgbClr val="FF0000"/>
                </a:solidFill>
                <a:ea typeface="Times New Roman" pitchFamily="18" charset="0"/>
                <a:cs typeface="Segoe UI" pitchFamily="34" charset="0"/>
              </a:rPr>
              <a:t>is the number?</a:t>
            </a: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Is divisible by 4</a:t>
            </a: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It is divisible by 3 and </a:t>
            </a:r>
            <a:r>
              <a:rPr lang="en-GB" sz="2400" dirty="0" smtClean="0">
                <a:cs typeface="Segoe UI" pitchFamily="34" charset="0"/>
              </a:rPr>
              <a:t>9</a:t>
            </a: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The tens digit is double the ones digit.</a:t>
            </a:r>
            <a:endParaRPr lang="en-GB" sz="2400" dirty="0"/>
          </a:p>
        </p:txBody>
      </p:sp>
      <p:sp>
        <p:nvSpPr>
          <p:cNvPr id="5" name="Rectangle 4"/>
          <p:cNvSpPr/>
          <p:nvPr/>
        </p:nvSpPr>
        <p:spPr>
          <a:xfrm>
            <a:off x="322052" y="4869160"/>
            <a:ext cx="7937100" cy="461665"/>
          </a:xfrm>
          <a:prstGeom prst="rect">
            <a:avLst/>
          </a:prstGeom>
        </p:spPr>
        <p:txBody>
          <a:bodyPr wrap="square">
            <a:spAutoFit/>
          </a:bodyPr>
          <a:lstStyle/>
          <a:p>
            <a:pPr fontAlgn="ctr">
              <a:spcBef>
                <a:spcPct val="0"/>
              </a:spcBef>
              <a:spcAft>
                <a:spcPts val="1200"/>
              </a:spcAft>
            </a:pPr>
            <a:r>
              <a:rPr lang="en-GB" altLang="en-US" sz="2400" dirty="0" smtClean="0">
                <a:ea typeface="Times New Roman" pitchFamily="18" charset="0"/>
                <a:cs typeface="Segoe UI" pitchFamily="34" charset="0"/>
              </a:rPr>
              <a:t>What strategy did you use to work out your answer?</a:t>
            </a:r>
            <a:endParaRPr lang="en-GB" sz="2400" dirty="0"/>
          </a:p>
        </p:txBody>
      </p:sp>
      <p:sp>
        <p:nvSpPr>
          <p:cNvPr id="6" name="Rectangle 5"/>
          <p:cNvSpPr/>
          <p:nvPr/>
        </p:nvSpPr>
        <p:spPr>
          <a:xfrm>
            <a:off x="2267744"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Tree>
    <p:extLst>
      <p:ext uri="{BB962C8B-B14F-4D97-AF65-F5344CB8AC3E}">
        <p14:creationId xmlns:p14="http://schemas.microsoft.com/office/powerpoint/2010/main" val="2436819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4697" y="1335838"/>
            <a:ext cx="7937100" cy="3724096"/>
          </a:xfrm>
          <a:prstGeom prst="rect">
            <a:avLst/>
          </a:prstGeom>
        </p:spPr>
        <p:txBody>
          <a:bodyPr wrap="square">
            <a:spAutoFit/>
          </a:bodyPr>
          <a:lstStyle/>
          <a:p>
            <a:pPr lvl="0" fontAlgn="ctr">
              <a:spcBef>
                <a:spcPct val="0"/>
              </a:spcBef>
              <a:spcAft>
                <a:spcPts val="1200"/>
              </a:spcAft>
            </a:pPr>
            <a:r>
              <a:rPr lang="en-GB" altLang="en-US" sz="3200" dirty="0">
                <a:solidFill>
                  <a:srgbClr val="000000"/>
                </a:solidFill>
                <a:ea typeface="Times New Roman" pitchFamily="18" charset="0"/>
                <a:cs typeface="Segoe UI" pitchFamily="34" charset="0"/>
              </a:rPr>
              <a:t>In your pairs:</a:t>
            </a:r>
            <a:endParaRPr lang="en-GB" altLang="en-US" sz="2400" dirty="0">
              <a:solidFill>
                <a:srgbClr val="FF0000"/>
              </a:solidFill>
              <a:ea typeface="Times New Roman" pitchFamily="18" charset="0"/>
              <a:cs typeface="Segoe UI" pitchFamily="34" charset="0"/>
            </a:endParaRPr>
          </a:p>
          <a:p>
            <a:pPr fontAlgn="ctr">
              <a:spcBef>
                <a:spcPct val="0"/>
              </a:spcBef>
              <a:spcAft>
                <a:spcPts val="1200"/>
              </a:spcAft>
            </a:pPr>
            <a:r>
              <a:rPr lang="en-GB" altLang="en-US" sz="2400" dirty="0" smtClean="0">
                <a:solidFill>
                  <a:srgbClr val="FF0000"/>
                </a:solidFill>
                <a:ea typeface="Times New Roman" pitchFamily="18" charset="0"/>
                <a:cs typeface="Segoe UI" pitchFamily="34" charset="0"/>
              </a:rPr>
              <a:t>Find a number that…</a:t>
            </a:r>
            <a:endParaRPr lang="en-GB" altLang="en-US" sz="2400" dirty="0" smtClean="0">
              <a:solidFill>
                <a:srgbClr val="FF0000"/>
              </a:solidFill>
              <a:ea typeface="Times New Roman" pitchFamily="18" charset="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Is greater than 200, but less than 1000</a:t>
            </a: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Is divisible by 4</a:t>
            </a: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The </a:t>
            </a:r>
            <a:r>
              <a:rPr lang="en-GB" sz="2400" dirty="0" smtClean="0">
                <a:cs typeface="Segoe UI" pitchFamily="34" charset="0"/>
              </a:rPr>
              <a:t>tens digit </a:t>
            </a:r>
            <a:r>
              <a:rPr lang="en-GB" sz="2400" dirty="0" smtClean="0">
                <a:cs typeface="Segoe UI" pitchFamily="34" charset="0"/>
              </a:rPr>
              <a:t>larger than the ones digit.</a:t>
            </a:r>
          </a:p>
          <a:p>
            <a:pPr marL="285750" indent="-285750" fontAlgn="ctr">
              <a:spcBef>
                <a:spcPct val="0"/>
              </a:spcBef>
              <a:spcAft>
                <a:spcPts val="1200"/>
              </a:spcAft>
              <a:buFont typeface="Arial" panose="020B0604020202020204" pitchFamily="34" charset="0"/>
              <a:buChar char="•"/>
            </a:pPr>
            <a:endParaRPr lang="en-GB" sz="2400" dirty="0">
              <a:cs typeface="Segoe UI" pitchFamily="34" charset="0"/>
            </a:endParaRPr>
          </a:p>
          <a:p>
            <a:pPr fontAlgn="ctr">
              <a:spcBef>
                <a:spcPct val="0"/>
              </a:spcBef>
              <a:spcAft>
                <a:spcPts val="1200"/>
              </a:spcAft>
            </a:pPr>
            <a:r>
              <a:rPr lang="en-GB" sz="2400" dirty="0" smtClean="0">
                <a:cs typeface="Segoe UI" pitchFamily="34" charset="0"/>
              </a:rPr>
              <a:t>How many different answers can you find?</a:t>
            </a:r>
            <a:endParaRPr lang="en-GB" sz="2400" dirty="0"/>
          </a:p>
        </p:txBody>
      </p:sp>
      <p:sp>
        <p:nvSpPr>
          <p:cNvPr id="7" name="Rectangle 6"/>
          <p:cNvSpPr/>
          <p:nvPr/>
        </p:nvSpPr>
        <p:spPr>
          <a:xfrm>
            <a:off x="2267744"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Tree>
    <p:extLst>
      <p:ext uri="{BB962C8B-B14F-4D97-AF65-F5344CB8AC3E}">
        <p14:creationId xmlns:p14="http://schemas.microsoft.com/office/powerpoint/2010/main" val="466145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95736"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4" name="Rectangle 3"/>
          <p:cNvSpPr/>
          <p:nvPr/>
        </p:nvSpPr>
        <p:spPr>
          <a:xfrm>
            <a:off x="204697" y="1335838"/>
            <a:ext cx="7937100" cy="5293757"/>
          </a:xfrm>
          <a:prstGeom prst="rect">
            <a:avLst/>
          </a:prstGeom>
        </p:spPr>
        <p:txBody>
          <a:bodyPr wrap="square">
            <a:spAutoFit/>
          </a:bodyPr>
          <a:lstStyle/>
          <a:p>
            <a:pPr lvl="0" fontAlgn="ctr">
              <a:spcBef>
                <a:spcPct val="0"/>
              </a:spcBef>
              <a:spcAft>
                <a:spcPts val="1200"/>
              </a:spcAft>
            </a:pPr>
            <a:r>
              <a:rPr lang="en-GB" altLang="en-US" sz="3200" dirty="0">
                <a:solidFill>
                  <a:srgbClr val="000000"/>
                </a:solidFill>
                <a:ea typeface="Times New Roman" pitchFamily="18" charset="0"/>
                <a:cs typeface="Segoe UI" pitchFamily="34" charset="0"/>
              </a:rPr>
              <a:t>In your pairs:</a:t>
            </a:r>
            <a:endParaRPr lang="en-GB" altLang="en-US" sz="2400" dirty="0">
              <a:solidFill>
                <a:srgbClr val="FF0000"/>
              </a:solidFill>
              <a:ea typeface="Times New Roman" pitchFamily="18" charset="0"/>
              <a:cs typeface="Segoe UI" pitchFamily="34" charset="0"/>
            </a:endParaRPr>
          </a:p>
          <a:p>
            <a:pPr fontAlgn="ctr">
              <a:spcBef>
                <a:spcPct val="0"/>
              </a:spcBef>
              <a:spcAft>
                <a:spcPts val="1200"/>
              </a:spcAft>
            </a:pPr>
            <a:r>
              <a:rPr lang="en-GB" altLang="en-US" sz="2400" dirty="0" smtClean="0">
                <a:ea typeface="Times New Roman" pitchFamily="18" charset="0"/>
                <a:cs typeface="Segoe UI" pitchFamily="34" charset="0"/>
              </a:rPr>
              <a:t>Three different digits are represented by        and</a:t>
            </a:r>
          </a:p>
          <a:p>
            <a:pPr marL="285750" indent="-285750" fontAlgn="ctr">
              <a:spcBef>
                <a:spcPct val="0"/>
              </a:spcBef>
              <a:spcAft>
                <a:spcPts val="1200"/>
              </a:spcAft>
              <a:buFont typeface="Arial" panose="020B0604020202020204" pitchFamily="34" charset="0"/>
              <a:buChar char="•"/>
            </a:pP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The two digit number         is divisible by 9 </a:t>
            </a:r>
            <a:endParaRPr lang="en-GB" sz="2400" dirty="0" smtClean="0">
              <a:cs typeface="Segoe UI" pitchFamily="34" charset="0"/>
            </a:endParaRP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The two digit number        is odd and divisible by 5</a:t>
            </a:r>
          </a:p>
          <a:p>
            <a:pPr marL="285750" indent="-285750" fontAlgn="ctr">
              <a:spcBef>
                <a:spcPct val="0"/>
              </a:spcBef>
              <a:spcAft>
                <a:spcPts val="1200"/>
              </a:spcAft>
              <a:buFont typeface="Arial" panose="020B0604020202020204" pitchFamily="34" charset="0"/>
              <a:buChar char="•"/>
            </a:pPr>
            <a:r>
              <a:rPr lang="en-GB" sz="2400" dirty="0">
                <a:cs typeface="Segoe UI" pitchFamily="34" charset="0"/>
              </a:rPr>
              <a:t> </a:t>
            </a:r>
            <a:r>
              <a:rPr lang="en-GB" sz="2400" dirty="0" smtClean="0">
                <a:cs typeface="Segoe UI" pitchFamily="34" charset="0"/>
              </a:rPr>
              <a:t>     is divisible by  </a:t>
            </a:r>
          </a:p>
          <a:p>
            <a:pPr marL="285750" indent="-285750" fontAlgn="ctr">
              <a:spcBef>
                <a:spcPct val="0"/>
              </a:spcBef>
              <a:spcAft>
                <a:spcPts val="1200"/>
              </a:spcAft>
              <a:buFont typeface="Arial" panose="020B0604020202020204" pitchFamily="34" charset="0"/>
              <a:buChar char="•"/>
            </a:pPr>
            <a:r>
              <a:rPr lang="en-GB" sz="2400" dirty="0" smtClean="0">
                <a:cs typeface="Segoe UI" pitchFamily="34" charset="0"/>
              </a:rPr>
              <a:t>The three digit number </a:t>
            </a:r>
            <a:r>
              <a:rPr lang="en-GB" sz="2400" dirty="0">
                <a:cs typeface="Segoe UI" pitchFamily="34" charset="0"/>
              </a:rPr>
              <a:t> </a:t>
            </a:r>
            <a:r>
              <a:rPr lang="en-GB" sz="2400" dirty="0" smtClean="0">
                <a:cs typeface="Segoe UI" pitchFamily="34" charset="0"/>
              </a:rPr>
              <a:t>          </a:t>
            </a:r>
            <a:r>
              <a:rPr lang="en-GB" sz="2400" dirty="0">
                <a:cs typeface="Segoe UI" pitchFamily="34" charset="0"/>
              </a:rPr>
              <a:t> </a:t>
            </a:r>
            <a:r>
              <a:rPr lang="en-GB" sz="2400" dirty="0" smtClean="0">
                <a:cs typeface="Segoe UI" pitchFamily="34" charset="0"/>
              </a:rPr>
              <a:t>is odd</a:t>
            </a:r>
          </a:p>
          <a:p>
            <a:pPr fontAlgn="ctr">
              <a:spcBef>
                <a:spcPct val="0"/>
              </a:spcBef>
              <a:spcAft>
                <a:spcPts val="1200"/>
              </a:spcAft>
            </a:pPr>
            <a:endParaRPr lang="en-GB" sz="2400" dirty="0">
              <a:cs typeface="Segoe UI" pitchFamily="34" charset="0"/>
            </a:endParaRPr>
          </a:p>
          <a:p>
            <a:pPr fontAlgn="ctr">
              <a:spcBef>
                <a:spcPct val="0"/>
              </a:spcBef>
              <a:spcAft>
                <a:spcPts val="1200"/>
              </a:spcAft>
            </a:pPr>
            <a:r>
              <a:rPr lang="en-GB" sz="2400" dirty="0" smtClean="0">
                <a:cs typeface="Segoe UI" pitchFamily="34" charset="0"/>
              </a:rPr>
              <a:t>What are the digits         and</a:t>
            </a:r>
          </a:p>
          <a:p>
            <a:pPr fontAlgn="ctr">
              <a:spcBef>
                <a:spcPct val="0"/>
              </a:spcBef>
              <a:spcAft>
                <a:spcPts val="1200"/>
              </a:spcAft>
            </a:pPr>
            <a:r>
              <a:rPr lang="en-GB" sz="2400" dirty="0" smtClean="0">
                <a:cs typeface="Segoe UI" pitchFamily="34" charset="0"/>
              </a:rPr>
              <a:t>Is there more than one solution? How do you know?</a:t>
            </a:r>
            <a:endParaRPr lang="en-GB" sz="2400" dirty="0">
              <a:cs typeface="Segoe UI"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060848"/>
            <a:ext cx="5810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4454" y="2032273"/>
            <a:ext cx="3238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0526"/>
          <a:stretch/>
        </p:blipFill>
        <p:spPr bwMode="auto">
          <a:xfrm>
            <a:off x="3564650" y="3126697"/>
            <a:ext cx="22935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3849439" y="3126697"/>
            <a:ext cx="2905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3533874" y="3644574"/>
            <a:ext cx="2905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477" y="3592177"/>
            <a:ext cx="3238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682327" y="4021585"/>
            <a:ext cx="2905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0526"/>
          <a:stretch/>
        </p:blipFill>
        <p:spPr bwMode="auto">
          <a:xfrm>
            <a:off x="2987824" y="4164213"/>
            <a:ext cx="22935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0526"/>
          <a:stretch/>
        </p:blipFill>
        <p:spPr bwMode="auto">
          <a:xfrm>
            <a:off x="4358859" y="4676800"/>
            <a:ext cx="22935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4068346" y="4676800"/>
            <a:ext cx="2905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2770" y="4617318"/>
            <a:ext cx="3238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849" y="5698826"/>
            <a:ext cx="5810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167" y="5657725"/>
            <a:ext cx="3238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5204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4.bp.blogspot.com/-pILl6UNRSvA/Va6ktj8n0vI/AAAAAAAAF1k/MV-n_-ogod0/s1600/Primes%2Band%2Bfactors.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2635"/>
          <a:stretch/>
        </p:blipFill>
        <p:spPr bwMode="auto">
          <a:xfrm>
            <a:off x="665545" y="1556792"/>
            <a:ext cx="7619594" cy="295257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95736"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
        <p:nvSpPr>
          <p:cNvPr id="5" name="Rectangle 4"/>
          <p:cNvSpPr/>
          <p:nvPr/>
        </p:nvSpPr>
        <p:spPr>
          <a:xfrm>
            <a:off x="700774" y="4941168"/>
            <a:ext cx="7632848" cy="984885"/>
          </a:xfrm>
          <a:prstGeom prst="rect">
            <a:avLst/>
          </a:prstGeom>
        </p:spPr>
        <p:txBody>
          <a:bodyPr wrap="square">
            <a:spAutoFit/>
          </a:bodyPr>
          <a:lstStyle/>
          <a:p>
            <a:pPr lvl="0" fontAlgn="ctr">
              <a:spcBef>
                <a:spcPct val="0"/>
              </a:spcBef>
              <a:spcAft>
                <a:spcPts val="1200"/>
              </a:spcAft>
            </a:pPr>
            <a:r>
              <a:rPr lang="en-GB" sz="2400" dirty="0">
                <a:solidFill>
                  <a:srgbClr val="000000"/>
                </a:solidFill>
                <a:cs typeface="Segoe UI" pitchFamily="34" charset="0"/>
              </a:rPr>
              <a:t>What are the digits         and</a:t>
            </a:r>
          </a:p>
          <a:p>
            <a:pPr lvl="0" fontAlgn="ctr">
              <a:spcBef>
                <a:spcPct val="0"/>
              </a:spcBef>
              <a:spcAft>
                <a:spcPts val="1200"/>
              </a:spcAft>
            </a:pPr>
            <a:r>
              <a:rPr lang="en-GB" sz="2400" dirty="0">
                <a:solidFill>
                  <a:srgbClr val="000000"/>
                </a:solidFill>
                <a:cs typeface="Segoe UI" pitchFamily="34" charset="0"/>
              </a:rPr>
              <a:t>Is there more than one solution? How do you know?</a:t>
            </a:r>
            <a:endParaRPr lang="en-GB" sz="2400" dirty="0">
              <a:solidFill>
                <a:srgbClr val="000000"/>
              </a:solidFill>
              <a:cs typeface="Segoe UI"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5072182"/>
            <a:ext cx="5810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020" y="5015032"/>
            <a:ext cx="3238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13580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4"/>
          <p:cNvSpPr>
            <a:spLocks noGrp="1" noChangeArrowheads="1"/>
          </p:cNvSpPr>
          <p:nvPr>
            <p:ph type="body" sz="half" idx="2"/>
          </p:nvPr>
        </p:nvSpPr>
        <p:spPr>
          <a:xfrm>
            <a:off x="539552" y="1329342"/>
            <a:ext cx="7620000" cy="4648200"/>
          </a:xfrm>
        </p:spPr>
        <p:txBody>
          <a:bodyPr/>
          <a:lstStyle/>
          <a:p>
            <a:pPr marL="0" indent="0" eaLnBrk="1" hangingPunct="1">
              <a:buNone/>
            </a:pPr>
            <a:r>
              <a:rPr lang="en-US" altLang="en-US" sz="2400" dirty="0" smtClean="0"/>
              <a:t>In the number </a:t>
            </a:r>
          </a:p>
          <a:p>
            <a:pPr eaLnBrk="1" hangingPunct="1">
              <a:buFontTx/>
              <a:buNone/>
            </a:pPr>
            <a:r>
              <a:rPr lang="en-US" altLang="en-US" sz="2400" dirty="0" smtClean="0"/>
              <a:t>				371</a:t>
            </a:r>
            <a:r>
              <a:rPr lang="en-US" altLang="en-US" sz="2400" b="1" i="1" dirty="0" smtClean="0">
                <a:solidFill>
                  <a:srgbClr val="FF0000"/>
                </a:solidFill>
              </a:rPr>
              <a:t>a</a:t>
            </a:r>
            <a:r>
              <a:rPr lang="en-US" altLang="en-US" sz="2400" dirty="0" smtClean="0"/>
              <a:t>175 </a:t>
            </a:r>
          </a:p>
          <a:p>
            <a:pPr eaLnBrk="1" hangingPunct="1">
              <a:buFontTx/>
              <a:buNone/>
            </a:pPr>
            <a:endParaRPr lang="en-US" altLang="en-US" sz="2400" dirty="0" smtClean="0"/>
          </a:p>
          <a:p>
            <a:pPr eaLnBrk="1" hangingPunct="1">
              <a:buFontTx/>
              <a:buNone/>
            </a:pPr>
            <a:r>
              <a:rPr lang="en-US" altLang="en-US" sz="2400" dirty="0" smtClean="0"/>
              <a:t>	try to replace </a:t>
            </a:r>
            <a:r>
              <a:rPr lang="en-US" altLang="en-US" sz="2400" b="1" i="1" dirty="0" smtClean="0">
                <a:solidFill>
                  <a:srgbClr val="FF0000"/>
                </a:solidFill>
              </a:rPr>
              <a:t>a</a:t>
            </a:r>
            <a:r>
              <a:rPr lang="en-US" altLang="en-US" sz="2400" dirty="0" smtClean="0"/>
              <a:t> by a digit so that the result is divisible by 3.</a:t>
            </a:r>
          </a:p>
          <a:p>
            <a:pPr marL="0" indent="0" eaLnBrk="1" hangingPunct="1">
              <a:buNone/>
            </a:pPr>
            <a:endParaRPr lang="en-US" altLang="en-US" sz="2400" dirty="0"/>
          </a:p>
          <a:p>
            <a:pPr marL="0" indent="0" eaLnBrk="1" hangingPunct="1">
              <a:buNone/>
            </a:pPr>
            <a:r>
              <a:rPr lang="en-US" altLang="en-US" sz="2400" dirty="0" smtClean="0"/>
              <a:t>Find all possible answers</a:t>
            </a:r>
          </a:p>
          <a:p>
            <a:pPr eaLnBrk="1" hangingPunct="1">
              <a:buFontTx/>
              <a:buNone/>
            </a:pPr>
            <a:endParaRPr lang="en-US" altLang="en-US" sz="2800" dirty="0" smtClean="0"/>
          </a:p>
          <a:p>
            <a:pPr eaLnBrk="1" hangingPunct="1"/>
            <a:endParaRPr lang="en-US" altLang="en-US" sz="2800" dirty="0" smtClean="0"/>
          </a:p>
        </p:txBody>
      </p:sp>
      <p:sp>
        <p:nvSpPr>
          <p:cNvPr id="5" name="Rectangle 4"/>
          <p:cNvSpPr/>
          <p:nvPr/>
        </p:nvSpPr>
        <p:spPr>
          <a:xfrm>
            <a:off x="2195736"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Tree>
    <p:extLst>
      <p:ext uri="{BB962C8B-B14F-4D97-AF65-F5344CB8AC3E}">
        <p14:creationId xmlns:p14="http://schemas.microsoft.com/office/powerpoint/2010/main" val="10059721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3528" y="404664"/>
            <a:ext cx="3200400" cy="1143000"/>
          </a:xfrm>
        </p:spPr>
        <p:txBody>
          <a:bodyPr/>
          <a:lstStyle/>
          <a:p>
            <a:pPr algn="l" eaLnBrk="1" hangingPunct="1"/>
            <a:r>
              <a:rPr lang="en-US" altLang="en-US" sz="3200" dirty="0">
                <a:solidFill>
                  <a:srgbClr val="FF0000"/>
                </a:solidFill>
              </a:rPr>
              <a:t>A</a:t>
            </a:r>
            <a:r>
              <a:rPr lang="en-US" altLang="en-US" sz="3200" dirty="0" smtClean="0">
                <a:solidFill>
                  <a:srgbClr val="FF0000"/>
                </a:solidFill>
              </a:rPr>
              <a:t>nswers</a:t>
            </a:r>
          </a:p>
        </p:txBody>
      </p:sp>
      <p:sp>
        <p:nvSpPr>
          <p:cNvPr id="29700" name="Rectangle 4"/>
          <p:cNvSpPr>
            <a:spLocks noGrp="1" noChangeArrowheads="1"/>
          </p:cNvSpPr>
          <p:nvPr>
            <p:ph type="body" sz="half" idx="2"/>
          </p:nvPr>
        </p:nvSpPr>
        <p:spPr>
          <a:xfrm>
            <a:off x="395536" y="1628800"/>
            <a:ext cx="2971800" cy="2514600"/>
          </a:xfrm>
        </p:spPr>
        <p:txBody>
          <a:bodyPr/>
          <a:lstStyle/>
          <a:p>
            <a:pPr marL="0" indent="0" eaLnBrk="1" hangingPunct="1">
              <a:lnSpc>
                <a:spcPct val="90000"/>
              </a:lnSpc>
              <a:buFont typeface="Arial" charset="0"/>
              <a:buNone/>
            </a:pPr>
            <a:r>
              <a:rPr lang="en-US" altLang="en-US" sz="2800" dirty="0" smtClean="0">
                <a:latin typeface="+mj-lt"/>
              </a:rPr>
              <a:t>371</a:t>
            </a:r>
            <a:r>
              <a:rPr lang="en-US" altLang="en-US" sz="2800" dirty="0" smtClean="0">
                <a:solidFill>
                  <a:srgbClr val="FF0000"/>
                </a:solidFill>
                <a:latin typeface="+mj-lt"/>
              </a:rPr>
              <a:t>3</a:t>
            </a:r>
            <a:r>
              <a:rPr lang="en-US" altLang="en-US" sz="2800" dirty="0" smtClean="0">
                <a:latin typeface="+mj-lt"/>
              </a:rPr>
              <a:t>175, </a:t>
            </a:r>
          </a:p>
          <a:p>
            <a:pPr marL="0" indent="0" eaLnBrk="1" hangingPunct="1">
              <a:lnSpc>
                <a:spcPct val="90000"/>
              </a:lnSpc>
              <a:buFont typeface="Arial" charset="0"/>
              <a:buNone/>
            </a:pPr>
            <a:r>
              <a:rPr lang="en-US" altLang="en-US" sz="2800" dirty="0" smtClean="0">
                <a:latin typeface="+mj-lt"/>
              </a:rPr>
              <a:t>371</a:t>
            </a:r>
            <a:r>
              <a:rPr lang="en-US" altLang="en-US" sz="2800" dirty="0" smtClean="0">
                <a:solidFill>
                  <a:srgbClr val="FF0000"/>
                </a:solidFill>
                <a:latin typeface="+mj-lt"/>
              </a:rPr>
              <a:t>6</a:t>
            </a:r>
            <a:r>
              <a:rPr lang="en-US" altLang="en-US" sz="2800" dirty="0" smtClean="0">
                <a:latin typeface="+mj-lt"/>
              </a:rPr>
              <a:t>175, </a:t>
            </a:r>
          </a:p>
          <a:p>
            <a:pPr marL="0" indent="0" eaLnBrk="1" hangingPunct="1">
              <a:lnSpc>
                <a:spcPct val="90000"/>
              </a:lnSpc>
              <a:buFont typeface="Arial" charset="0"/>
              <a:buNone/>
            </a:pPr>
            <a:r>
              <a:rPr lang="en-US" altLang="en-US" sz="2800" dirty="0" smtClean="0">
                <a:latin typeface="+mj-lt"/>
              </a:rPr>
              <a:t>371</a:t>
            </a:r>
            <a:r>
              <a:rPr lang="en-US" altLang="en-US" sz="2800" dirty="0" smtClean="0">
                <a:solidFill>
                  <a:srgbClr val="FF0000"/>
                </a:solidFill>
                <a:latin typeface="+mj-lt"/>
              </a:rPr>
              <a:t>9</a:t>
            </a:r>
            <a:r>
              <a:rPr lang="en-US" altLang="en-US" sz="2800" dirty="0" smtClean="0">
                <a:latin typeface="+mj-lt"/>
              </a:rPr>
              <a:t>175, </a:t>
            </a:r>
          </a:p>
          <a:p>
            <a:pPr marL="0" indent="0" eaLnBrk="1" hangingPunct="1">
              <a:lnSpc>
                <a:spcPct val="90000"/>
              </a:lnSpc>
              <a:buFont typeface="Arial" charset="0"/>
              <a:buNone/>
            </a:pPr>
            <a:r>
              <a:rPr lang="en-US" altLang="en-US" sz="2800" dirty="0" smtClean="0">
                <a:latin typeface="+mj-lt"/>
              </a:rPr>
              <a:t>and 371</a:t>
            </a:r>
            <a:r>
              <a:rPr lang="en-US" altLang="en-US" sz="2800" dirty="0" smtClean="0">
                <a:solidFill>
                  <a:srgbClr val="FF0000"/>
                </a:solidFill>
                <a:latin typeface="+mj-lt"/>
              </a:rPr>
              <a:t>0</a:t>
            </a:r>
            <a:r>
              <a:rPr lang="en-US" altLang="en-US" sz="2800" dirty="0" smtClean="0">
                <a:latin typeface="+mj-lt"/>
              </a:rPr>
              <a:t>175</a:t>
            </a:r>
          </a:p>
        </p:txBody>
      </p:sp>
    </p:spTree>
    <p:extLst>
      <p:ext uri="{BB962C8B-B14F-4D97-AF65-F5344CB8AC3E}">
        <p14:creationId xmlns:p14="http://schemas.microsoft.com/office/powerpoint/2010/main" val="3036235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slide(fromBottom)">
                                      <p:cBhvr>
                                        <p:cTn id="7" dur="500"/>
                                        <p:tgtEl>
                                          <p:spTgt spid="29700"/>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4" name="Rectangle 4"/>
          <p:cNvSpPr>
            <a:spLocks noGrp="1" noChangeArrowheads="1"/>
          </p:cNvSpPr>
          <p:nvPr>
            <p:ph type="body" sz="half" idx="2"/>
          </p:nvPr>
        </p:nvSpPr>
        <p:spPr>
          <a:xfrm>
            <a:off x="654968" y="1307088"/>
            <a:ext cx="7877472" cy="4114800"/>
          </a:xfrm>
        </p:spPr>
        <p:txBody>
          <a:bodyPr/>
          <a:lstStyle/>
          <a:p>
            <a:pPr marL="0" indent="0" eaLnBrk="1" hangingPunct="1">
              <a:buNone/>
            </a:pPr>
            <a:r>
              <a:rPr lang="en-US" altLang="en-US" sz="2400" dirty="0" smtClean="0"/>
              <a:t>In the number</a:t>
            </a:r>
          </a:p>
          <a:p>
            <a:pPr marL="0" indent="0" eaLnBrk="1" hangingPunct="1">
              <a:buNone/>
            </a:pPr>
            <a:r>
              <a:rPr lang="en-US" altLang="en-US" sz="2400" dirty="0" smtClean="0"/>
              <a:t> </a:t>
            </a:r>
          </a:p>
          <a:p>
            <a:pPr eaLnBrk="1" hangingPunct="1">
              <a:buFontTx/>
              <a:buNone/>
            </a:pPr>
            <a:r>
              <a:rPr lang="en-US" altLang="en-US" sz="2400" dirty="0" smtClean="0"/>
              <a:t>	72</a:t>
            </a:r>
            <a:r>
              <a:rPr lang="en-US" altLang="en-US" sz="2400" b="1" i="1" dirty="0" smtClean="0">
                <a:solidFill>
                  <a:srgbClr val="FF0000"/>
                </a:solidFill>
              </a:rPr>
              <a:t>a</a:t>
            </a:r>
            <a:r>
              <a:rPr lang="en-US" altLang="en-US" sz="2400" dirty="0" smtClean="0"/>
              <a:t>3</a:t>
            </a:r>
            <a:r>
              <a:rPr lang="en-US" altLang="en-US" sz="2400" b="1" i="1" dirty="0" smtClean="0">
                <a:solidFill>
                  <a:srgbClr val="FF0000"/>
                </a:solidFill>
              </a:rPr>
              <a:t>b</a:t>
            </a:r>
          </a:p>
          <a:p>
            <a:pPr eaLnBrk="1" hangingPunct="1">
              <a:buFontTx/>
              <a:buNone/>
            </a:pPr>
            <a:endParaRPr lang="en-US" altLang="en-US" sz="2400" b="1" i="1" dirty="0" smtClean="0">
              <a:solidFill>
                <a:srgbClr val="FF0000"/>
              </a:solidFill>
            </a:endParaRPr>
          </a:p>
          <a:p>
            <a:pPr eaLnBrk="1" hangingPunct="1">
              <a:buFontTx/>
              <a:buNone/>
            </a:pPr>
            <a:r>
              <a:rPr lang="en-US" altLang="en-US" sz="2400" dirty="0" smtClean="0"/>
              <a:t>	Replace </a:t>
            </a:r>
            <a:r>
              <a:rPr lang="en-US" altLang="en-US" sz="2400" b="1" i="1" dirty="0" smtClean="0">
                <a:solidFill>
                  <a:srgbClr val="FF0000"/>
                </a:solidFill>
              </a:rPr>
              <a:t>a</a:t>
            </a:r>
            <a:r>
              <a:rPr lang="en-US" altLang="en-US" sz="2400" dirty="0" smtClean="0"/>
              <a:t> and </a:t>
            </a:r>
            <a:r>
              <a:rPr lang="en-US" altLang="en-US" sz="2400" b="1" i="1" dirty="0" smtClean="0">
                <a:solidFill>
                  <a:srgbClr val="FF0000"/>
                </a:solidFill>
              </a:rPr>
              <a:t>b</a:t>
            </a:r>
            <a:r>
              <a:rPr lang="en-US" altLang="en-US" sz="2400" dirty="0" smtClean="0"/>
              <a:t> so that the answer is divisible by 15</a:t>
            </a:r>
            <a:r>
              <a:rPr lang="en-US" altLang="en-US" sz="2400" dirty="0" smtClean="0"/>
              <a:t>.</a:t>
            </a:r>
          </a:p>
          <a:p>
            <a:pPr eaLnBrk="1" hangingPunct="1">
              <a:buFontTx/>
              <a:buNone/>
            </a:pPr>
            <a:r>
              <a:rPr lang="en-US" altLang="en-US" sz="2400" dirty="0" smtClean="0"/>
              <a:t>    (Think… if a number is divisible by 15, then it is also divisible by…)</a:t>
            </a:r>
            <a:endParaRPr lang="en-US" altLang="en-US" sz="2400" dirty="0" smtClean="0"/>
          </a:p>
          <a:p>
            <a:pPr eaLnBrk="1" hangingPunct="1">
              <a:buFontTx/>
              <a:buNone/>
            </a:pPr>
            <a:endParaRPr lang="en-US" altLang="en-US" sz="2400" dirty="0"/>
          </a:p>
          <a:p>
            <a:pPr eaLnBrk="1" hangingPunct="1">
              <a:buFontTx/>
              <a:buNone/>
            </a:pPr>
            <a:r>
              <a:rPr lang="en-US" altLang="en-US" sz="2400" dirty="0" smtClean="0"/>
              <a:t>	How many answers are there? </a:t>
            </a:r>
          </a:p>
          <a:p>
            <a:pPr eaLnBrk="1" hangingPunct="1">
              <a:buFontTx/>
              <a:buNone/>
            </a:pPr>
            <a:endParaRPr lang="en-US" altLang="en-US" sz="2400" dirty="0" smtClean="0"/>
          </a:p>
        </p:txBody>
      </p:sp>
      <p:sp>
        <p:nvSpPr>
          <p:cNvPr id="4" name="Rectangle 3"/>
          <p:cNvSpPr/>
          <p:nvPr/>
        </p:nvSpPr>
        <p:spPr>
          <a:xfrm>
            <a:off x="2195736"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Tree>
    <p:extLst>
      <p:ext uri="{BB962C8B-B14F-4D97-AF65-F5344CB8AC3E}">
        <p14:creationId xmlns:p14="http://schemas.microsoft.com/office/powerpoint/2010/main" val="3465905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slide(fromBottom)">
                                      <p:cBhvr>
                                        <p:cTn id="7" dur="500"/>
                                        <p:tgtEl>
                                          <p:spTgt spid="3072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95536" y="260648"/>
            <a:ext cx="7772400" cy="1143000"/>
          </a:xfrm>
        </p:spPr>
        <p:txBody>
          <a:bodyPr/>
          <a:lstStyle/>
          <a:p>
            <a:pPr algn="l" eaLnBrk="1" hangingPunct="1"/>
            <a:r>
              <a:rPr lang="en-US" altLang="en-US" sz="3200" dirty="0" smtClean="0">
                <a:solidFill>
                  <a:srgbClr val="FF0000"/>
                </a:solidFill>
              </a:rPr>
              <a:t>Answer</a:t>
            </a:r>
          </a:p>
        </p:txBody>
      </p:sp>
      <p:sp>
        <p:nvSpPr>
          <p:cNvPr id="31748" name="Rectangle 4"/>
          <p:cNvSpPr>
            <a:spLocks noGrp="1" noChangeArrowheads="1"/>
          </p:cNvSpPr>
          <p:nvPr>
            <p:ph type="body" sz="half" idx="2"/>
          </p:nvPr>
        </p:nvSpPr>
        <p:spPr>
          <a:xfrm>
            <a:off x="304800" y="1371600"/>
            <a:ext cx="8839200" cy="5486400"/>
          </a:xfrm>
        </p:spPr>
        <p:txBody>
          <a:bodyPr/>
          <a:lstStyle/>
          <a:p>
            <a:pPr marL="0" indent="0" eaLnBrk="1" hangingPunct="1">
              <a:buFontTx/>
              <a:buNone/>
            </a:pPr>
            <a:r>
              <a:rPr lang="en-US" altLang="en-US" sz="2800" dirty="0" smtClean="0"/>
              <a:t>72030,</a:t>
            </a:r>
          </a:p>
          <a:p>
            <a:pPr marL="0" indent="0" eaLnBrk="1" hangingPunct="1">
              <a:buFontTx/>
              <a:buNone/>
            </a:pPr>
            <a:r>
              <a:rPr lang="en-US" altLang="en-US" sz="2800" dirty="0" smtClean="0"/>
              <a:t>72330,</a:t>
            </a:r>
          </a:p>
          <a:p>
            <a:pPr marL="0" indent="0" eaLnBrk="1" hangingPunct="1">
              <a:buFontTx/>
              <a:buNone/>
            </a:pPr>
            <a:r>
              <a:rPr lang="en-US" altLang="en-US" sz="2800" dirty="0" smtClean="0"/>
              <a:t>72630,</a:t>
            </a:r>
          </a:p>
          <a:p>
            <a:pPr marL="0" indent="0" eaLnBrk="1" hangingPunct="1">
              <a:buFontTx/>
              <a:buNone/>
            </a:pPr>
            <a:r>
              <a:rPr lang="en-US" altLang="en-US" sz="2800" dirty="0" smtClean="0"/>
              <a:t>72930,</a:t>
            </a:r>
          </a:p>
          <a:p>
            <a:pPr marL="0" indent="0" eaLnBrk="1" hangingPunct="1">
              <a:buFontTx/>
              <a:buNone/>
            </a:pPr>
            <a:r>
              <a:rPr lang="en-US" altLang="en-US" sz="2800" dirty="0" smtClean="0"/>
              <a:t>72135, </a:t>
            </a:r>
          </a:p>
          <a:p>
            <a:pPr marL="0" indent="0" eaLnBrk="1" hangingPunct="1">
              <a:buFontTx/>
              <a:buNone/>
            </a:pPr>
            <a:r>
              <a:rPr lang="en-US" altLang="en-US" sz="2800" dirty="0" smtClean="0"/>
              <a:t>72435,</a:t>
            </a:r>
          </a:p>
          <a:p>
            <a:pPr marL="0" indent="0" eaLnBrk="1" hangingPunct="1">
              <a:buFontTx/>
              <a:buNone/>
            </a:pPr>
            <a:r>
              <a:rPr lang="en-US" altLang="en-US" sz="2800" dirty="0" smtClean="0"/>
              <a:t>72735.</a:t>
            </a:r>
          </a:p>
          <a:p>
            <a:pPr marL="0" indent="0" eaLnBrk="1" hangingPunct="1">
              <a:buFontTx/>
              <a:buNone/>
            </a:pPr>
            <a:endParaRPr lang="en-US" altLang="en-US" sz="4000" dirty="0" smtClean="0"/>
          </a:p>
          <a:p>
            <a:pPr marL="0" indent="0" eaLnBrk="1" hangingPunct="1">
              <a:buFontTx/>
              <a:buNone/>
            </a:pPr>
            <a:endParaRPr lang="en-US" altLang="en-US" sz="4000" dirty="0" smtClean="0"/>
          </a:p>
        </p:txBody>
      </p:sp>
    </p:spTree>
    <p:extLst>
      <p:ext uri="{BB962C8B-B14F-4D97-AF65-F5344CB8AC3E}">
        <p14:creationId xmlns:p14="http://schemas.microsoft.com/office/powerpoint/2010/main" val="1587303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slide(fromBottom)">
                                      <p:cBhvr>
                                        <p:cTn id="7" dur="500"/>
                                        <p:tgtEl>
                                          <p:spTgt spid="31748"/>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228600" y="1371600"/>
            <a:ext cx="8915400" cy="5029200"/>
          </a:xfrm>
        </p:spPr>
        <p:txBody>
          <a:bodyPr/>
          <a:lstStyle/>
          <a:p>
            <a:pPr marL="0" indent="0">
              <a:lnSpc>
                <a:spcPct val="90000"/>
              </a:lnSpc>
              <a:buNone/>
            </a:pPr>
            <a:r>
              <a:rPr lang="en-US" altLang="en-US" sz="2400" dirty="0"/>
              <a:t>The criterion for divisibility by 11</a:t>
            </a:r>
            <a:endParaRPr lang="en-US" altLang="en-US" sz="2400" dirty="0" smtClean="0"/>
          </a:p>
          <a:p>
            <a:pPr eaLnBrk="1" hangingPunct="1">
              <a:lnSpc>
                <a:spcPct val="90000"/>
              </a:lnSpc>
            </a:pPr>
            <a:endParaRPr lang="en-US" altLang="en-US" sz="2400" dirty="0"/>
          </a:p>
          <a:p>
            <a:pPr eaLnBrk="1" hangingPunct="1">
              <a:lnSpc>
                <a:spcPct val="90000"/>
              </a:lnSpc>
            </a:pPr>
            <a:r>
              <a:rPr lang="en-US" altLang="en-US" sz="2400" dirty="0" smtClean="0"/>
              <a:t>A natural number is divisible by 11 if the sum of its digits in odd positions minus the sum of its digits in even positions is either equal to zero or divisible by eleven.</a:t>
            </a:r>
          </a:p>
          <a:p>
            <a:pPr eaLnBrk="1" hangingPunct="1">
              <a:lnSpc>
                <a:spcPct val="90000"/>
              </a:lnSpc>
            </a:pPr>
            <a:endParaRPr lang="en-US" altLang="en-US" sz="2400" dirty="0" smtClean="0"/>
          </a:p>
          <a:p>
            <a:pPr eaLnBrk="1" hangingPunct="1">
              <a:lnSpc>
                <a:spcPct val="90000"/>
              </a:lnSpc>
            </a:pPr>
            <a:r>
              <a:rPr lang="en-US" altLang="en-US" sz="2400" u="sng" dirty="0" smtClean="0"/>
              <a:t>Example:</a:t>
            </a:r>
          </a:p>
          <a:p>
            <a:pPr eaLnBrk="1" hangingPunct="1">
              <a:lnSpc>
                <a:spcPct val="90000"/>
              </a:lnSpc>
              <a:buFontTx/>
              <a:buNone/>
            </a:pPr>
            <a:r>
              <a:rPr lang="en-US" altLang="en-US" sz="2400" dirty="0" smtClean="0"/>
              <a:t>				</a:t>
            </a:r>
            <a:r>
              <a:rPr lang="en-US" altLang="en-US" sz="2400" dirty="0" smtClean="0">
                <a:solidFill>
                  <a:srgbClr val="FF0000"/>
                </a:solidFill>
              </a:rPr>
              <a:t>5</a:t>
            </a:r>
            <a:r>
              <a:rPr lang="en-US" altLang="en-US" sz="2400" dirty="0" smtClean="0"/>
              <a:t>6</a:t>
            </a:r>
            <a:r>
              <a:rPr lang="en-US" altLang="en-US" sz="2400" dirty="0" smtClean="0">
                <a:solidFill>
                  <a:srgbClr val="FF0000"/>
                </a:solidFill>
              </a:rPr>
              <a:t>9</a:t>
            </a:r>
            <a:r>
              <a:rPr lang="en-US" altLang="en-US" sz="2400" dirty="0" smtClean="0"/>
              <a:t>3</a:t>
            </a:r>
            <a:r>
              <a:rPr lang="en-US" altLang="en-US" sz="2400" dirty="0" smtClean="0">
                <a:solidFill>
                  <a:srgbClr val="FF0000"/>
                </a:solidFill>
              </a:rPr>
              <a:t>7</a:t>
            </a:r>
            <a:r>
              <a:rPr lang="en-US" altLang="en-US" sz="2400" dirty="0" smtClean="0"/>
              <a:t>1</a:t>
            </a:r>
            <a:r>
              <a:rPr lang="en-US" altLang="en-US" sz="2400" dirty="0" smtClean="0">
                <a:solidFill>
                  <a:srgbClr val="FF0000"/>
                </a:solidFill>
              </a:rPr>
              <a:t>4</a:t>
            </a:r>
            <a:r>
              <a:rPr lang="en-US" altLang="en-US" sz="2400" dirty="0" smtClean="0"/>
              <a:t>2</a:t>
            </a:r>
            <a:r>
              <a:rPr lang="en-US" altLang="en-US" sz="2400" dirty="0" smtClean="0">
                <a:solidFill>
                  <a:srgbClr val="FF0000"/>
                </a:solidFill>
              </a:rPr>
              <a:t>2</a:t>
            </a:r>
            <a:r>
              <a:rPr lang="en-US" altLang="en-US" sz="2400" dirty="0" smtClean="0"/>
              <a:t>5</a:t>
            </a:r>
            <a:r>
              <a:rPr lang="en-US" altLang="en-US" sz="2400" dirty="0" smtClean="0">
                <a:solidFill>
                  <a:srgbClr val="FF0000"/>
                </a:solidFill>
              </a:rPr>
              <a:t>1</a:t>
            </a:r>
            <a:r>
              <a:rPr lang="en-US" altLang="en-US" sz="2400" dirty="0" smtClean="0"/>
              <a:t>		</a:t>
            </a:r>
          </a:p>
          <a:p>
            <a:pPr eaLnBrk="1" hangingPunct="1">
              <a:lnSpc>
                <a:spcPct val="90000"/>
              </a:lnSpc>
              <a:buFontTx/>
              <a:buNone/>
            </a:pPr>
            <a:r>
              <a:rPr lang="en-US" altLang="en-US" sz="2400" dirty="0" smtClean="0"/>
              <a:t>	is divisible by  11, </a:t>
            </a:r>
            <a:endParaRPr lang="en-US" altLang="en-US" sz="2400" dirty="0" smtClean="0"/>
          </a:p>
          <a:p>
            <a:pPr eaLnBrk="1" hangingPunct="1">
              <a:lnSpc>
                <a:spcPct val="90000"/>
              </a:lnSpc>
              <a:buFontTx/>
              <a:buNone/>
            </a:pPr>
            <a:r>
              <a:rPr lang="en-US" altLang="en-US" sz="2400" dirty="0"/>
              <a:t> </a:t>
            </a:r>
            <a:r>
              <a:rPr lang="en-US" altLang="en-US" sz="2400" dirty="0" smtClean="0"/>
              <a:t>   </a:t>
            </a:r>
            <a:r>
              <a:rPr lang="en-US" altLang="en-US" sz="2400" dirty="0" smtClean="0"/>
              <a:t>because </a:t>
            </a:r>
            <a:r>
              <a:rPr lang="en-US" altLang="en-US" sz="2400" dirty="0" smtClean="0"/>
              <a:t>the sum (</a:t>
            </a:r>
            <a:r>
              <a:rPr lang="en-US" altLang="en-US" sz="2400" dirty="0" smtClean="0">
                <a:solidFill>
                  <a:srgbClr val="FF0000"/>
                </a:solidFill>
              </a:rPr>
              <a:t>5</a:t>
            </a:r>
            <a:r>
              <a:rPr lang="en-US" altLang="en-US" sz="2400" dirty="0" smtClean="0"/>
              <a:t>+</a:t>
            </a:r>
            <a:r>
              <a:rPr lang="en-US" altLang="en-US" sz="2400" dirty="0" smtClean="0">
                <a:solidFill>
                  <a:srgbClr val="FF0000"/>
                </a:solidFill>
              </a:rPr>
              <a:t>9</a:t>
            </a:r>
            <a:r>
              <a:rPr lang="en-US" altLang="en-US" sz="2400" dirty="0" smtClean="0"/>
              <a:t>+</a:t>
            </a:r>
            <a:r>
              <a:rPr lang="en-US" altLang="en-US" sz="2400" dirty="0" smtClean="0">
                <a:solidFill>
                  <a:srgbClr val="FF0000"/>
                </a:solidFill>
              </a:rPr>
              <a:t>7</a:t>
            </a:r>
            <a:r>
              <a:rPr lang="en-US" altLang="en-US" sz="2400" dirty="0" smtClean="0"/>
              <a:t>+</a:t>
            </a:r>
            <a:r>
              <a:rPr lang="en-US" altLang="en-US" sz="2400" dirty="0" smtClean="0">
                <a:solidFill>
                  <a:srgbClr val="FF0000"/>
                </a:solidFill>
              </a:rPr>
              <a:t>4</a:t>
            </a:r>
            <a:r>
              <a:rPr lang="en-US" altLang="en-US" sz="2400" dirty="0" smtClean="0"/>
              <a:t>+</a:t>
            </a:r>
            <a:r>
              <a:rPr lang="en-US" altLang="en-US" sz="2400" dirty="0" smtClean="0">
                <a:solidFill>
                  <a:srgbClr val="FF0000"/>
                </a:solidFill>
              </a:rPr>
              <a:t>2</a:t>
            </a:r>
            <a:r>
              <a:rPr lang="en-US" altLang="en-US" sz="2400" dirty="0" smtClean="0"/>
              <a:t>+</a:t>
            </a:r>
            <a:r>
              <a:rPr lang="en-US" altLang="en-US" sz="2400" dirty="0" smtClean="0">
                <a:solidFill>
                  <a:srgbClr val="FF0000"/>
                </a:solidFill>
              </a:rPr>
              <a:t>1</a:t>
            </a:r>
            <a:r>
              <a:rPr lang="en-US" altLang="en-US" sz="2400" dirty="0" smtClean="0"/>
              <a:t>) </a:t>
            </a:r>
            <a:r>
              <a:rPr lang="en-US" altLang="en-US" sz="2400" dirty="0" smtClean="0">
                <a:cs typeface="Times New Roman" charset="0"/>
              </a:rPr>
              <a:t>– </a:t>
            </a:r>
            <a:r>
              <a:rPr lang="en-US" altLang="en-US" sz="2400" dirty="0" smtClean="0"/>
              <a:t>(6+3+1+2+5) = 11, </a:t>
            </a:r>
            <a:endParaRPr lang="en-US" altLang="en-US" sz="2400" dirty="0" smtClean="0"/>
          </a:p>
          <a:p>
            <a:pPr eaLnBrk="1" hangingPunct="1">
              <a:lnSpc>
                <a:spcPct val="90000"/>
              </a:lnSpc>
              <a:buFontTx/>
              <a:buNone/>
            </a:pPr>
            <a:r>
              <a:rPr lang="en-US" altLang="en-US" sz="2400" dirty="0"/>
              <a:t> </a:t>
            </a:r>
            <a:r>
              <a:rPr lang="en-US" altLang="en-US" sz="2400" dirty="0" smtClean="0"/>
              <a:t>   </a:t>
            </a:r>
            <a:r>
              <a:rPr lang="en-US" altLang="en-US" sz="2400" dirty="0" smtClean="0"/>
              <a:t>which </a:t>
            </a:r>
            <a:r>
              <a:rPr lang="en-US" altLang="en-US" sz="2400" dirty="0" smtClean="0"/>
              <a:t>is divisible by 11.</a:t>
            </a:r>
          </a:p>
        </p:txBody>
      </p:sp>
      <p:sp>
        <p:nvSpPr>
          <p:cNvPr id="5" name="Rectangle 4"/>
          <p:cNvSpPr/>
          <p:nvPr/>
        </p:nvSpPr>
        <p:spPr>
          <a:xfrm>
            <a:off x="2483768" y="260648"/>
            <a:ext cx="4572000" cy="1046440"/>
          </a:xfrm>
          <a:prstGeom prst="rect">
            <a:avLst/>
          </a:prstGeom>
        </p:spPr>
        <p:txBody>
          <a:bodyPr>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Rules</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Tree>
    <p:extLst>
      <p:ext uri="{BB962C8B-B14F-4D97-AF65-F5344CB8AC3E}">
        <p14:creationId xmlns:p14="http://schemas.microsoft.com/office/powerpoint/2010/main" val="139069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0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0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0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1" name="Rectangle 5"/>
          <p:cNvSpPr>
            <a:spLocks noGrp="1" noChangeArrowheads="1"/>
          </p:cNvSpPr>
          <p:nvPr>
            <p:ph type="body" sz="half" idx="2"/>
          </p:nvPr>
        </p:nvSpPr>
        <p:spPr>
          <a:xfrm>
            <a:off x="323528" y="1412776"/>
            <a:ext cx="8568952" cy="4114800"/>
          </a:xfrm>
          <a:noFill/>
        </p:spPr>
        <p:txBody>
          <a:bodyPr/>
          <a:lstStyle/>
          <a:p>
            <a:pPr marL="0" indent="0" eaLnBrk="1" hangingPunct="1">
              <a:lnSpc>
                <a:spcPct val="90000"/>
              </a:lnSpc>
              <a:buNone/>
            </a:pPr>
            <a:r>
              <a:rPr lang="en-US" altLang="en-US" sz="2400" dirty="0" smtClean="0"/>
              <a:t>SUPER CHALLENGE</a:t>
            </a:r>
            <a:endParaRPr lang="en-US" altLang="en-US" sz="2400" dirty="0" smtClean="0"/>
          </a:p>
          <a:p>
            <a:pPr marL="0" indent="0" eaLnBrk="1" hangingPunct="1">
              <a:lnSpc>
                <a:spcPct val="90000"/>
              </a:lnSpc>
              <a:buNone/>
            </a:pPr>
            <a:endParaRPr lang="en-US" altLang="en-US" sz="2400" dirty="0"/>
          </a:p>
          <a:p>
            <a:pPr marL="0" indent="0" eaLnBrk="1" hangingPunct="1">
              <a:lnSpc>
                <a:spcPct val="90000"/>
              </a:lnSpc>
              <a:buNone/>
            </a:pPr>
            <a:r>
              <a:rPr lang="en-US" altLang="en-US" sz="2400" dirty="0" smtClean="0"/>
              <a:t>Peter wrote down a three digit  number ABC,</a:t>
            </a:r>
          </a:p>
          <a:p>
            <a:pPr eaLnBrk="1" hangingPunct="1">
              <a:lnSpc>
                <a:spcPct val="90000"/>
              </a:lnSpc>
              <a:buFontTx/>
              <a:buNone/>
            </a:pPr>
            <a:endParaRPr lang="en-US" altLang="en-US" sz="2400" dirty="0"/>
          </a:p>
          <a:p>
            <a:pPr eaLnBrk="1" hangingPunct="1">
              <a:lnSpc>
                <a:spcPct val="90000"/>
              </a:lnSpc>
              <a:buFontTx/>
              <a:buNone/>
            </a:pPr>
            <a:r>
              <a:rPr lang="en-US" altLang="en-US" sz="2400" dirty="0" smtClean="0"/>
              <a:t>Jean added the same digits in the reverse order ABCCBA</a:t>
            </a:r>
          </a:p>
          <a:p>
            <a:pPr eaLnBrk="1" hangingPunct="1">
              <a:lnSpc>
                <a:spcPct val="90000"/>
              </a:lnSpc>
              <a:buFontTx/>
              <a:buNone/>
            </a:pPr>
            <a:r>
              <a:rPr lang="en-US" altLang="en-US" sz="2400" dirty="0" smtClean="0"/>
              <a:t>	</a:t>
            </a:r>
          </a:p>
          <a:p>
            <a:pPr eaLnBrk="1" hangingPunct="1">
              <a:lnSpc>
                <a:spcPct val="90000"/>
              </a:lnSpc>
              <a:buFontTx/>
              <a:buNone/>
            </a:pPr>
            <a:r>
              <a:rPr lang="en-US" altLang="en-US" sz="2400" dirty="0" smtClean="0"/>
              <a:t>Prove that Jean’s number is divisible by 11.</a:t>
            </a:r>
          </a:p>
        </p:txBody>
      </p:sp>
      <p:sp>
        <p:nvSpPr>
          <p:cNvPr id="5" name="Rectangle 4"/>
          <p:cNvSpPr/>
          <p:nvPr/>
        </p:nvSpPr>
        <p:spPr>
          <a:xfrm>
            <a:off x="2195736" y="260648"/>
            <a:ext cx="5112568" cy="1046440"/>
          </a:xfrm>
          <a:prstGeom prst="rect">
            <a:avLst/>
          </a:prstGeom>
        </p:spPr>
        <p:txBody>
          <a:bodyPr wrap="square">
            <a:spAutoFit/>
          </a:bodyPr>
          <a:lstStyle/>
          <a:p>
            <a:r>
              <a:rPr lang="en-GB" sz="4400" kern="0" dirty="0">
                <a:solidFill>
                  <a:srgbClr val="000000"/>
                </a:solidFill>
                <a:latin typeface="Trebuchet MS" panose="020B0603020202020204" pitchFamily="34" charset="0"/>
                <a:ea typeface="+mj-ea"/>
                <a:cs typeface="Estrangelo Edessa" panose="03080600000000000000" pitchFamily="66" charset="0"/>
              </a:rPr>
              <a:t>Divisibility </a:t>
            </a:r>
            <a:r>
              <a:rPr lang="en-GB" sz="4400" kern="0" dirty="0" smtClean="0">
                <a:solidFill>
                  <a:srgbClr val="000000"/>
                </a:solidFill>
                <a:latin typeface="Trebuchet MS" panose="020B0603020202020204" pitchFamily="34" charset="0"/>
                <a:ea typeface="+mj-ea"/>
                <a:cs typeface="Estrangelo Edessa" panose="03080600000000000000" pitchFamily="66" charset="0"/>
              </a:rPr>
              <a:t>Puzzles</a:t>
            </a:r>
            <a:r>
              <a:rPr lang="en-GB" sz="4400" kern="0" dirty="0">
                <a:solidFill>
                  <a:srgbClr val="000000"/>
                </a:solidFill>
                <a:latin typeface="Trebuchet MS" panose="020B0603020202020204" pitchFamily="34" charset="0"/>
                <a:ea typeface="+mj-ea"/>
                <a:cs typeface="Estrangelo Edessa" panose="03080600000000000000" pitchFamily="66" charset="0"/>
              </a:rPr>
              <a:t/>
            </a:r>
            <a:br>
              <a:rPr lang="en-GB" sz="4400" kern="0" dirty="0">
                <a:solidFill>
                  <a:srgbClr val="000000"/>
                </a:solidFill>
                <a:latin typeface="Trebuchet MS" panose="020B0603020202020204" pitchFamily="34" charset="0"/>
                <a:ea typeface="+mj-ea"/>
                <a:cs typeface="Estrangelo Edessa" panose="03080600000000000000" pitchFamily="66" charset="0"/>
              </a:rPr>
            </a:br>
            <a:endParaRPr lang="en-GB" dirty="0"/>
          </a:p>
        </p:txBody>
      </p:sp>
    </p:spTree>
    <p:extLst>
      <p:ext uri="{BB962C8B-B14F-4D97-AF65-F5344CB8AC3E}">
        <p14:creationId xmlns:p14="http://schemas.microsoft.com/office/powerpoint/2010/main" val="3033371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slide(fromBottom)">
                                      <p:cBhvr>
                                        <p:cTn id="7" dur="500"/>
                                        <p:tgtEl>
                                          <p:spTgt spid="34821"/>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58" t="23491"/>
          <a:stretch/>
        </p:blipFill>
        <p:spPr bwMode="auto">
          <a:xfrm>
            <a:off x="539552" y="186676"/>
            <a:ext cx="7632848" cy="667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520" y="332656"/>
            <a:ext cx="432048" cy="369332"/>
          </a:xfrm>
          <a:prstGeom prst="rect">
            <a:avLst/>
          </a:prstGeom>
          <a:noFill/>
        </p:spPr>
        <p:txBody>
          <a:bodyPr wrap="square" rtlCol="0">
            <a:spAutoFit/>
          </a:bodyPr>
          <a:lstStyle/>
          <a:p>
            <a:r>
              <a:rPr lang="en-GB" dirty="0" smtClean="0"/>
              <a:t>1.</a:t>
            </a:r>
            <a:endParaRPr lang="en-GB" dirty="0"/>
          </a:p>
        </p:txBody>
      </p:sp>
      <p:sp>
        <p:nvSpPr>
          <p:cNvPr id="4" name="TextBox 3"/>
          <p:cNvSpPr txBox="1"/>
          <p:nvPr/>
        </p:nvSpPr>
        <p:spPr>
          <a:xfrm>
            <a:off x="251520" y="2132856"/>
            <a:ext cx="432048" cy="369332"/>
          </a:xfrm>
          <a:prstGeom prst="rect">
            <a:avLst/>
          </a:prstGeom>
          <a:noFill/>
        </p:spPr>
        <p:txBody>
          <a:bodyPr wrap="square" rtlCol="0">
            <a:spAutoFit/>
          </a:bodyPr>
          <a:lstStyle/>
          <a:p>
            <a:r>
              <a:rPr lang="en-GB" dirty="0"/>
              <a:t>2</a:t>
            </a:r>
            <a:r>
              <a:rPr lang="en-GB" dirty="0" smtClean="0"/>
              <a:t>.</a:t>
            </a:r>
            <a:endParaRPr lang="en-GB" dirty="0"/>
          </a:p>
        </p:txBody>
      </p:sp>
      <p:sp>
        <p:nvSpPr>
          <p:cNvPr id="5" name="TextBox 4"/>
          <p:cNvSpPr txBox="1"/>
          <p:nvPr/>
        </p:nvSpPr>
        <p:spPr>
          <a:xfrm>
            <a:off x="251520" y="3760799"/>
            <a:ext cx="432048" cy="369332"/>
          </a:xfrm>
          <a:prstGeom prst="rect">
            <a:avLst/>
          </a:prstGeom>
          <a:noFill/>
        </p:spPr>
        <p:txBody>
          <a:bodyPr wrap="square" rtlCol="0">
            <a:spAutoFit/>
          </a:bodyPr>
          <a:lstStyle/>
          <a:p>
            <a:r>
              <a:rPr lang="en-GB" dirty="0" smtClean="0"/>
              <a:t>3.</a:t>
            </a:r>
            <a:endParaRPr lang="en-GB" dirty="0"/>
          </a:p>
        </p:txBody>
      </p:sp>
      <p:sp>
        <p:nvSpPr>
          <p:cNvPr id="6" name="TextBox 5"/>
          <p:cNvSpPr txBox="1"/>
          <p:nvPr/>
        </p:nvSpPr>
        <p:spPr>
          <a:xfrm>
            <a:off x="298476" y="4725144"/>
            <a:ext cx="432048" cy="369332"/>
          </a:xfrm>
          <a:prstGeom prst="rect">
            <a:avLst/>
          </a:prstGeom>
          <a:noFill/>
        </p:spPr>
        <p:txBody>
          <a:bodyPr wrap="square" rtlCol="0">
            <a:spAutoFit/>
          </a:bodyPr>
          <a:lstStyle/>
          <a:p>
            <a:r>
              <a:rPr lang="en-GB" dirty="0"/>
              <a:t>4</a:t>
            </a:r>
            <a:r>
              <a:rPr lang="en-GB" dirty="0" smtClean="0"/>
              <a:t>.</a:t>
            </a:r>
            <a:endParaRPr lang="en-GB" dirty="0"/>
          </a:p>
        </p:txBody>
      </p:sp>
      <p:sp>
        <p:nvSpPr>
          <p:cNvPr id="7" name="TextBox 6"/>
          <p:cNvSpPr txBox="1"/>
          <p:nvPr/>
        </p:nvSpPr>
        <p:spPr>
          <a:xfrm>
            <a:off x="298476" y="5476366"/>
            <a:ext cx="432048" cy="369332"/>
          </a:xfrm>
          <a:prstGeom prst="rect">
            <a:avLst/>
          </a:prstGeom>
          <a:noFill/>
        </p:spPr>
        <p:txBody>
          <a:bodyPr wrap="square" rtlCol="0">
            <a:spAutoFit/>
          </a:bodyPr>
          <a:lstStyle/>
          <a:p>
            <a:r>
              <a:rPr lang="en-GB" dirty="0" smtClean="0"/>
              <a:t>5.</a:t>
            </a:r>
            <a:endParaRPr lang="en-GB" dirty="0"/>
          </a:p>
        </p:txBody>
      </p:sp>
    </p:spTree>
    <p:extLst>
      <p:ext uri="{BB962C8B-B14F-4D97-AF65-F5344CB8AC3E}">
        <p14:creationId xmlns:p14="http://schemas.microsoft.com/office/powerpoint/2010/main" val="3407156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coa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Bluecoat</Template>
  <TotalTime>364</TotalTime>
  <Words>656</Words>
  <Application>Microsoft Office PowerPoint</Application>
  <PresentationFormat>On-screen Show (4:3)</PresentationFormat>
  <Paragraphs>158</Paragraphs>
  <Slides>24</Slides>
  <Notes>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Bluecoat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Answers</vt:lpstr>
      <vt:lpstr>PowerPoint Presentation</vt:lpstr>
      <vt:lpstr>Answer</vt:lpstr>
      <vt:lpstr>PowerPoint Presentation</vt:lpstr>
      <vt:lpstr>PowerPoint Presentation</vt:lpstr>
      <vt:lpstr>PowerPoint Presentation</vt:lpstr>
    </vt:vector>
  </TitlesOfParts>
  <Company>Glyn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Morgan</dc:creator>
  <cp:lastModifiedBy>Warden, M</cp:lastModifiedBy>
  <cp:revision>33</cp:revision>
  <dcterms:created xsi:type="dcterms:W3CDTF">2015-09-04T12:28:13Z</dcterms:created>
  <dcterms:modified xsi:type="dcterms:W3CDTF">2016-11-23T19:01:06Z</dcterms:modified>
</cp:coreProperties>
</file>