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3"/>
  </p:notesMasterIdLst>
  <p:handoutMasterIdLst>
    <p:handoutMasterId r:id="rId24"/>
  </p:handoutMasterIdLst>
  <p:sldIdLst>
    <p:sldId id="346" r:id="rId2"/>
    <p:sldId id="347" r:id="rId3"/>
    <p:sldId id="353" r:id="rId4"/>
    <p:sldId id="354" r:id="rId5"/>
    <p:sldId id="350" r:id="rId6"/>
    <p:sldId id="349" r:id="rId7"/>
    <p:sldId id="351" r:id="rId8"/>
    <p:sldId id="348" r:id="rId9"/>
    <p:sldId id="352" r:id="rId10"/>
    <p:sldId id="355" r:id="rId11"/>
    <p:sldId id="356" r:id="rId12"/>
    <p:sldId id="357" r:id="rId13"/>
    <p:sldId id="358" r:id="rId14"/>
    <p:sldId id="359" r:id="rId15"/>
    <p:sldId id="360" r:id="rId16"/>
    <p:sldId id="361" r:id="rId17"/>
    <p:sldId id="362" r:id="rId18"/>
    <p:sldId id="363" r:id="rId19"/>
    <p:sldId id="364" r:id="rId20"/>
    <p:sldId id="365" r:id="rId21"/>
    <p:sldId id="366" r:id="rId22"/>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83E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50" autoAdjust="0"/>
    <p:restoredTop sz="86355" autoAdjust="0"/>
  </p:normalViewPr>
  <p:slideViewPr>
    <p:cSldViewPr>
      <p:cViewPr>
        <p:scale>
          <a:sx n="66" d="100"/>
          <a:sy n="66" d="100"/>
        </p:scale>
        <p:origin x="-1188" y="-72"/>
      </p:cViewPr>
      <p:guideLst>
        <p:guide orient="horz" pos="2160"/>
        <p:guide pos="2880"/>
      </p:guideLst>
    </p:cSldViewPr>
  </p:slideViewPr>
  <p:notesTextViewPr>
    <p:cViewPr>
      <p:scale>
        <a:sx n="1" d="1"/>
        <a:sy n="1" d="1"/>
      </p:scale>
      <p:origin x="0" y="0"/>
    </p:cViewPr>
  </p:notesTextViewPr>
  <p:notesViewPr>
    <p:cSldViewPr>
      <p:cViewPr varScale="1">
        <p:scale>
          <a:sx n="52" d="100"/>
          <a:sy n="52" d="100"/>
        </p:scale>
        <p:origin x="295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4" y="1"/>
            <a:ext cx="2945659" cy="498055"/>
          </a:xfrm>
          <a:prstGeom prst="rect">
            <a:avLst/>
          </a:prstGeom>
        </p:spPr>
        <p:txBody>
          <a:bodyPr vert="horz" lIns="91440" tIns="45720" rIns="91440" bIns="45720" rtlCol="0"/>
          <a:lstStyle>
            <a:lvl1pPr algn="r">
              <a:defRPr sz="1200"/>
            </a:lvl1pPr>
          </a:lstStyle>
          <a:p>
            <a:fld id="{2B660020-3D1C-48D1-8638-6B668AD929DA}" type="datetimeFigureOut">
              <a:rPr lang="en-GB" smtClean="0"/>
              <a:t>03/11/2016</a:t>
            </a:fld>
            <a:endParaRPr lang="en-GB"/>
          </a:p>
        </p:txBody>
      </p:sp>
      <p:sp>
        <p:nvSpPr>
          <p:cNvPr id="4" name="Footer Placeholder 3"/>
          <p:cNvSpPr>
            <a:spLocks noGrp="1"/>
          </p:cNvSpPr>
          <p:nvPr>
            <p:ph type="ftr" sz="quarter" idx="2"/>
          </p:nvPr>
        </p:nvSpPr>
        <p:spPr>
          <a:xfrm>
            <a:off x="1" y="9428584"/>
            <a:ext cx="2945659" cy="49805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4" y="9428584"/>
            <a:ext cx="2945659" cy="498054"/>
          </a:xfrm>
          <a:prstGeom prst="rect">
            <a:avLst/>
          </a:prstGeom>
        </p:spPr>
        <p:txBody>
          <a:bodyPr vert="horz" lIns="91440" tIns="45720" rIns="91440" bIns="45720" rtlCol="0" anchor="b"/>
          <a:lstStyle>
            <a:lvl1pPr algn="r">
              <a:defRPr sz="1200"/>
            </a:lvl1pPr>
          </a:lstStyle>
          <a:p>
            <a:fld id="{9D6BABDC-52C6-471F-A60B-84EC98B32D61}" type="slidenum">
              <a:rPr lang="en-GB" smtClean="0"/>
              <a:t>‹#›</a:t>
            </a:fld>
            <a:endParaRPr lang="en-GB"/>
          </a:p>
        </p:txBody>
      </p:sp>
    </p:spTree>
    <p:extLst>
      <p:ext uri="{BB962C8B-B14F-4D97-AF65-F5344CB8AC3E}">
        <p14:creationId xmlns:p14="http://schemas.microsoft.com/office/powerpoint/2010/main" val="3957164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4" y="0"/>
            <a:ext cx="2945659" cy="496332"/>
          </a:xfrm>
          <a:prstGeom prst="rect">
            <a:avLst/>
          </a:prstGeom>
        </p:spPr>
        <p:txBody>
          <a:bodyPr vert="horz" lIns="91440" tIns="45720" rIns="91440" bIns="45720" rtlCol="0"/>
          <a:lstStyle>
            <a:lvl1pPr algn="r">
              <a:defRPr sz="1200"/>
            </a:lvl1pPr>
          </a:lstStyle>
          <a:p>
            <a:fld id="{36718408-6D4A-485F-A86A-ADA7F78F3F23}" type="datetimeFigureOut">
              <a:rPr lang="en-GB" smtClean="0"/>
              <a:t>03/11/2016</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4"/>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9428584"/>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28584"/>
            <a:ext cx="2945659" cy="496332"/>
          </a:xfrm>
          <a:prstGeom prst="rect">
            <a:avLst/>
          </a:prstGeom>
        </p:spPr>
        <p:txBody>
          <a:bodyPr vert="horz" lIns="91440" tIns="45720" rIns="91440" bIns="45720" rtlCol="0" anchor="b"/>
          <a:lstStyle>
            <a:lvl1pPr algn="r">
              <a:defRPr sz="1200"/>
            </a:lvl1pPr>
          </a:lstStyle>
          <a:p>
            <a:fld id="{E42FAEF3-371E-4269-834F-4253D9374883}" type="slidenum">
              <a:rPr lang="en-GB" smtClean="0"/>
              <a:t>‹#›</a:t>
            </a:fld>
            <a:endParaRPr lang="en-GB"/>
          </a:p>
        </p:txBody>
      </p:sp>
    </p:spTree>
    <p:extLst>
      <p:ext uri="{BB962C8B-B14F-4D97-AF65-F5344CB8AC3E}">
        <p14:creationId xmlns:p14="http://schemas.microsoft.com/office/powerpoint/2010/main" val="859245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smtClean="0"/>
              <a:t>Good practice in primary mathematics: evidence from 20 successful schools </a:t>
            </a:r>
            <a:r>
              <a:rPr lang="en-GB" sz="1200" dirty="0" smtClean="0"/>
              <a:t>Nov 2011 </a:t>
            </a:r>
            <a:r>
              <a:rPr lang="en-GB" sz="1200" dirty="0" err="1" smtClean="0"/>
              <a:t>Ofsted</a:t>
            </a:r>
            <a:endParaRPr lang="en-GB" sz="1200" dirty="0" smtClean="0"/>
          </a:p>
          <a:p>
            <a:endParaRPr lang="en-GB" dirty="0" smtClean="0"/>
          </a:p>
          <a:p>
            <a:r>
              <a:rPr lang="en-GB" dirty="0" smtClean="0"/>
              <a:t>http://www.ofsted.gov.uk/resources/good-practice-primary-mathematics-evidence-20-successful-schools</a:t>
            </a:r>
          </a:p>
          <a:p>
            <a:endParaRPr lang="en-GB" dirty="0"/>
          </a:p>
        </p:txBody>
      </p:sp>
      <p:sp>
        <p:nvSpPr>
          <p:cNvPr id="4" name="Slide Number Placeholder 3"/>
          <p:cNvSpPr>
            <a:spLocks noGrp="1"/>
          </p:cNvSpPr>
          <p:nvPr>
            <p:ph type="sldNum" sz="quarter" idx="10"/>
          </p:nvPr>
        </p:nvSpPr>
        <p:spPr/>
        <p:txBody>
          <a:bodyPr/>
          <a:lstStyle/>
          <a:p>
            <a:fld id="{02600F3A-8C74-4D31-9406-109F3BDCD1EE}" type="slidenum">
              <a:rPr lang="en-GB" smtClean="0"/>
              <a:pPr/>
              <a:t>9</a:t>
            </a:fld>
            <a:endParaRPr lang="en-GB"/>
          </a:p>
        </p:txBody>
      </p:sp>
    </p:spTree>
    <p:extLst>
      <p:ext uri="{BB962C8B-B14F-4D97-AF65-F5344CB8AC3E}">
        <p14:creationId xmlns:p14="http://schemas.microsoft.com/office/powerpoint/2010/main" val="11807837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8018BDB2-73FA-4554-9C6E-E50681475B64}" type="datetimeFigureOut">
              <a:rPr lang="en-GB" smtClean="0"/>
              <a:t>03/11/2016</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6E1B2D97-AA52-4E7F-A169-DB26AD01D4AF}" type="slidenum">
              <a:rPr lang="en-GB" smtClean="0"/>
              <a:t>‹#›</a:t>
            </a:fld>
            <a:endParaRPr lang="en-GB"/>
          </a:p>
        </p:txBody>
      </p:sp>
    </p:spTree>
    <p:extLst>
      <p:ext uri="{BB962C8B-B14F-4D97-AF65-F5344CB8AC3E}">
        <p14:creationId xmlns:p14="http://schemas.microsoft.com/office/powerpoint/2010/main" val="3085911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8018BDB2-73FA-4554-9C6E-E50681475B64}" type="datetimeFigureOut">
              <a:rPr lang="en-GB" smtClean="0"/>
              <a:t>03/11/2016</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6E1B2D97-AA52-4E7F-A169-DB26AD01D4AF}" type="slidenum">
              <a:rPr lang="en-GB" smtClean="0"/>
              <a:t>‹#›</a:t>
            </a:fld>
            <a:endParaRPr lang="en-GB"/>
          </a:p>
        </p:txBody>
      </p:sp>
    </p:spTree>
    <p:extLst>
      <p:ext uri="{BB962C8B-B14F-4D97-AF65-F5344CB8AC3E}">
        <p14:creationId xmlns:p14="http://schemas.microsoft.com/office/powerpoint/2010/main" val="1631666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8018BDB2-73FA-4554-9C6E-E50681475B64}" type="datetimeFigureOut">
              <a:rPr lang="en-GB" smtClean="0"/>
              <a:t>03/11/2016</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6E1B2D97-AA52-4E7F-A169-DB26AD01D4AF}" type="slidenum">
              <a:rPr lang="en-GB" smtClean="0"/>
              <a:t>‹#›</a:t>
            </a:fld>
            <a:endParaRPr lang="en-GB"/>
          </a:p>
        </p:txBody>
      </p:sp>
    </p:spTree>
    <p:extLst>
      <p:ext uri="{BB962C8B-B14F-4D97-AF65-F5344CB8AC3E}">
        <p14:creationId xmlns:p14="http://schemas.microsoft.com/office/powerpoint/2010/main" val="887879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8018BDB2-73FA-4554-9C6E-E50681475B64}" type="datetimeFigureOut">
              <a:rPr lang="en-GB" smtClean="0"/>
              <a:t>03/11/2016</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6E1B2D97-AA52-4E7F-A169-DB26AD01D4AF}" type="slidenum">
              <a:rPr lang="en-GB" smtClean="0"/>
              <a:t>‹#›</a:t>
            </a:fld>
            <a:endParaRPr lang="en-GB"/>
          </a:p>
        </p:txBody>
      </p:sp>
    </p:spTree>
    <p:extLst>
      <p:ext uri="{BB962C8B-B14F-4D97-AF65-F5344CB8AC3E}">
        <p14:creationId xmlns:p14="http://schemas.microsoft.com/office/powerpoint/2010/main" val="1156795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8018BDB2-73FA-4554-9C6E-E50681475B64}" type="datetimeFigureOut">
              <a:rPr lang="en-GB" smtClean="0"/>
              <a:t>03/11/2016</a:t>
            </a:fld>
            <a:endParaRPr lang="en-GB"/>
          </a:p>
        </p:txBody>
      </p:sp>
      <p:sp>
        <p:nvSpPr>
          <p:cNvPr id="8" name="Rectangle 5"/>
          <p:cNvSpPr>
            <a:spLocks noGrp="1" noChangeArrowheads="1"/>
          </p:cNvSpPr>
          <p:nvPr>
            <p:ph type="ftr" sz="quarter" idx="11"/>
          </p:nvPr>
        </p:nvSpPr>
        <p:spPr>
          <a:ln/>
        </p:spPr>
        <p:txBody>
          <a:bodyPr/>
          <a:lstStyle>
            <a:lvl1pPr>
              <a:defRPr/>
            </a:lvl1pPr>
          </a:lstStyle>
          <a:p>
            <a:endParaRPr lang="en-GB"/>
          </a:p>
        </p:txBody>
      </p:sp>
      <p:sp>
        <p:nvSpPr>
          <p:cNvPr id="9" name="Rectangle 6"/>
          <p:cNvSpPr>
            <a:spLocks noGrp="1" noChangeArrowheads="1"/>
          </p:cNvSpPr>
          <p:nvPr>
            <p:ph type="sldNum" sz="quarter" idx="12"/>
          </p:nvPr>
        </p:nvSpPr>
        <p:spPr>
          <a:ln/>
        </p:spPr>
        <p:txBody>
          <a:bodyPr/>
          <a:lstStyle>
            <a:lvl1pPr>
              <a:defRPr/>
            </a:lvl1pPr>
          </a:lstStyle>
          <a:p>
            <a:fld id="{6E1B2D97-AA52-4E7F-A169-DB26AD01D4AF}" type="slidenum">
              <a:rPr lang="en-GB" smtClean="0"/>
              <a:t>‹#›</a:t>
            </a:fld>
            <a:endParaRPr lang="en-GB"/>
          </a:p>
        </p:txBody>
      </p:sp>
    </p:spTree>
    <p:extLst>
      <p:ext uri="{BB962C8B-B14F-4D97-AF65-F5344CB8AC3E}">
        <p14:creationId xmlns:p14="http://schemas.microsoft.com/office/powerpoint/2010/main" val="2699771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8018BDB2-73FA-4554-9C6E-E50681475B64}" type="datetimeFigureOut">
              <a:rPr lang="en-GB" smtClean="0"/>
              <a:t>03/11/2016</a:t>
            </a:fld>
            <a:endParaRPr lang="en-GB"/>
          </a:p>
        </p:txBody>
      </p:sp>
      <p:sp>
        <p:nvSpPr>
          <p:cNvPr id="4" name="Rectangle 5"/>
          <p:cNvSpPr>
            <a:spLocks noGrp="1" noChangeArrowheads="1"/>
          </p:cNvSpPr>
          <p:nvPr>
            <p:ph type="ftr" sz="quarter" idx="11"/>
          </p:nvPr>
        </p:nvSpPr>
        <p:spPr>
          <a:ln/>
        </p:spPr>
        <p:txBody>
          <a:bodyPr/>
          <a:lstStyle>
            <a:lvl1pPr>
              <a:defRPr/>
            </a:lvl1pPr>
          </a:lstStyle>
          <a:p>
            <a:endParaRPr lang="en-GB"/>
          </a:p>
        </p:txBody>
      </p:sp>
      <p:sp>
        <p:nvSpPr>
          <p:cNvPr id="5" name="Rectangle 6"/>
          <p:cNvSpPr>
            <a:spLocks noGrp="1" noChangeArrowheads="1"/>
          </p:cNvSpPr>
          <p:nvPr>
            <p:ph type="sldNum" sz="quarter" idx="12"/>
          </p:nvPr>
        </p:nvSpPr>
        <p:spPr>
          <a:ln/>
        </p:spPr>
        <p:txBody>
          <a:bodyPr/>
          <a:lstStyle>
            <a:lvl1pPr>
              <a:defRPr/>
            </a:lvl1pPr>
          </a:lstStyle>
          <a:p>
            <a:fld id="{6E1B2D97-AA52-4E7F-A169-DB26AD01D4AF}" type="slidenum">
              <a:rPr lang="en-GB" smtClean="0"/>
              <a:t>‹#›</a:t>
            </a:fld>
            <a:endParaRPr lang="en-GB"/>
          </a:p>
        </p:txBody>
      </p:sp>
    </p:spTree>
    <p:extLst>
      <p:ext uri="{BB962C8B-B14F-4D97-AF65-F5344CB8AC3E}">
        <p14:creationId xmlns:p14="http://schemas.microsoft.com/office/powerpoint/2010/main" val="2653359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8018BDB2-73FA-4554-9C6E-E50681475B64}" type="datetimeFigureOut">
              <a:rPr lang="en-GB" smtClean="0"/>
              <a:t>03/11/2016</a:t>
            </a:fld>
            <a:endParaRPr lang="en-GB"/>
          </a:p>
        </p:txBody>
      </p:sp>
      <p:sp>
        <p:nvSpPr>
          <p:cNvPr id="3" name="Rectangle 5"/>
          <p:cNvSpPr>
            <a:spLocks noGrp="1" noChangeArrowheads="1"/>
          </p:cNvSpPr>
          <p:nvPr>
            <p:ph type="ftr" sz="quarter" idx="11"/>
          </p:nvPr>
        </p:nvSpPr>
        <p:spPr>
          <a:ln/>
        </p:spPr>
        <p:txBody>
          <a:bodyPr/>
          <a:lstStyle>
            <a:lvl1pPr>
              <a:defRPr/>
            </a:lvl1pPr>
          </a:lstStyle>
          <a:p>
            <a:endParaRPr lang="en-GB"/>
          </a:p>
        </p:txBody>
      </p:sp>
      <p:sp>
        <p:nvSpPr>
          <p:cNvPr id="4" name="Rectangle 6"/>
          <p:cNvSpPr>
            <a:spLocks noGrp="1" noChangeArrowheads="1"/>
          </p:cNvSpPr>
          <p:nvPr>
            <p:ph type="sldNum" sz="quarter" idx="12"/>
          </p:nvPr>
        </p:nvSpPr>
        <p:spPr>
          <a:ln/>
        </p:spPr>
        <p:txBody>
          <a:bodyPr/>
          <a:lstStyle>
            <a:lvl1pPr>
              <a:defRPr/>
            </a:lvl1pPr>
          </a:lstStyle>
          <a:p>
            <a:fld id="{6E1B2D97-AA52-4E7F-A169-DB26AD01D4AF}" type="slidenum">
              <a:rPr lang="en-GB" smtClean="0"/>
              <a:t>‹#›</a:t>
            </a:fld>
            <a:endParaRPr lang="en-GB"/>
          </a:p>
        </p:txBody>
      </p:sp>
    </p:spTree>
    <p:extLst>
      <p:ext uri="{BB962C8B-B14F-4D97-AF65-F5344CB8AC3E}">
        <p14:creationId xmlns:p14="http://schemas.microsoft.com/office/powerpoint/2010/main" val="2913021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8018BDB2-73FA-4554-9C6E-E50681475B64}" type="datetimeFigureOut">
              <a:rPr lang="en-GB" smtClean="0"/>
              <a:t>03/11/2016</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6E1B2D97-AA52-4E7F-A169-DB26AD01D4AF}" type="slidenum">
              <a:rPr lang="en-GB" smtClean="0"/>
              <a:t>‹#›</a:t>
            </a:fld>
            <a:endParaRPr lang="en-GB"/>
          </a:p>
        </p:txBody>
      </p:sp>
    </p:spTree>
    <p:extLst>
      <p:ext uri="{BB962C8B-B14F-4D97-AF65-F5344CB8AC3E}">
        <p14:creationId xmlns:p14="http://schemas.microsoft.com/office/powerpoint/2010/main" val="944488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8018BDB2-73FA-4554-9C6E-E50681475B64}" type="datetimeFigureOut">
              <a:rPr lang="en-GB" smtClean="0"/>
              <a:t>03/11/2016</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6E1B2D97-AA52-4E7F-A169-DB26AD01D4AF}" type="slidenum">
              <a:rPr lang="en-GB" smtClean="0"/>
              <a:t>‹#›</a:t>
            </a:fld>
            <a:endParaRPr lang="en-GB"/>
          </a:p>
        </p:txBody>
      </p:sp>
    </p:spTree>
    <p:extLst>
      <p:ext uri="{BB962C8B-B14F-4D97-AF65-F5344CB8AC3E}">
        <p14:creationId xmlns:p14="http://schemas.microsoft.com/office/powerpoint/2010/main" val="4160402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8018BDB2-73FA-4554-9C6E-E50681475B64}" type="datetimeFigureOut">
              <a:rPr lang="en-GB" smtClean="0"/>
              <a:t>03/11/2016</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6E1B2D97-AA52-4E7F-A169-DB26AD01D4AF}" type="slidenum">
              <a:rPr lang="en-GB" smtClean="0"/>
              <a:t>‹#›</a:t>
            </a:fld>
            <a:endParaRPr lang="en-GB"/>
          </a:p>
        </p:txBody>
      </p:sp>
    </p:spTree>
    <p:extLst>
      <p:ext uri="{BB962C8B-B14F-4D97-AF65-F5344CB8AC3E}">
        <p14:creationId xmlns:p14="http://schemas.microsoft.com/office/powerpoint/2010/main" val="4054705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8018BDB2-73FA-4554-9C6E-E50681475B64}" type="datetimeFigureOut">
              <a:rPr lang="en-GB" smtClean="0"/>
              <a:t>03/11/2016</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6E1B2D97-AA52-4E7F-A169-DB26AD01D4AF}" type="slidenum">
              <a:rPr lang="en-GB" smtClean="0"/>
              <a:t>‹#›</a:t>
            </a:fld>
            <a:endParaRPr lang="en-GB"/>
          </a:p>
        </p:txBody>
      </p:sp>
    </p:spTree>
    <p:extLst>
      <p:ext uri="{BB962C8B-B14F-4D97-AF65-F5344CB8AC3E}">
        <p14:creationId xmlns:p14="http://schemas.microsoft.com/office/powerpoint/2010/main" val="1953781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8018BDB2-73FA-4554-9C6E-E50681475B64}" type="datetimeFigureOut">
              <a:rPr lang="en-GB" smtClean="0"/>
              <a:t>03/11/2016</a:t>
            </a:fld>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6E1B2D97-AA52-4E7F-A169-DB26AD01D4AF}" type="slidenum">
              <a:rPr lang="en-GB" smtClean="0"/>
              <a:t>‹#›</a:t>
            </a:fld>
            <a:endParaRPr lang="en-GB"/>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1032" name="Picture 2"/>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8324850" y="5988050"/>
            <a:ext cx="62865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www.ofsted.gov.uk/resources/good-practice-primary-mathematics-evidence-20-successful-schools" TargetMode="External"/><Relationship Id="rId2" Type="http://schemas.openxmlformats.org/officeDocument/2006/relationships/hyperlink" Target="https://vimeo.com/70318365"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hyperlink" Target="https://bluecoatmaths.com/year-8/8-autumn-2/" TargetMode="External"/><Relationship Id="rId2" Type="http://schemas.openxmlformats.org/officeDocument/2006/relationships/hyperlink" Target="https://bluecoatmaths.com/7-autumn-2/"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youtu.be/ChL08xDP5vI" TargetMode="Externa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14.xml.rels><?xml version="1.0" encoding="UTF-8" standalone="yes"?>
<Relationships xmlns="http://schemas.openxmlformats.org/package/2006/relationships"><Relationship Id="rId3" Type="http://schemas.openxmlformats.org/officeDocument/2006/relationships/hyperlink" Target="https://youtu.be/NLc7WsrdAYM" TargetMode="Externa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hyperlink" Target="https://youtu.be/NZmCsjFHOKI" TargetMode="Externa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95536" y="476672"/>
            <a:ext cx="7772400" cy="1470025"/>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a:r>
              <a:rPr lang="en-GB" kern="0" dirty="0" smtClean="0"/>
              <a:t>Faculty Meeting</a:t>
            </a:r>
          </a:p>
          <a:p>
            <a:pPr algn="l"/>
            <a:endParaRPr lang="en-GB" kern="0" dirty="0"/>
          </a:p>
          <a:p>
            <a:pPr marL="342900" indent="-342900" algn="l">
              <a:buFont typeface="Arial" panose="020B0604020202020204" pitchFamily="34" charset="0"/>
              <a:buChar char="•"/>
            </a:pPr>
            <a:r>
              <a:rPr lang="en-GB" sz="2400" kern="0" dirty="0" smtClean="0"/>
              <a:t>Keeping on track</a:t>
            </a:r>
          </a:p>
          <a:p>
            <a:pPr algn="l"/>
            <a:endParaRPr lang="en-GB" sz="2400" kern="0" dirty="0" smtClean="0"/>
          </a:p>
          <a:p>
            <a:pPr marL="342900" indent="-342900" algn="l">
              <a:buFont typeface="Arial" panose="020B0604020202020204" pitchFamily="34" charset="0"/>
              <a:buChar char="•"/>
            </a:pPr>
            <a:r>
              <a:rPr lang="en-GB" sz="2400" kern="0" dirty="0" smtClean="0"/>
              <a:t>New units of work</a:t>
            </a:r>
          </a:p>
          <a:p>
            <a:pPr marL="914400" lvl="1" indent="-457200" algn="l">
              <a:buFont typeface="Wingdings" panose="05000000000000000000" pitchFamily="2" charset="2"/>
              <a:buChar char="ü"/>
            </a:pPr>
            <a:r>
              <a:rPr lang="en-GB" sz="2400" kern="0" dirty="0" smtClean="0"/>
              <a:t>Year 7 – Multiplication and area</a:t>
            </a:r>
          </a:p>
          <a:p>
            <a:pPr marL="914400" lvl="1" indent="-457200" algn="l">
              <a:buFont typeface="Wingdings" panose="05000000000000000000" pitchFamily="2" charset="2"/>
              <a:buChar char="ü"/>
            </a:pPr>
            <a:r>
              <a:rPr lang="en-GB" sz="2400" kern="0" dirty="0" smtClean="0"/>
              <a:t>Year 8 – Multiplying and factorising with one bracket</a:t>
            </a:r>
          </a:p>
          <a:p>
            <a:pPr algn="l"/>
            <a:endParaRPr lang="en-GB" sz="2400" kern="0" dirty="0" smtClean="0"/>
          </a:p>
          <a:p>
            <a:pPr algn="l"/>
            <a:endParaRPr lang="en-GB" kern="0" dirty="0"/>
          </a:p>
          <a:p>
            <a:pPr algn="l"/>
            <a:endParaRPr lang="en-GB" kern="0" dirty="0"/>
          </a:p>
        </p:txBody>
      </p:sp>
    </p:spTree>
    <p:extLst>
      <p:ext uri="{BB962C8B-B14F-4D97-AF65-F5344CB8AC3E}">
        <p14:creationId xmlns:p14="http://schemas.microsoft.com/office/powerpoint/2010/main" val="2138920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51520" y="116632"/>
            <a:ext cx="8568952" cy="1470025"/>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a:r>
              <a:rPr lang="en-GB" sz="3200" kern="0" dirty="0" smtClean="0"/>
              <a:t>Year 7 </a:t>
            </a:r>
          </a:p>
          <a:p>
            <a:pPr marL="342900" indent="-342900" algn="l">
              <a:buFont typeface="Arial" panose="020B0604020202020204" pitchFamily="34" charset="0"/>
              <a:buChar char="•"/>
            </a:pPr>
            <a:r>
              <a:rPr lang="en-GB" sz="2400" kern="0" dirty="0" smtClean="0"/>
              <a:t>Starting multiplication and division</a:t>
            </a:r>
          </a:p>
          <a:p>
            <a:pPr marL="342900" indent="-342900" algn="l">
              <a:buFont typeface="Arial" panose="020B0604020202020204" pitchFamily="34" charset="0"/>
              <a:buChar char="•"/>
            </a:pPr>
            <a:endParaRPr lang="en-GB" sz="2400" kern="0" dirty="0"/>
          </a:p>
          <a:p>
            <a:pPr algn="l"/>
            <a:r>
              <a:rPr lang="en-GB" sz="3200" kern="0" dirty="0"/>
              <a:t>Year </a:t>
            </a:r>
            <a:r>
              <a:rPr lang="en-GB" sz="3200" kern="0" dirty="0" smtClean="0"/>
              <a:t>8 </a:t>
            </a:r>
            <a:endParaRPr lang="en-GB" sz="3200" kern="0" dirty="0"/>
          </a:p>
          <a:p>
            <a:pPr marL="342900" indent="-342900" algn="l">
              <a:buFont typeface="Arial" panose="020B0604020202020204" pitchFamily="34" charset="0"/>
              <a:buChar char="•"/>
            </a:pPr>
            <a:r>
              <a:rPr lang="en-GB" sz="2400" kern="0" dirty="0" smtClean="0"/>
              <a:t>Starting </a:t>
            </a:r>
          </a:p>
          <a:p>
            <a:pPr marL="342900" indent="-342900" algn="l">
              <a:buFont typeface="Arial" panose="020B0604020202020204" pitchFamily="34" charset="0"/>
              <a:buChar char="•"/>
            </a:pPr>
            <a:endParaRPr lang="en-GB" sz="2400" kern="0" dirty="0"/>
          </a:p>
          <a:p>
            <a:pPr algn="l"/>
            <a:r>
              <a:rPr lang="en-GB" sz="3200" kern="0" dirty="0"/>
              <a:t>Year </a:t>
            </a:r>
            <a:r>
              <a:rPr lang="en-GB" sz="3200" kern="0" dirty="0" smtClean="0"/>
              <a:t>9 </a:t>
            </a:r>
            <a:endParaRPr lang="en-GB" sz="3200" kern="0" dirty="0"/>
          </a:p>
          <a:p>
            <a:pPr marL="342900" indent="-342900" algn="l">
              <a:buFont typeface="Arial" panose="020B0604020202020204" pitchFamily="34" charset="0"/>
              <a:buChar char="•"/>
            </a:pPr>
            <a:r>
              <a:rPr lang="en-GB" sz="2400" kern="0" dirty="0" smtClean="0"/>
              <a:t>First week of Angles and Polygons</a:t>
            </a:r>
          </a:p>
          <a:p>
            <a:pPr marL="342900" indent="-342900" algn="l">
              <a:buFont typeface="Arial" panose="020B0604020202020204" pitchFamily="34" charset="0"/>
              <a:buChar char="•"/>
            </a:pPr>
            <a:endParaRPr lang="en-GB" sz="2400" kern="0" dirty="0"/>
          </a:p>
          <a:p>
            <a:pPr algn="l"/>
            <a:r>
              <a:rPr lang="en-GB" sz="3200" kern="0" dirty="0"/>
              <a:t>Year </a:t>
            </a:r>
            <a:r>
              <a:rPr lang="en-GB" sz="3200" kern="0" dirty="0" smtClean="0"/>
              <a:t>10 </a:t>
            </a:r>
            <a:endParaRPr lang="en-GB" sz="3200" kern="0" dirty="0"/>
          </a:p>
          <a:p>
            <a:pPr marL="342900" indent="-342900" algn="l">
              <a:buFont typeface="Arial" panose="020B0604020202020204" pitchFamily="34" charset="0"/>
              <a:buChar char="•"/>
            </a:pPr>
            <a:r>
              <a:rPr lang="en-GB" sz="2400" kern="0" dirty="0" smtClean="0"/>
              <a:t>Graphs 1</a:t>
            </a:r>
            <a:endParaRPr lang="en-GB" sz="2400" kern="0" dirty="0"/>
          </a:p>
          <a:p>
            <a:pPr algn="l"/>
            <a:endParaRPr lang="en-GB" sz="2400" kern="0" dirty="0"/>
          </a:p>
          <a:p>
            <a:pPr algn="l"/>
            <a:r>
              <a:rPr lang="en-GB" sz="3200" kern="0" dirty="0"/>
              <a:t>Year </a:t>
            </a:r>
            <a:r>
              <a:rPr lang="en-GB" sz="3200" kern="0" dirty="0" smtClean="0"/>
              <a:t>11 </a:t>
            </a:r>
            <a:endParaRPr lang="en-GB" sz="3200" kern="0" dirty="0"/>
          </a:p>
          <a:p>
            <a:pPr marL="342900" indent="-342900" algn="l">
              <a:buFont typeface="Arial" panose="020B0604020202020204" pitchFamily="34" charset="0"/>
              <a:buChar char="•"/>
            </a:pPr>
            <a:r>
              <a:rPr lang="en-GB" sz="2400" kern="0" dirty="0" smtClean="0"/>
              <a:t>Mock Exams</a:t>
            </a:r>
            <a:endParaRPr lang="en-GB" sz="2400" kern="0" dirty="0"/>
          </a:p>
          <a:p>
            <a:pPr algn="l"/>
            <a:endParaRPr lang="en-GB" sz="2400" kern="0" dirty="0"/>
          </a:p>
          <a:p>
            <a:pPr marL="342900" indent="-342900" algn="l">
              <a:buFont typeface="Arial" panose="020B0604020202020204" pitchFamily="34" charset="0"/>
              <a:buChar char="•"/>
            </a:pPr>
            <a:endParaRPr lang="en-GB" sz="2400" kern="0" dirty="0" smtClean="0"/>
          </a:p>
          <a:p>
            <a:pPr algn="l"/>
            <a:endParaRPr lang="en-GB" sz="4000" kern="0" dirty="0"/>
          </a:p>
          <a:p>
            <a:pPr algn="l"/>
            <a:endParaRPr lang="en-GB" sz="4000" kern="0" dirty="0"/>
          </a:p>
        </p:txBody>
      </p:sp>
    </p:spTree>
    <p:extLst>
      <p:ext uri="{BB962C8B-B14F-4D97-AF65-F5344CB8AC3E}">
        <p14:creationId xmlns:p14="http://schemas.microsoft.com/office/powerpoint/2010/main" val="2195996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51520" y="116632"/>
            <a:ext cx="8568952" cy="1470025"/>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a:r>
              <a:rPr lang="en-GB" sz="2400" kern="0" dirty="0" smtClean="0"/>
              <a:t>Thank you for marking and inputting all data so far.</a:t>
            </a:r>
          </a:p>
          <a:p>
            <a:pPr algn="l"/>
            <a:endParaRPr lang="en-GB" sz="2400" kern="0" dirty="0" smtClean="0"/>
          </a:p>
          <a:p>
            <a:pPr algn="l"/>
            <a:endParaRPr lang="en-GB" sz="2400" kern="0" dirty="0"/>
          </a:p>
          <a:p>
            <a:pPr algn="l"/>
            <a:r>
              <a:rPr lang="en-GB" sz="2400" kern="0" dirty="0" smtClean="0"/>
              <a:t>Final Deadlines:</a:t>
            </a:r>
          </a:p>
          <a:p>
            <a:pPr algn="l"/>
            <a:endParaRPr lang="en-GB" sz="2400" kern="0" dirty="0"/>
          </a:p>
          <a:p>
            <a:pPr algn="l"/>
            <a:r>
              <a:rPr lang="en-GB" sz="2400" b="1" kern="0" dirty="0" smtClean="0"/>
              <a:t>Year 7 Prior knowledge audit</a:t>
            </a:r>
          </a:p>
          <a:p>
            <a:pPr algn="l"/>
            <a:r>
              <a:rPr lang="en-GB" sz="2400" kern="0" dirty="0" smtClean="0"/>
              <a:t>Input by Friday 11</a:t>
            </a:r>
            <a:r>
              <a:rPr lang="en-GB" sz="2400" kern="0" baseline="30000" dirty="0" smtClean="0"/>
              <a:t>th</a:t>
            </a:r>
            <a:r>
              <a:rPr lang="en-GB" sz="2400" kern="0" dirty="0" smtClean="0"/>
              <a:t> November</a:t>
            </a:r>
          </a:p>
          <a:p>
            <a:pPr algn="l"/>
            <a:endParaRPr lang="en-GB" sz="2400" b="1" kern="0" dirty="0"/>
          </a:p>
          <a:p>
            <a:pPr algn="l"/>
            <a:r>
              <a:rPr lang="en-GB" sz="2400" b="1" kern="0" dirty="0" smtClean="0"/>
              <a:t>Years 7 – 10 </a:t>
            </a:r>
          </a:p>
          <a:p>
            <a:pPr algn="l"/>
            <a:r>
              <a:rPr lang="en-GB" sz="2400" kern="0" dirty="0" smtClean="0"/>
              <a:t>Data into Go 4 Schools by Friday 11</a:t>
            </a:r>
            <a:r>
              <a:rPr lang="en-GB" sz="2400" kern="0" baseline="30000" dirty="0" smtClean="0"/>
              <a:t>th</a:t>
            </a:r>
            <a:r>
              <a:rPr lang="en-GB" sz="2400" kern="0" dirty="0" smtClean="0"/>
              <a:t> November</a:t>
            </a:r>
          </a:p>
          <a:p>
            <a:pPr algn="l"/>
            <a:endParaRPr lang="en-GB" sz="2400" kern="0" dirty="0"/>
          </a:p>
          <a:p>
            <a:pPr algn="l"/>
            <a:r>
              <a:rPr lang="en-GB" sz="2400" b="1" kern="0" dirty="0" smtClean="0"/>
              <a:t>Year 11 mock</a:t>
            </a:r>
          </a:p>
          <a:p>
            <a:pPr algn="l"/>
            <a:r>
              <a:rPr lang="en-GB" sz="2400" kern="0" dirty="0" smtClean="0"/>
              <a:t>Marked and input by Friday 18</a:t>
            </a:r>
            <a:r>
              <a:rPr lang="en-GB" sz="2400" kern="0" baseline="30000" dirty="0" smtClean="0"/>
              <a:t>th</a:t>
            </a:r>
            <a:r>
              <a:rPr lang="en-GB" sz="2400" kern="0" dirty="0" smtClean="0"/>
              <a:t> November</a:t>
            </a:r>
            <a:endParaRPr lang="en-GB" sz="2400" kern="0" dirty="0"/>
          </a:p>
          <a:p>
            <a:pPr algn="l"/>
            <a:endParaRPr lang="en-GB" sz="2400" kern="0" dirty="0"/>
          </a:p>
          <a:p>
            <a:pPr algn="l"/>
            <a:endParaRPr lang="en-GB" sz="2400" kern="0" dirty="0" smtClean="0"/>
          </a:p>
          <a:p>
            <a:pPr algn="l"/>
            <a:endParaRPr lang="en-GB" sz="4000" kern="0" dirty="0"/>
          </a:p>
          <a:p>
            <a:pPr algn="l"/>
            <a:endParaRPr lang="en-GB" sz="4000" kern="0" dirty="0"/>
          </a:p>
        </p:txBody>
      </p:sp>
    </p:spTree>
    <p:extLst>
      <p:ext uri="{BB962C8B-B14F-4D97-AF65-F5344CB8AC3E}">
        <p14:creationId xmlns:p14="http://schemas.microsoft.com/office/powerpoint/2010/main" val="37036804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986"/>
          <a:stretch/>
        </p:blipFill>
        <p:spPr bwMode="auto">
          <a:xfrm>
            <a:off x="4531139" y="1484784"/>
            <a:ext cx="449512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484784"/>
            <a:ext cx="4524375" cy="3409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2266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548680"/>
            <a:ext cx="3162300" cy="127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5900" y="2060848"/>
            <a:ext cx="617220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67935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9683" y="133350"/>
            <a:ext cx="6829425" cy="3295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4747" y="3573016"/>
            <a:ext cx="6781800" cy="2933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5110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1734" y="3228975"/>
            <a:ext cx="6753225" cy="3228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2683" y="163945"/>
            <a:ext cx="6791325" cy="3257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9038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5805264"/>
            <a:ext cx="7416824" cy="369332"/>
          </a:xfrm>
          <a:prstGeom prst="rect">
            <a:avLst/>
          </a:prstGeom>
          <a:noFill/>
        </p:spPr>
        <p:txBody>
          <a:bodyPr wrap="square" rtlCol="0">
            <a:spAutoFit/>
          </a:bodyPr>
          <a:lstStyle/>
          <a:p>
            <a:r>
              <a:rPr lang="en-GB" dirty="0" smtClean="0">
                <a:hlinkClick r:id="rId2"/>
              </a:rPr>
              <a:t>Moving from Grid to a Column Method</a:t>
            </a:r>
            <a:endParaRPr lang="en-GB" dirty="0"/>
          </a:p>
        </p:txBody>
      </p:sp>
      <p:sp>
        <p:nvSpPr>
          <p:cNvPr id="3" name="TextBox 2"/>
          <p:cNvSpPr txBox="1"/>
          <p:nvPr/>
        </p:nvSpPr>
        <p:spPr>
          <a:xfrm>
            <a:off x="467544" y="620688"/>
            <a:ext cx="8424936" cy="4801314"/>
          </a:xfrm>
          <a:prstGeom prst="rect">
            <a:avLst/>
          </a:prstGeom>
          <a:noFill/>
        </p:spPr>
        <p:txBody>
          <a:bodyPr wrap="square" rtlCol="0">
            <a:spAutoFit/>
          </a:bodyPr>
          <a:lstStyle/>
          <a:p>
            <a:r>
              <a:rPr lang="en-GB" dirty="0" smtClean="0"/>
              <a:t>Year 7 will have spent a significant amount of time on long multiplication, so the aim here isn’t to spend lots of time practising unless it is required. </a:t>
            </a:r>
          </a:p>
          <a:p>
            <a:endParaRPr lang="en-GB" dirty="0"/>
          </a:p>
          <a:p>
            <a:r>
              <a:rPr lang="en-GB" dirty="0" smtClean="0"/>
              <a:t>However, it is good to show the different methods so that students know that it’s ok to use any.  This is particularly true for EAL students who may have different methods from the ones shown too.</a:t>
            </a:r>
          </a:p>
          <a:p>
            <a:endParaRPr lang="en-GB" dirty="0"/>
          </a:p>
          <a:p>
            <a:r>
              <a:rPr lang="en-GB" dirty="0" smtClean="0"/>
              <a:t>The three methods shown in the lesson on comparing methods are:</a:t>
            </a:r>
          </a:p>
          <a:p>
            <a:endParaRPr lang="en-GB" dirty="0"/>
          </a:p>
          <a:p>
            <a:r>
              <a:rPr lang="en-GB" b="1" dirty="0" smtClean="0"/>
              <a:t>Grid method </a:t>
            </a:r>
            <a:r>
              <a:rPr lang="en-GB" dirty="0" smtClean="0"/>
              <a:t>– will be helpful when finding areas/ multiplying brackets/multiplying surds etc.</a:t>
            </a:r>
          </a:p>
          <a:p>
            <a:endParaRPr lang="en-GB" dirty="0"/>
          </a:p>
          <a:p>
            <a:r>
              <a:rPr lang="en-GB" b="1" dirty="0" smtClean="0"/>
              <a:t>Standard Algorithm </a:t>
            </a:r>
            <a:r>
              <a:rPr lang="en-GB" dirty="0" smtClean="0"/>
              <a:t>– they may well have been drilled in this, do they understand how it works?</a:t>
            </a:r>
          </a:p>
          <a:p>
            <a:endParaRPr lang="en-GB" dirty="0"/>
          </a:p>
          <a:p>
            <a:r>
              <a:rPr lang="en-GB" b="1" dirty="0" err="1" smtClean="0"/>
              <a:t>Gelosia</a:t>
            </a:r>
            <a:r>
              <a:rPr lang="en-GB" b="1" dirty="0" smtClean="0"/>
              <a:t>/ Chinese/ Lattice</a:t>
            </a:r>
            <a:r>
              <a:rPr lang="en-GB" dirty="0" smtClean="0"/>
              <a:t> method – really quick method that they may not have seen, but many prefer over time.</a:t>
            </a:r>
          </a:p>
        </p:txBody>
      </p:sp>
      <p:sp>
        <p:nvSpPr>
          <p:cNvPr id="4" name="TextBox 3"/>
          <p:cNvSpPr txBox="1"/>
          <p:nvPr/>
        </p:nvSpPr>
        <p:spPr>
          <a:xfrm>
            <a:off x="511086" y="6296735"/>
            <a:ext cx="7416824" cy="369332"/>
          </a:xfrm>
          <a:prstGeom prst="rect">
            <a:avLst/>
          </a:prstGeom>
          <a:noFill/>
        </p:spPr>
        <p:txBody>
          <a:bodyPr wrap="square" rtlCol="0">
            <a:spAutoFit/>
          </a:bodyPr>
          <a:lstStyle/>
          <a:p>
            <a:r>
              <a:rPr lang="en-GB" dirty="0" smtClean="0">
                <a:hlinkClick r:id="rId3"/>
              </a:rPr>
              <a:t>Good Practice in Primary Schools</a:t>
            </a:r>
            <a:endParaRPr lang="en-GB" dirty="0"/>
          </a:p>
        </p:txBody>
      </p:sp>
    </p:spTree>
    <p:extLst>
      <p:ext uri="{BB962C8B-B14F-4D97-AF65-F5344CB8AC3E}">
        <p14:creationId xmlns:p14="http://schemas.microsoft.com/office/powerpoint/2010/main" val="3404862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765844056"/>
              </p:ext>
            </p:extLst>
          </p:nvPr>
        </p:nvGraphicFramePr>
        <p:xfrm>
          <a:off x="611560" y="1052736"/>
          <a:ext cx="7901880" cy="2925646"/>
        </p:xfrm>
        <a:graphic>
          <a:graphicData uri="http://schemas.openxmlformats.org/drawingml/2006/table">
            <a:tbl>
              <a:tblPr/>
              <a:tblGrid>
                <a:gridCol w="536825"/>
                <a:gridCol w="853930"/>
                <a:gridCol w="862920"/>
                <a:gridCol w="627578"/>
                <a:gridCol w="3023403"/>
                <a:gridCol w="490541"/>
                <a:gridCol w="1506683"/>
              </a:tblGrid>
              <a:tr h="440746">
                <a:tc gridSpan="4">
                  <a:txBody>
                    <a:bodyPr/>
                    <a:lstStyle/>
                    <a:p>
                      <a:pPr algn="ctr">
                        <a:spcAft>
                          <a:spcPts val="0"/>
                        </a:spcAft>
                      </a:pPr>
                      <a:endParaRPr lang="en-GB" sz="2000" dirty="0">
                        <a:solidFill>
                          <a:srgbClr val="000000"/>
                        </a:solidFill>
                        <a:latin typeface="Tahoma"/>
                        <a:ea typeface="Times New Roman"/>
                        <a:cs typeface="Tahoma"/>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ctr">
                        <a:spcAft>
                          <a:spcPts val="0"/>
                        </a:spcAft>
                      </a:pPr>
                      <a:endParaRPr lang="en-GB" sz="2000" dirty="0">
                        <a:solidFill>
                          <a:srgbClr val="000000"/>
                        </a:solidFill>
                        <a:latin typeface="Tahoma"/>
                        <a:ea typeface="Times New Roman"/>
                        <a:cs typeface="Tahoma"/>
                      </a:endParaRPr>
                    </a:p>
                  </a:txBody>
                  <a:tcPr marL="68580" marR="68580" marT="0" marB="0" anchor="ctr">
                    <a:lnL>
                      <a:noFill/>
                    </a:lnL>
                    <a:lnR>
                      <a:noFill/>
                    </a:lnR>
                    <a:lnT>
                      <a:noFill/>
                    </a:lnT>
                    <a:lnB>
                      <a:noFill/>
                    </a:lnB>
                  </a:tcPr>
                </a:tc>
                <a:tc>
                  <a:txBody>
                    <a:bodyPr/>
                    <a:lstStyle/>
                    <a:p>
                      <a:pPr>
                        <a:spcAft>
                          <a:spcPts val="0"/>
                        </a:spcAft>
                      </a:pPr>
                      <a:endParaRPr lang="en-GB" sz="2000">
                        <a:solidFill>
                          <a:srgbClr val="000000"/>
                        </a:solidFill>
                        <a:latin typeface="Tahoma"/>
                        <a:ea typeface="Times New Roman"/>
                        <a:cs typeface="Tahoma"/>
                      </a:endParaRPr>
                    </a:p>
                  </a:txBody>
                  <a:tcPr marL="68580" marR="68580" marT="0" marB="0" anchor="ctr">
                    <a:lnL>
                      <a:noFill/>
                    </a:lnL>
                    <a:lnR>
                      <a:noFill/>
                    </a:lnR>
                    <a:lnT>
                      <a:noFill/>
                    </a:lnT>
                    <a:lnB>
                      <a:noFill/>
                    </a:lnB>
                  </a:tcPr>
                </a:tc>
                <a:tc>
                  <a:txBody>
                    <a:bodyPr/>
                    <a:lstStyle/>
                    <a:p>
                      <a:pPr>
                        <a:spcAft>
                          <a:spcPts val="0"/>
                        </a:spcAft>
                      </a:pPr>
                      <a:endParaRPr lang="en-GB" sz="2000" dirty="0">
                        <a:solidFill>
                          <a:srgbClr val="000000"/>
                        </a:solidFill>
                        <a:latin typeface="Tahoma"/>
                        <a:ea typeface="Times New Roman"/>
                        <a:cs typeface="Times New Roman"/>
                      </a:endParaRPr>
                    </a:p>
                  </a:txBody>
                  <a:tcPr marL="68580" marR="68580" marT="0" marB="0" anchor="ctr">
                    <a:lnL>
                      <a:noFill/>
                    </a:lnL>
                    <a:lnR>
                      <a:noFill/>
                    </a:lnR>
                    <a:lnT>
                      <a:noFill/>
                    </a:lnT>
                    <a:lnB>
                      <a:noFill/>
                    </a:lnB>
                  </a:tcPr>
                </a:tc>
              </a:tr>
              <a:tr h="504056">
                <a:tc>
                  <a:txBody>
                    <a:bodyPr/>
                    <a:lstStyle/>
                    <a:p>
                      <a:pPr algn="ctr">
                        <a:spcAft>
                          <a:spcPts val="0"/>
                        </a:spcAft>
                      </a:pPr>
                      <a:r>
                        <a:rPr lang="en-GB" sz="2000">
                          <a:solidFill>
                            <a:srgbClr val="000000"/>
                          </a:solidFill>
                          <a:latin typeface="Tahoma"/>
                          <a:ea typeface="Times New Roman"/>
                          <a:cs typeface="Tahoma"/>
                        </a:rPr>
                        <a:t>x</a:t>
                      </a:r>
                      <a:endParaRPr lang="en-GB" sz="2000">
                        <a:solidFill>
                          <a:srgbClr val="000000"/>
                        </a:solidFill>
                        <a:latin typeface="Tahom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en-GB" sz="2000" dirty="0">
                          <a:solidFill>
                            <a:srgbClr val="000000"/>
                          </a:solidFill>
                          <a:latin typeface="Tahoma"/>
                          <a:ea typeface="Times New Roman"/>
                          <a:cs typeface="Tahoma"/>
                        </a:rPr>
                        <a:t>200</a:t>
                      </a:r>
                      <a:endParaRPr lang="en-GB" sz="2000" dirty="0">
                        <a:solidFill>
                          <a:srgbClr val="000000"/>
                        </a:solidFill>
                        <a:latin typeface="Tahoma"/>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en-GB" sz="2000" dirty="0">
                          <a:solidFill>
                            <a:srgbClr val="000000"/>
                          </a:solidFill>
                          <a:latin typeface="Tahoma"/>
                          <a:ea typeface="Times New Roman"/>
                          <a:cs typeface="Tahoma"/>
                        </a:rPr>
                        <a:t>40</a:t>
                      </a:r>
                      <a:endParaRPr lang="en-GB" sz="2000" dirty="0">
                        <a:solidFill>
                          <a:srgbClr val="000000"/>
                        </a:solidFill>
                        <a:latin typeface="Tahom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en-GB" sz="2000">
                          <a:solidFill>
                            <a:srgbClr val="000000"/>
                          </a:solidFill>
                          <a:latin typeface="Tahoma"/>
                          <a:ea typeface="Times New Roman"/>
                          <a:cs typeface="Tahoma"/>
                        </a:rPr>
                        <a:t>6</a:t>
                      </a:r>
                      <a:endParaRPr lang="en-GB" sz="2000">
                        <a:solidFill>
                          <a:srgbClr val="000000"/>
                        </a:solidFill>
                        <a:latin typeface="Tahom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endParaRPr lang="en-GB" sz="2000">
                        <a:solidFill>
                          <a:srgbClr val="000000"/>
                        </a:solidFill>
                        <a:latin typeface="Tahoma"/>
                        <a:ea typeface="Times New Roman"/>
                        <a:cs typeface="Tahoma"/>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spcAft>
                          <a:spcPts val="0"/>
                        </a:spcAft>
                      </a:pPr>
                      <a:endParaRPr lang="en-GB" sz="2000">
                        <a:solidFill>
                          <a:srgbClr val="000000"/>
                        </a:solidFill>
                        <a:latin typeface="Tahoma"/>
                        <a:ea typeface="Times New Roman"/>
                        <a:cs typeface="Tahoma"/>
                      </a:endParaRPr>
                    </a:p>
                  </a:txBody>
                  <a:tcPr marL="68580" marR="68580" marT="0" marB="0" anchor="ctr">
                    <a:lnL>
                      <a:noFill/>
                    </a:lnL>
                    <a:lnR>
                      <a:noFill/>
                    </a:lnR>
                    <a:lnT>
                      <a:noFill/>
                    </a:lnT>
                    <a:lnB>
                      <a:noFill/>
                    </a:lnB>
                  </a:tcPr>
                </a:tc>
                <a:tc>
                  <a:txBody>
                    <a:bodyPr/>
                    <a:lstStyle/>
                    <a:p>
                      <a:pPr>
                        <a:spcAft>
                          <a:spcPts val="0"/>
                        </a:spcAft>
                      </a:pPr>
                      <a:endParaRPr lang="en-GB" sz="2000" dirty="0">
                        <a:solidFill>
                          <a:srgbClr val="000000"/>
                        </a:solidFill>
                        <a:latin typeface="Tahoma"/>
                        <a:ea typeface="Times New Roman"/>
                        <a:cs typeface="Times New Roman"/>
                      </a:endParaRPr>
                    </a:p>
                  </a:txBody>
                  <a:tcPr marL="68580" marR="68580" marT="0" marB="0" anchor="ctr">
                    <a:lnL>
                      <a:noFill/>
                    </a:lnL>
                    <a:lnR>
                      <a:noFill/>
                    </a:lnR>
                    <a:lnT>
                      <a:noFill/>
                    </a:lnT>
                    <a:lnB>
                      <a:noFill/>
                    </a:lnB>
                  </a:tcPr>
                </a:tc>
              </a:tr>
              <a:tr h="639374">
                <a:tc>
                  <a:txBody>
                    <a:bodyPr/>
                    <a:lstStyle/>
                    <a:p>
                      <a:pPr algn="ctr">
                        <a:spcAft>
                          <a:spcPts val="0"/>
                        </a:spcAft>
                      </a:pPr>
                      <a:r>
                        <a:rPr lang="en-GB" sz="2000" dirty="0">
                          <a:solidFill>
                            <a:srgbClr val="000000"/>
                          </a:solidFill>
                          <a:latin typeface="Tahoma"/>
                          <a:ea typeface="Times New Roman"/>
                          <a:cs typeface="Tahoma"/>
                        </a:rPr>
                        <a:t>30</a:t>
                      </a:r>
                      <a:endParaRPr lang="en-GB" sz="2000" dirty="0">
                        <a:solidFill>
                          <a:srgbClr val="000000"/>
                        </a:solidFill>
                        <a:latin typeface="Tahom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2000">
                          <a:solidFill>
                            <a:srgbClr val="000000"/>
                          </a:solidFill>
                          <a:latin typeface="Tahoma"/>
                          <a:ea typeface="Times New Roman"/>
                          <a:cs typeface="Tahoma"/>
                        </a:rPr>
                        <a:t>6000</a:t>
                      </a:r>
                      <a:endParaRPr lang="en-GB" sz="2000">
                        <a:solidFill>
                          <a:srgbClr val="000000"/>
                        </a:solidFill>
                        <a:latin typeface="Tahoma"/>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2000">
                          <a:solidFill>
                            <a:srgbClr val="000000"/>
                          </a:solidFill>
                          <a:latin typeface="Tahoma"/>
                          <a:ea typeface="Times New Roman"/>
                          <a:cs typeface="Tahoma"/>
                        </a:rPr>
                        <a:t>1200</a:t>
                      </a:r>
                      <a:endParaRPr lang="en-GB" sz="2000">
                        <a:solidFill>
                          <a:srgbClr val="000000"/>
                        </a:solidFill>
                        <a:latin typeface="Tahom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2000" dirty="0">
                          <a:solidFill>
                            <a:srgbClr val="000000"/>
                          </a:solidFill>
                          <a:latin typeface="Tahoma"/>
                          <a:ea typeface="Times New Roman"/>
                          <a:cs typeface="Tahoma"/>
                        </a:rPr>
                        <a:t>180</a:t>
                      </a:r>
                      <a:endParaRPr lang="en-GB" sz="2000" dirty="0">
                        <a:solidFill>
                          <a:srgbClr val="000000"/>
                        </a:solidFill>
                        <a:latin typeface="Tahom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2000" dirty="0" smtClean="0">
                          <a:solidFill>
                            <a:srgbClr val="000000"/>
                          </a:solidFill>
                          <a:latin typeface="Tahoma"/>
                          <a:ea typeface="Times New Roman"/>
                          <a:cs typeface="Tahoma"/>
                        </a:rPr>
                        <a:t>6000+1200+180 =  </a:t>
                      </a:r>
                      <a:r>
                        <a:rPr lang="en-GB" sz="2000" dirty="0">
                          <a:solidFill>
                            <a:schemeClr val="tx1"/>
                          </a:solidFill>
                          <a:latin typeface="Tahoma"/>
                          <a:ea typeface="Times New Roman"/>
                          <a:cs typeface="Tahoma"/>
                        </a:rPr>
                        <a:t>7380</a:t>
                      </a:r>
                      <a:endParaRPr lang="en-GB" sz="2000" dirty="0">
                        <a:solidFill>
                          <a:schemeClr val="tx1"/>
                        </a:solidFill>
                        <a:latin typeface="Tahom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endParaRPr lang="en-GB" sz="2000" dirty="0">
                        <a:solidFill>
                          <a:srgbClr val="000000"/>
                        </a:solidFill>
                        <a:latin typeface="Tahoma"/>
                        <a:ea typeface="Times New Roman"/>
                        <a:cs typeface="Times New Roman"/>
                      </a:endParaRPr>
                    </a:p>
                  </a:txBody>
                  <a:tcPr marL="68580" marR="68580" marT="0" marB="0" anchor="ctr">
                    <a:lnL>
                      <a:noFill/>
                    </a:lnL>
                    <a:lnR>
                      <a:noFill/>
                    </a:lnR>
                    <a:lnT>
                      <a:noFill/>
                    </a:lnT>
                    <a:lnB>
                      <a:noFill/>
                    </a:lnB>
                  </a:tcPr>
                </a:tc>
                <a:tc>
                  <a:txBody>
                    <a:bodyPr/>
                    <a:lstStyle/>
                    <a:p>
                      <a:pPr>
                        <a:spcAft>
                          <a:spcPts val="0"/>
                        </a:spcAft>
                      </a:pPr>
                      <a:endParaRPr lang="en-GB" sz="2000" dirty="0">
                        <a:solidFill>
                          <a:srgbClr val="000000"/>
                        </a:solidFill>
                        <a:latin typeface="Tahoma"/>
                        <a:ea typeface="Times New Roman"/>
                        <a:cs typeface="Times New Roman"/>
                      </a:endParaRPr>
                    </a:p>
                  </a:txBody>
                  <a:tcPr marL="68580" marR="68580" marT="0" marB="0" anchor="ctr">
                    <a:lnL>
                      <a:noFill/>
                    </a:lnL>
                    <a:lnR>
                      <a:noFill/>
                    </a:lnR>
                    <a:lnT>
                      <a:noFill/>
                    </a:lnT>
                    <a:lnB>
                      <a:noFill/>
                    </a:lnB>
                  </a:tcPr>
                </a:tc>
              </a:tr>
              <a:tr h="648072">
                <a:tc>
                  <a:txBody>
                    <a:bodyPr/>
                    <a:lstStyle/>
                    <a:p>
                      <a:pPr algn="ctr">
                        <a:spcAft>
                          <a:spcPts val="0"/>
                        </a:spcAft>
                      </a:pPr>
                      <a:r>
                        <a:rPr lang="en-GB" sz="2000" dirty="0">
                          <a:solidFill>
                            <a:srgbClr val="000000"/>
                          </a:solidFill>
                          <a:latin typeface="Tahoma"/>
                          <a:ea typeface="Times New Roman"/>
                          <a:cs typeface="Tahoma"/>
                        </a:rPr>
                        <a:t>7</a:t>
                      </a:r>
                      <a:endParaRPr lang="en-GB" sz="2000" dirty="0">
                        <a:solidFill>
                          <a:srgbClr val="000000"/>
                        </a:solidFill>
                        <a:latin typeface="Tahom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2000" dirty="0">
                          <a:solidFill>
                            <a:srgbClr val="000000"/>
                          </a:solidFill>
                          <a:latin typeface="Tahoma"/>
                          <a:ea typeface="Times New Roman"/>
                          <a:cs typeface="Tahoma"/>
                        </a:rPr>
                        <a:t>1400</a:t>
                      </a:r>
                      <a:endParaRPr lang="en-GB" sz="2000" dirty="0">
                        <a:solidFill>
                          <a:srgbClr val="000000"/>
                        </a:solidFill>
                        <a:latin typeface="Tahoma"/>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2000" dirty="0">
                          <a:solidFill>
                            <a:srgbClr val="000000"/>
                          </a:solidFill>
                          <a:latin typeface="Tahoma"/>
                          <a:ea typeface="Times New Roman"/>
                          <a:cs typeface="Tahoma"/>
                        </a:rPr>
                        <a:t>280</a:t>
                      </a:r>
                      <a:endParaRPr lang="en-GB" sz="2000" dirty="0">
                        <a:solidFill>
                          <a:srgbClr val="000000"/>
                        </a:solidFill>
                        <a:latin typeface="Tahom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2000">
                          <a:solidFill>
                            <a:srgbClr val="000000"/>
                          </a:solidFill>
                          <a:latin typeface="Tahoma"/>
                          <a:ea typeface="Times New Roman"/>
                          <a:cs typeface="Tahoma"/>
                        </a:rPr>
                        <a:t>42</a:t>
                      </a:r>
                      <a:endParaRPr lang="en-GB" sz="2000">
                        <a:solidFill>
                          <a:srgbClr val="000000"/>
                        </a:solidFill>
                        <a:latin typeface="Tahom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2000" dirty="0">
                          <a:solidFill>
                            <a:srgbClr val="000000"/>
                          </a:solidFill>
                          <a:latin typeface="Tahoma"/>
                          <a:ea typeface="Times New Roman"/>
                          <a:cs typeface="Tahoma"/>
                        </a:rPr>
                        <a:t>   1400+280+42 = </a:t>
                      </a:r>
                      <a:r>
                        <a:rPr lang="en-GB" sz="2000" dirty="0" smtClean="0">
                          <a:solidFill>
                            <a:srgbClr val="000000"/>
                          </a:solidFill>
                          <a:latin typeface="Tahoma"/>
                          <a:ea typeface="Times New Roman"/>
                          <a:cs typeface="Tahoma"/>
                        </a:rPr>
                        <a:t> </a:t>
                      </a:r>
                      <a:r>
                        <a:rPr lang="en-GB" sz="2000" dirty="0" smtClean="0">
                          <a:solidFill>
                            <a:schemeClr val="tx1"/>
                          </a:solidFill>
                          <a:latin typeface="Tahoma"/>
                          <a:ea typeface="Times New Roman"/>
                          <a:cs typeface="Tahoma"/>
                        </a:rPr>
                        <a:t>1722</a:t>
                      </a:r>
                      <a:endParaRPr lang="en-GB" sz="2000" dirty="0">
                        <a:solidFill>
                          <a:schemeClr val="tx1"/>
                        </a:solidFill>
                        <a:latin typeface="Tahom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endParaRPr lang="en-GB" sz="2000" dirty="0">
                        <a:solidFill>
                          <a:srgbClr val="000000"/>
                        </a:solidFill>
                        <a:latin typeface="Tahoma"/>
                        <a:ea typeface="Times New Roman"/>
                        <a:cs typeface="Times New Roman"/>
                      </a:endParaRPr>
                    </a:p>
                  </a:txBody>
                  <a:tcPr marL="68580" marR="68580" marT="0" marB="0" anchor="ctr">
                    <a:lnL>
                      <a:noFill/>
                    </a:lnL>
                    <a:lnR>
                      <a:noFill/>
                    </a:lnR>
                    <a:lnT>
                      <a:noFill/>
                    </a:lnT>
                    <a:lnB>
                      <a:noFill/>
                    </a:lnB>
                  </a:tcPr>
                </a:tc>
                <a:tc>
                  <a:txBody>
                    <a:bodyPr/>
                    <a:lstStyle/>
                    <a:p>
                      <a:pPr>
                        <a:spcAft>
                          <a:spcPts val="0"/>
                        </a:spcAft>
                      </a:pPr>
                      <a:endParaRPr lang="en-GB" sz="2000" dirty="0">
                        <a:solidFill>
                          <a:srgbClr val="000000"/>
                        </a:solidFill>
                        <a:latin typeface="Tahoma"/>
                        <a:ea typeface="Times New Roman"/>
                        <a:cs typeface="Times New Roman"/>
                      </a:endParaRPr>
                    </a:p>
                  </a:txBody>
                  <a:tcPr marL="68580" marR="68580" marT="0" marB="0" anchor="ctr">
                    <a:lnL>
                      <a:noFill/>
                    </a:lnL>
                    <a:lnR>
                      <a:noFill/>
                    </a:lnR>
                    <a:lnT>
                      <a:noFill/>
                    </a:lnT>
                    <a:lnB>
                      <a:noFill/>
                    </a:lnB>
                  </a:tcPr>
                </a:tc>
              </a:tr>
              <a:tr h="693398">
                <a:tc>
                  <a:txBody>
                    <a:bodyPr/>
                    <a:lstStyle/>
                    <a:p>
                      <a:pPr algn="ctr">
                        <a:spcAft>
                          <a:spcPts val="1200"/>
                        </a:spcAft>
                      </a:pPr>
                      <a:endParaRPr lang="en-GB" sz="2000" dirty="0">
                        <a:solidFill>
                          <a:srgbClr val="000000"/>
                        </a:solidFill>
                        <a:latin typeface="Tahoma"/>
                        <a:ea typeface="Times New Roman"/>
                        <a:cs typeface="Tahoma"/>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1200"/>
                        </a:spcAft>
                      </a:pPr>
                      <a:endParaRPr lang="en-GB" sz="2000">
                        <a:solidFill>
                          <a:srgbClr val="000000"/>
                        </a:solidFill>
                        <a:latin typeface="Tahoma"/>
                        <a:ea typeface="Times New Roman"/>
                        <a:cs typeface="Tahoma"/>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1200"/>
                        </a:spcAft>
                      </a:pPr>
                      <a:endParaRPr lang="en-GB" sz="2000">
                        <a:solidFill>
                          <a:srgbClr val="000000"/>
                        </a:solidFill>
                        <a:latin typeface="Tahoma"/>
                        <a:ea typeface="Times New Roman"/>
                        <a:cs typeface="Tahoma"/>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1200"/>
                        </a:spcAft>
                      </a:pPr>
                      <a:endParaRPr lang="en-GB" sz="2000">
                        <a:solidFill>
                          <a:srgbClr val="000000"/>
                        </a:solidFill>
                        <a:latin typeface="Tahoma"/>
                        <a:ea typeface="Times New Roman"/>
                        <a:cs typeface="Tahoma"/>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1200"/>
                        </a:spcAft>
                      </a:pPr>
                      <a:r>
                        <a:rPr lang="en-GB" sz="2000" dirty="0" smtClean="0">
                          <a:solidFill>
                            <a:srgbClr val="000000"/>
                          </a:solidFill>
                          <a:latin typeface="Tahoma"/>
                          <a:ea typeface="Times New Roman"/>
                          <a:cs typeface="Tahoma"/>
                        </a:rPr>
                        <a:t>              Answer= </a:t>
                      </a:r>
                      <a:r>
                        <a:rPr lang="en-GB" sz="2400" u="sng" dirty="0" smtClean="0">
                          <a:solidFill>
                            <a:schemeClr val="tx1"/>
                          </a:solidFill>
                          <a:latin typeface="Tahoma"/>
                          <a:ea typeface="Times New Roman"/>
                          <a:cs typeface="Tahoma"/>
                        </a:rPr>
                        <a:t>9102</a:t>
                      </a:r>
                      <a:endParaRPr lang="en-GB" sz="2400" u="sng" dirty="0">
                        <a:solidFill>
                          <a:schemeClr val="tx1"/>
                        </a:solidFill>
                        <a:latin typeface="Tahoma"/>
                        <a:ea typeface="Times New Roman"/>
                        <a:cs typeface="Times New Roman"/>
                      </a:endParaRPr>
                    </a:p>
                  </a:txBody>
                  <a:tcPr marL="68580" marR="68580" marT="0" marB="0" anchor="ctr">
                    <a:lnL>
                      <a:noFill/>
                    </a:lnL>
                    <a:lnR>
                      <a:noFill/>
                    </a:lnR>
                    <a:lnT>
                      <a:noFill/>
                    </a:lnT>
                    <a:lnB>
                      <a:noFill/>
                    </a:lnB>
                  </a:tcPr>
                </a:tc>
                <a:tc>
                  <a:txBody>
                    <a:bodyPr/>
                    <a:lstStyle/>
                    <a:p>
                      <a:pPr>
                        <a:spcAft>
                          <a:spcPts val="1200"/>
                        </a:spcAft>
                      </a:pPr>
                      <a:endParaRPr lang="en-GB" sz="2000" dirty="0">
                        <a:solidFill>
                          <a:srgbClr val="000000"/>
                        </a:solidFill>
                        <a:latin typeface="Tahoma"/>
                        <a:ea typeface="Times New Roman"/>
                        <a:cs typeface="Tahoma"/>
                      </a:endParaRPr>
                    </a:p>
                  </a:txBody>
                  <a:tcPr marL="68580" marR="68580" marT="0" marB="0" anchor="ctr">
                    <a:lnL>
                      <a:noFill/>
                    </a:lnL>
                    <a:lnR>
                      <a:noFill/>
                    </a:lnR>
                    <a:lnT>
                      <a:noFill/>
                    </a:lnT>
                    <a:lnB>
                      <a:noFill/>
                    </a:lnB>
                  </a:tcPr>
                </a:tc>
                <a:tc>
                  <a:txBody>
                    <a:bodyPr/>
                    <a:lstStyle/>
                    <a:p>
                      <a:pPr>
                        <a:spcAft>
                          <a:spcPts val="1200"/>
                        </a:spcAft>
                      </a:pPr>
                      <a:r>
                        <a:rPr lang="en-GB" sz="2000" dirty="0" smtClean="0">
                          <a:solidFill>
                            <a:srgbClr val="000000"/>
                          </a:solidFill>
                          <a:latin typeface="Tahoma"/>
                          <a:ea typeface="Times New Roman"/>
                          <a:cs typeface="Tahoma"/>
                        </a:rPr>
                        <a:t> </a:t>
                      </a:r>
                      <a:endParaRPr lang="en-GB" sz="2000" dirty="0">
                        <a:solidFill>
                          <a:srgbClr val="000000"/>
                        </a:solidFill>
                        <a:latin typeface="Tahoma"/>
                        <a:ea typeface="Times New Roman"/>
                        <a:cs typeface="Times New Roman"/>
                      </a:endParaRPr>
                    </a:p>
                  </a:txBody>
                  <a:tcPr marL="68580" marR="68580" marT="0" marB="0" anchor="ctr">
                    <a:lnL>
                      <a:noFill/>
                    </a:lnL>
                    <a:lnR>
                      <a:noFill/>
                    </a:lnR>
                    <a:lnT>
                      <a:noFill/>
                    </a:lnT>
                    <a:lnB>
                      <a:noFill/>
                    </a:lnB>
                  </a:tcPr>
                </a:tc>
              </a:tr>
            </a:tbl>
          </a:graphicData>
        </a:graphic>
      </p:graphicFrame>
      <p:sp>
        <p:nvSpPr>
          <p:cNvPr id="5" name="Rectangle 4"/>
          <p:cNvSpPr/>
          <p:nvPr/>
        </p:nvSpPr>
        <p:spPr>
          <a:xfrm>
            <a:off x="6461956" y="4522428"/>
            <a:ext cx="2880320" cy="1200329"/>
          </a:xfrm>
          <a:prstGeom prst="rect">
            <a:avLst/>
          </a:prstGeom>
        </p:spPr>
        <p:txBody>
          <a:bodyPr wrap="square">
            <a:spAutoFit/>
          </a:bodyPr>
          <a:lstStyle/>
          <a:p>
            <a:r>
              <a:rPr lang="en-GB" sz="2400" dirty="0" smtClean="0"/>
              <a:t>What’s </a:t>
            </a:r>
            <a:r>
              <a:rPr lang="en-GB" sz="2400" dirty="0"/>
              <a:t>the </a:t>
            </a:r>
            <a:r>
              <a:rPr lang="en-GB" sz="2400" dirty="0" smtClean="0">
                <a:solidFill>
                  <a:srgbClr val="FF0000"/>
                </a:solidFill>
              </a:rPr>
              <a:t>same</a:t>
            </a:r>
            <a:r>
              <a:rPr lang="en-GB" sz="2400" dirty="0" smtClean="0"/>
              <a:t>?  </a:t>
            </a:r>
          </a:p>
          <a:p>
            <a:endParaRPr lang="en-GB" sz="2400" dirty="0"/>
          </a:p>
          <a:p>
            <a:r>
              <a:rPr lang="en-GB" sz="2400" dirty="0" smtClean="0"/>
              <a:t>What’s </a:t>
            </a:r>
            <a:r>
              <a:rPr lang="en-GB" sz="2400" dirty="0" smtClean="0">
                <a:solidFill>
                  <a:srgbClr val="FF0000"/>
                </a:solidFill>
              </a:rPr>
              <a:t>different</a:t>
            </a:r>
            <a:r>
              <a:rPr lang="en-GB" sz="2400" dirty="0" smtClean="0"/>
              <a:t>?</a:t>
            </a:r>
            <a:endParaRPr lang="en-GB" sz="2400" dirty="0"/>
          </a:p>
        </p:txBody>
      </p:sp>
      <p:sp>
        <p:nvSpPr>
          <p:cNvPr id="4" name="Rectangle 3"/>
          <p:cNvSpPr/>
          <p:nvPr/>
        </p:nvSpPr>
        <p:spPr>
          <a:xfrm>
            <a:off x="463326" y="1242642"/>
            <a:ext cx="6196906" cy="283442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8" name="Rectangle 7"/>
          <p:cNvSpPr/>
          <p:nvPr/>
        </p:nvSpPr>
        <p:spPr>
          <a:xfrm>
            <a:off x="2062017" y="260648"/>
            <a:ext cx="4875950" cy="461665"/>
          </a:xfrm>
          <a:prstGeom prst="rect">
            <a:avLst/>
          </a:prstGeom>
        </p:spPr>
        <p:txBody>
          <a:bodyPr wrap="none">
            <a:spAutoFit/>
          </a:bodyPr>
          <a:lstStyle/>
          <a:p>
            <a:r>
              <a:rPr lang="en-GB" sz="2400" u="sng" dirty="0"/>
              <a:t>Comparing Methods </a:t>
            </a:r>
            <a:r>
              <a:rPr lang="en-GB" sz="2400" u="sng" dirty="0" smtClean="0"/>
              <a:t>of Multiplication</a:t>
            </a:r>
            <a:endParaRPr lang="en-GB" sz="2400" dirty="0"/>
          </a:p>
        </p:txBody>
      </p:sp>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378" y="4293095"/>
            <a:ext cx="2488493" cy="16589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547664" y="4077072"/>
            <a:ext cx="1656184" cy="369332"/>
          </a:xfrm>
          <a:prstGeom prst="rect">
            <a:avLst/>
          </a:prstGeom>
          <a:noFill/>
        </p:spPr>
        <p:txBody>
          <a:bodyPr wrap="square" rtlCol="0">
            <a:spAutoFit/>
          </a:bodyPr>
          <a:lstStyle/>
          <a:p>
            <a:r>
              <a:rPr lang="en-GB" dirty="0" smtClean="0"/>
              <a:t>2         4         6</a:t>
            </a:r>
            <a:endParaRPr lang="en-GB" dirty="0"/>
          </a:p>
        </p:txBody>
      </p:sp>
      <p:sp>
        <p:nvSpPr>
          <p:cNvPr id="3" name="TextBox 2"/>
          <p:cNvSpPr txBox="1"/>
          <p:nvPr/>
        </p:nvSpPr>
        <p:spPr>
          <a:xfrm>
            <a:off x="3370547" y="4660928"/>
            <a:ext cx="504057" cy="923330"/>
          </a:xfrm>
          <a:prstGeom prst="rect">
            <a:avLst/>
          </a:prstGeom>
          <a:noFill/>
        </p:spPr>
        <p:txBody>
          <a:bodyPr wrap="square" rtlCol="0">
            <a:spAutoFit/>
          </a:bodyPr>
          <a:lstStyle/>
          <a:p>
            <a:r>
              <a:rPr lang="en-GB" dirty="0" smtClean="0"/>
              <a:t>3</a:t>
            </a:r>
          </a:p>
          <a:p>
            <a:endParaRPr lang="en-GB" dirty="0"/>
          </a:p>
          <a:p>
            <a:r>
              <a:rPr lang="en-GB" dirty="0" smtClean="0"/>
              <a:t>7</a:t>
            </a:r>
          </a:p>
        </p:txBody>
      </p:sp>
      <p:sp>
        <p:nvSpPr>
          <p:cNvPr id="10" name="TextBox 9"/>
          <p:cNvSpPr txBox="1"/>
          <p:nvPr/>
        </p:nvSpPr>
        <p:spPr>
          <a:xfrm>
            <a:off x="2699792" y="4446404"/>
            <a:ext cx="216024" cy="369332"/>
          </a:xfrm>
          <a:prstGeom prst="rect">
            <a:avLst/>
          </a:prstGeom>
          <a:noFill/>
        </p:spPr>
        <p:txBody>
          <a:bodyPr wrap="square" rtlCol="0">
            <a:spAutoFit/>
          </a:bodyPr>
          <a:lstStyle/>
          <a:p>
            <a:r>
              <a:rPr lang="en-GB" dirty="0" smtClean="0"/>
              <a:t>1</a:t>
            </a:r>
            <a:endParaRPr lang="en-GB" dirty="0"/>
          </a:p>
        </p:txBody>
      </p:sp>
      <p:sp>
        <p:nvSpPr>
          <p:cNvPr id="11" name="TextBox 10"/>
          <p:cNvSpPr txBox="1"/>
          <p:nvPr/>
        </p:nvSpPr>
        <p:spPr>
          <a:xfrm>
            <a:off x="2987824" y="4630165"/>
            <a:ext cx="216024" cy="369332"/>
          </a:xfrm>
          <a:prstGeom prst="rect">
            <a:avLst/>
          </a:prstGeom>
          <a:noFill/>
        </p:spPr>
        <p:txBody>
          <a:bodyPr wrap="square" rtlCol="0">
            <a:spAutoFit/>
          </a:bodyPr>
          <a:lstStyle/>
          <a:p>
            <a:r>
              <a:rPr lang="en-GB" dirty="0" smtClean="0"/>
              <a:t>8</a:t>
            </a:r>
            <a:endParaRPr lang="en-GB" dirty="0"/>
          </a:p>
        </p:txBody>
      </p:sp>
      <p:sp>
        <p:nvSpPr>
          <p:cNvPr id="12" name="TextBox 11"/>
          <p:cNvSpPr txBox="1"/>
          <p:nvPr/>
        </p:nvSpPr>
        <p:spPr>
          <a:xfrm>
            <a:off x="2980242" y="5189657"/>
            <a:ext cx="216024" cy="369332"/>
          </a:xfrm>
          <a:prstGeom prst="rect">
            <a:avLst/>
          </a:prstGeom>
          <a:noFill/>
        </p:spPr>
        <p:txBody>
          <a:bodyPr wrap="square" rtlCol="0">
            <a:spAutoFit/>
          </a:bodyPr>
          <a:lstStyle/>
          <a:p>
            <a:r>
              <a:rPr lang="en-GB" dirty="0"/>
              <a:t>2</a:t>
            </a:r>
          </a:p>
        </p:txBody>
      </p:sp>
      <p:sp>
        <p:nvSpPr>
          <p:cNvPr id="13" name="TextBox 12"/>
          <p:cNvSpPr txBox="1"/>
          <p:nvPr/>
        </p:nvSpPr>
        <p:spPr>
          <a:xfrm>
            <a:off x="2699792" y="5002244"/>
            <a:ext cx="216024" cy="369332"/>
          </a:xfrm>
          <a:prstGeom prst="rect">
            <a:avLst/>
          </a:prstGeom>
          <a:noFill/>
        </p:spPr>
        <p:txBody>
          <a:bodyPr wrap="square" rtlCol="0">
            <a:spAutoFit/>
          </a:bodyPr>
          <a:lstStyle/>
          <a:p>
            <a:r>
              <a:rPr lang="en-GB" dirty="0"/>
              <a:t>4</a:t>
            </a:r>
          </a:p>
        </p:txBody>
      </p:sp>
      <p:sp>
        <p:nvSpPr>
          <p:cNvPr id="14" name="TextBox 13"/>
          <p:cNvSpPr txBox="1"/>
          <p:nvPr/>
        </p:nvSpPr>
        <p:spPr>
          <a:xfrm>
            <a:off x="2062017" y="4454461"/>
            <a:ext cx="216024" cy="369332"/>
          </a:xfrm>
          <a:prstGeom prst="rect">
            <a:avLst/>
          </a:prstGeom>
          <a:noFill/>
        </p:spPr>
        <p:txBody>
          <a:bodyPr wrap="square" rtlCol="0">
            <a:spAutoFit/>
          </a:bodyPr>
          <a:lstStyle/>
          <a:p>
            <a:r>
              <a:rPr lang="en-GB" dirty="0" smtClean="0"/>
              <a:t>1</a:t>
            </a:r>
            <a:endParaRPr lang="en-GB" dirty="0"/>
          </a:p>
        </p:txBody>
      </p:sp>
      <p:sp>
        <p:nvSpPr>
          <p:cNvPr id="15" name="TextBox 14"/>
          <p:cNvSpPr txBox="1"/>
          <p:nvPr/>
        </p:nvSpPr>
        <p:spPr>
          <a:xfrm>
            <a:off x="2390591" y="4628924"/>
            <a:ext cx="216024" cy="369332"/>
          </a:xfrm>
          <a:prstGeom prst="rect">
            <a:avLst/>
          </a:prstGeom>
          <a:noFill/>
        </p:spPr>
        <p:txBody>
          <a:bodyPr wrap="square" rtlCol="0">
            <a:spAutoFit/>
          </a:bodyPr>
          <a:lstStyle/>
          <a:p>
            <a:r>
              <a:rPr lang="en-GB" dirty="0"/>
              <a:t>2</a:t>
            </a:r>
          </a:p>
        </p:txBody>
      </p:sp>
      <p:sp>
        <p:nvSpPr>
          <p:cNvPr id="16" name="TextBox 15"/>
          <p:cNvSpPr txBox="1"/>
          <p:nvPr/>
        </p:nvSpPr>
        <p:spPr>
          <a:xfrm>
            <a:off x="2083507" y="5034959"/>
            <a:ext cx="216024" cy="369332"/>
          </a:xfrm>
          <a:prstGeom prst="rect">
            <a:avLst/>
          </a:prstGeom>
          <a:noFill/>
        </p:spPr>
        <p:txBody>
          <a:bodyPr wrap="square" rtlCol="0">
            <a:spAutoFit/>
          </a:bodyPr>
          <a:lstStyle/>
          <a:p>
            <a:r>
              <a:rPr lang="en-GB" dirty="0"/>
              <a:t>2</a:t>
            </a:r>
          </a:p>
        </p:txBody>
      </p:sp>
      <p:sp>
        <p:nvSpPr>
          <p:cNvPr id="17" name="TextBox 16"/>
          <p:cNvSpPr txBox="1"/>
          <p:nvPr/>
        </p:nvSpPr>
        <p:spPr>
          <a:xfrm>
            <a:off x="2390591" y="5225423"/>
            <a:ext cx="216024" cy="369332"/>
          </a:xfrm>
          <a:prstGeom prst="rect">
            <a:avLst/>
          </a:prstGeom>
          <a:noFill/>
        </p:spPr>
        <p:txBody>
          <a:bodyPr wrap="square" rtlCol="0">
            <a:spAutoFit/>
          </a:bodyPr>
          <a:lstStyle/>
          <a:p>
            <a:r>
              <a:rPr lang="en-GB" dirty="0" smtClean="0"/>
              <a:t>8</a:t>
            </a:r>
            <a:endParaRPr lang="en-GB" dirty="0"/>
          </a:p>
        </p:txBody>
      </p:sp>
      <p:sp>
        <p:nvSpPr>
          <p:cNvPr id="18" name="TextBox 17"/>
          <p:cNvSpPr txBox="1"/>
          <p:nvPr/>
        </p:nvSpPr>
        <p:spPr>
          <a:xfrm>
            <a:off x="1448372" y="4454461"/>
            <a:ext cx="216024" cy="369332"/>
          </a:xfrm>
          <a:prstGeom prst="rect">
            <a:avLst/>
          </a:prstGeom>
          <a:noFill/>
        </p:spPr>
        <p:txBody>
          <a:bodyPr wrap="square" rtlCol="0">
            <a:spAutoFit/>
          </a:bodyPr>
          <a:lstStyle/>
          <a:p>
            <a:r>
              <a:rPr lang="en-GB" dirty="0" smtClean="0"/>
              <a:t>0</a:t>
            </a:r>
            <a:endParaRPr lang="en-GB" dirty="0"/>
          </a:p>
        </p:txBody>
      </p:sp>
      <p:sp>
        <p:nvSpPr>
          <p:cNvPr id="19" name="TextBox 18"/>
          <p:cNvSpPr txBox="1"/>
          <p:nvPr/>
        </p:nvSpPr>
        <p:spPr>
          <a:xfrm>
            <a:off x="1779022" y="4628924"/>
            <a:ext cx="216024" cy="369332"/>
          </a:xfrm>
          <a:prstGeom prst="rect">
            <a:avLst/>
          </a:prstGeom>
          <a:noFill/>
        </p:spPr>
        <p:txBody>
          <a:bodyPr wrap="square" rtlCol="0">
            <a:spAutoFit/>
          </a:bodyPr>
          <a:lstStyle/>
          <a:p>
            <a:r>
              <a:rPr lang="en-GB" dirty="0" smtClean="0"/>
              <a:t>6</a:t>
            </a:r>
            <a:endParaRPr lang="en-GB" dirty="0"/>
          </a:p>
        </p:txBody>
      </p:sp>
      <p:sp>
        <p:nvSpPr>
          <p:cNvPr id="20" name="TextBox 19"/>
          <p:cNvSpPr txBox="1"/>
          <p:nvPr/>
        </p:nvSpPr>
        <p:spPr>
          <a:xfrm>
            <a:off x="1439652" y="4998256"/>
            <a:ext cx="216024" cy="369332"/>
          </a:xfrm>
          <a:prstGeom prst="rect">
            <a:avLst/>
          </a:prstGeom>
          <a:noFill/>
        </p:spPr>
        <p:txBody>
          <a:bodyPr wrap="square" rtlCol="0">
            <a:spAutoFit/>
          </a:bodyPr>
          <a:lstStyle/>
          <a:p>
            <a:r>
              <a:rPr lang="en-GB" dirty="0" smtClean="0"/>
              <a:t>1</a:t>
            </a:r>
            <a:endParaRPr lang="en-GB" dirty="0"/>
          </a:p>
        </p:txBody>
      </p:sp>
      <p:sp>
        <p:nvSpPr>
          <p:cNvPr id="21" name="TextBox 20"/>
          <p:cNvSpPr txBox="1"/>
          <p:nvPr/>
        </p:nvSpPr>
        <p:spPr>
          <a:xfrm>
            <a:off x="1755934" y="5189657"/>
            <a:ext cx="216024" cy="369332"/>
          </a:xfrm>
          <a:prstGeom prst="rect">
            <a:avLst/>
          </a:prstGeom>
          <a:noFill/>
        </p:spPr>
        <p:txBody>
          <a:bodyPr wrap="square" rtlCol="0">
            <a:spAutoFit/>
          </a:bodyPr>
          <a:lstStyle/>
          <a:p>
            <a:r>
              <a:rPr lang="en-GB" dirty="0" smtClean="0"/>
              <a:t>4</a:t>
            </a:r>
            <a:endParaRPr lang="en-GB" dirty="0"/>
          </a:p>
        </p:txBody>
      </p:sp>
      <p:sp>
        <p:nvSpPr>
          <p:cNvPr id="22" name="TextBox 21"/>
          <p:cNvSpPr txBox="1"/>
          <p:nvPr/>
        </p:nvSpPr>
        <p:spPr>
          <a:xfrm>
            <a:off x="1323681" y="5662053"/>
            <a:ext cx="216024" cy="369332"/>
          </a:xfrm>
          <a:prstGeom prst="rect">
            <a:avLst/>
          </a:prstGeom>
          <a:noFill/>
        </p:spPr>
        <p:txBody>
          <a:bodyPr wrap="square" rtlCol="0">
            <a:spAutoFit/>
          </a:bodyPr>
          <a:lstStyle/>
          <a:p>
            <a:r>
              <a:rPr lang="en-GB" dirty="0" smtClean="0"/>
              <a:t>1</a:t>
            </a:r>
            <a:endParaRPr lang="en-GB" dirty="0"/>
          </a:p>
        </p:txBody>
      </p:sp>
      <p:sp>
        <p:nvSpPr>
          <p:cNvPr id="23" name="TextBox 22"/>
          <p:cNvSpPr txBox="1"/>
          <p:nvPr/>
        </p:nvSpPr>
        <p:spPr>
          <a:xfrm>
            <a:off x="2062017" y="5643471"/>
            <a:ext cx="216024" cy="369332"/>
          </a:xfrm>
          <a:prstGeom prst="rect">
            <a:avLst/>
          </a:prstGeom>
          <a:noFill/>
        </p:spPr>
        <p:txBody>
          <a:bodyPr wrap="square" rtlCol="0">
            <a:spAutoFit/>
          </a:bodyPr>
          <a:lstStyle/>
          <a:p>
            <a:r>
              <a:rPr lang="en-GB" dirty="0"/>
              <a:t>0</a:t>
            </a:r>
          </a:p>
        </p:txBody>
      </p:sp>
      <p:sp>
        <p:nvSpPr>
          <p:cNvPr id="24" name="TextBox 23"/>
          <p:cNvSpPr txBox="1"/>
          <p:nvPr/>
        </p:nvSpPr>
        <p:spPr>
          <a:xfrm>
            <a:off x="2735241" y="5662053"/>
            <a:ext cx="216024" cy="369332"/>
          </a:xfrm>
          <a:prstGeom prst="rect">
            <a:avLst/>
          </a:prstGeom>
          <a:noFill/>
        </p:spPr>
        <p:txBody>
          <a:bodyPr wrap="square" rtlCol="0">
            <a:spAutoFit/>
          </a:bodyPr>
          <a:lstStyle/>
          <a:p>
            <a:r>
              <a:rPr lang="en-GB" dirty="0" smtClean="0"/>
              <a:t>2</a:t>
            </a:r>
            <a:endParaRPr lang="en-GB" dirty="0"/>
          </a:p>
        </p:txBody>
      </p:sp>
      <p:sp>
        <p:nvSpPr>
          <p:cNvPr id="25" name="TextBox 24"/>
          <p:cNvSpPr txBox="1"/>
          <p:nvPr/>
        </p:nvSpPr>
        <p:spPr>
          <a:xfrm>
            <a:off x="1107657" y="5292721"/>
            <a:ext cx="216024" cy="369332"/>
          </a:xfrm>
          <a:prstGeom prst="rect">
            <a:avLst/>
          </a:prstGeom>
          <a:noFill/>
        </p:spPr>
        <p:txBody>
          <a:bodyPr wrap="square" rtlCol="0">
            <a:spAutoFit/>
          </a:bodyPr>
          <a:lstStyle/>
          <a:p>
            <a:r>
              <a:rPr lang="en-GB" dirty="0"/>
              <a:t>9</a:t>
            </a:r>
          </a:p>
        </p:txBody>
      </p:sp>
      <p:sp>
        <p:nvSpPr>
          <p:cNvPr id="26" name="TextBox 25"/>
          <p:cNvSpPr txBox="1"/>
          <p:nvPr/>
        </p:nvSpPr>
        <p:spPr>
          <a:xfrm>
            <a:off x="1458331" y="5794441"/>
            <a:ext cx="216024" cy="307777"/>
          </a:xfrm>
          <a:prstGeom prst="rect">
            <a:avLst/>
          </a:prstGeom>
          <a:noFill/>
        </p:spPr>
        <p:txBody>
          <a:bodyPr wrap="square" rtlCol="0">
            <a:spAutoFit/>
          </a:bodyPr>
          <a:lstStyle/>
          <a:p>
            <a:r>
              <a:rPr lang="en-GB" sz="1400" dirty="0" smtClean="0"/>
              <a:t>2</a:t>
            </a:r>
            <a:endParaRPr lang="en-GB" sz="1400" dirty="0"/>
          </a:p>
        </p:txBody>
      </p:sp>
      <p:sp>
        <p:nvSpPr>
          <p:cNvPr id="27" name="TextBox 26"/>
          <p:cNvSpPr txBox="1"/>
          <p:nvPr/>
        </p:nvSpPr>
        <p:spPr>
          <a:xfrm>
            <a:off x="951853" y="5661260"/>
            <a:ext cx="216024" cy="307777"/>
          </a:xfrm>
          <a:prstGeom prst="rect">
            <a:avLst/>
          </a:prstGeom>
          <a:noFill/>
        </p:spPr>
        <p:txBody>
          <a:bodyPr wrap="square" rtlCol="0">
            <a:spAutoFit/>
          </a:bodyPr>
          <a:lstStyle/>
          <a:p>
            <a:r>
              <a:rPr lang="en-GB" sz="1400" dirty="0" smtClean="0"/>
              <a:t>2</a:t>
            </a:r>
            <a:endParaRPr lang="en-GB" sz="1400" dirty="0"/>
          </a:p>
        </p:txBody>
      </p:sp>
      <p:cxnSp>
        <p:nvCxnSpPr>
          <p:cNvPr id="29" name="Straight Connector 28"/>
          <p:cNvCxnSpPr/>
          <p:nvPr/>
        </p:nvCxnSpPr>
        <p:spPr>
          <a:xfrm flipV="1">
            <a:off x="1566343" y="5877497"/>
            <a:ext cx="108012" cy="153888"/>
          </a:xfrm>
          <a:prstGeom prst="line">
            <a:avLst/>
          </a:prstGeom>
        </p:spPr>
        <p:style>
          <a:lnRef idx="1">
            <a:schemeClr val="dk1"/>
          </a:lnRef>
          <a:fillRef idx="0">
            <a:schemeClr val="dk1"/>
          </a:fillRef>
          <a:effectRef idx="0">
            <a:schemeClr val="dk1"/>
          </a:effectRef>
          <a:fontRef idx="minor">
            <a:schemeClr val="tx1"/>
          </a:fontRef>
        </p:style>
      </p:cxnSp>
      <p:sp>
        <p:nvSpPr>
          <p:cNvPr id="39" name="TextBox 38"/>
          <p:cNvSpPr txBox="1"/>
          <p:nvPr/>
        </p:nvSpPr>
        <p:spPr>
          <a:xfrm>
            <a:off x="103286" y="4138559"/>
            <a:ext cx="5836865" cy="230832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a:p>
        </p:txBody>
      </p:sp>
      <p:cxnSp>
        <p:nvCxnSpPr>
          <p:cNvPr id="36" name="Straight Connector 35"/>
          <p:cNvCxnSpPr/>
          <p:nvPr/>
        </p:nvCxnSpPr>
        <p:spPr>
          <a:xfrm flipH="1">
            <a:off x="1005859" y="5740839"/>
            <a:ext cx="108012" cy="174596"/>
          </a:xfrm>
          <a:prstGeom prst="line">
            <a:avLst/>
          </a:prstGeom>
        </p:spPr>
        <p:style>
          <a:lnRef idx="1">
            <a:schemeClr val="dk1"/>
          </a:lnRef>
          <a:fillRef idx="0">
            <a:schemeClr val="dk1"/>
          </a:fillRef>
          <a:effectRef idx="0">
            <a:schemeClr val="dk1"/>
          </a:effectRef>
          <a:fontRef idx="minor">
            <a:schemeClr val="tx1"/>
          </a:fontRef>
        </p:style>
      </p:cxnSp>
      <p:sp>
        <p:nvSpPr>
          <p:cNvPr id="40" name="TextBox 39"/>
          <p:cNvSpPr txBox="1"/>
          <p:nvPr/>
        </p:nvSpPr>
        <p:spPr>
          <a:xfrm>
            <a:off x="3874604" y="4998256"/>
            <a:ext cx="2065548" cy="400110"/>
          </a:xfrm>
          <a:prstGeom prst="rect">
            <a:avLst/>
          </a:prstGeom>
          <a:noFill/>
        </p:spPr>
        <p:txBody>
          <a:bodyPr wrap="square" rtlCol="0">
            <a:spAutoFit/>
          </a:bodyPr>
          <a:lstStyle/>
          <a:p>
            <a:r>
              <a:rPr lang="en-GB" sz="2000" dirty="0" smtClean="0">
                <a:latin typeface="Tahoma" panose="020B0604030504040204" pitchFamily="34" charset="0"/>
                <a:ea typeface="Tahoma" panose="020B0604030504040204" pitchFamily="34" charset="0"/>
                <a:cs typeface="Tahoma" panose="020B0604030504040204" pitchFamily="34" charset="0"/>
              </a:rPr>
              <a:t>Answer is </a:t>
            </a:r>
            <a:r>
              <a:rPr lang="en-GB" sz="2000" u="sng" dirty="0" smtClean="0">
                <a:latin typeface="Tahoma" panose="020B0604030504040204" pitchFamily="34" charset="0"/>
                <a:ea typeface="Tahoma" panose="020B0604030504040204" pitchFamily="34" charset="0"/>
                <a:cs typeface="Tahoma" panose="020B0604030504040204" pitchFamily="34" charset="0"/>
              </a:rPr>
              <a:t>9102</a:t>
            </a:r>
            <a:endParaRPr lang="en-GB" sz="2000" u="sng" dirty="0">
              <a:latin typeface="Tahoma" panose="020B0604030504040204" pitchFamily="34" charset="0"/>
              <a:ea typeface="Tahoma" panose="020B0604030504040204" pitchFamily="34" charset="0"/>
              <a:cs typeface="Tahoma" panose="020B0604030504040204" pitchFamily="34" charset="0"/>
            </a:endParaRPr>
          </a:p>
        </p:txBody>
      </p:sp>
      <p:sp>
        <p:nvSpPr>
          <p:cNvPr id="45" name="Arc 44"/>
          <p:cNvSpPr/>
          <p:nvPr/>
        </p:nvSpPr>
        <p:spPr>
          <a:xfrm rot="11057975">
            <a:off x="765825" y="4836418"/>
            <a:ext cx="2412268" cy="1445142"/>
          </a:xfrm>
          <a:prstGeom prst="arc">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56" name="TextBox 55"/>
          <p:cNvSpPr txBox="1"/>
          <p:nvPr/>
        </p:nvSpPr>
        <p:spPr>
          <a:xfrm>
            <a:off x="6372200" y="2492896"/>
            <a:ext cx="288032" cy="461665"/>
          </a:xfrm>
          <a:prstGeom prst="rect">
            <a:avLst/>
          </a:prstGeom>
          <a:noFill/>
        </p:spPr>
        <p:txBody>
          <a:bodyPr wrap="square" rtlCol="0">
            <a:spAutoFit/>
          </a:bodyPr>
          <a:lstStyle/>
          <a:p>
            <a:r>
              <a:rPr lang="en-GB" sz="2400" dirty="0" smtClean="0"/>
              <a:t>+</a:t>
            </a:r>
            <a:endParaRPr lang="en-GB" sz="2400" dirty="0"/>
          </a:p>
        </p:txBody>
      </p:sp>
      <p:pic>
        <p:nvPicPr>
          <p:cNvPr id="205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69167" t="13806" r="17931" b="47761"/>
          <a:stretch/>
        </p:blipFill>
        <p:spPr bwMode="auto">
          <a:xfrm>
            <a:off x="7151426" y="887102"/>
            <a:ext cx="1678675" cy="2811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8" name="Straight Arrow Connector 57"/>
          <p:cNvCxnSpPr>
            <a:stCxn id="45" idx="0"/>
          </p:cNvCxnSpPr>
          <p:nvPr/>
        </p:nvCxnSpPr>
        <p:spPr>
          <a:xfrm flipV="1">
            <a:off x="1917787" y="6262556"/>
            <a:ext cx="472804" cy="16970"/>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7802978" y="1959715"/>
            <a:ext cx="198276" cy="276999"/>
          </a:xfrm>
          <a:prstGeom prst="rect">
            <a:avLst/>
          </a:prstGeom>
          <a:noFill/>
        </p:spPr>
        <p:txBody>
          <a:bodyPr wrap="square" rtlCol="0">
            <a:spAutoFit/>
          </a:bodyPr>
          <a:lstStyle/>
          <a:p>
            <a:r>
              <a:rPr lang="en-GB" sz="1200" dirty="0" smtClean="0"/>
              <a:t>4</a:t>
            </a:r>
            <a:endParaRPr lang="en-GB" sz="1200" dirty="0"/>
          </a:p>
        </p:txBody>
      </p:sp>
      <p:sp>
        <p:nvSpPr>
          <p:cNvPr id="37" name="TextBox 36"/>
          <p:cNvSpPr txBox="1"/>
          <p:nvPr/>
        </p:nvSpPr>
        <p:spPr>
          <a:xfrm>
            <a:off x="7628367" y="1948412"/>
            <a:ext cx="198276" cy="276999"/>
          </a:xfrm>
          <a:prstGeom prst="rect">
            <a:avLst/>
          </a:prstGeom>
          <a:noFill/>
        </p:spPr>
        <p:txBody>
          <a:bodyPr wrap="square" rtlCol="0">
            <a:spAutoFit/>
          </a:bodyPr>
          <a:lstStyle/>
          <a:p>
            <a:r>
              <a:rPr lang="en-GB" sz="1200" dirty="0" smtClean="0"/>
              <a:t>3</a:t>
            </a:r>
            <a:endParaRPr lang="en-GB" sz="1200" dirty="0"/>
          </a:p>
        </p:txBody>
      </p:sp>
      <p:sp>
        <p:nvSpPr>
          <p:cNvPr id="38" name="TextBox 37"/>
          <p:cNvSpPr txBox="1"/>
          <p:nvPr/>
        </p:nvSpPr>
        <p:spPr>
          <a:xfrm>
            <a:off x="7518431" y="2389114"/>
            <a:ext cx="198276" cy="276999"/>
          </a:xfrm>
          <a:prstGeom prst="rect">
            <a:avLst/>
          </a:prstGeom>
          <a:noFill/>
        </p:spPr>
        <p:txBody>
          <a:bodyPr wrap="square" rtlCol="0">
            <a:spAutoFit/>
          </a:bodyPr>
          <a:lstStyle/>
          <a:p>
            <a:r>
              <a:rPr lang="en-GB" sz="1200" dirty="0" smtClean="0"/>
              <a:t>1</a:t>
            </a:r>
            <a:endParaRPr lang="en-GB" sz="1200" dirty="0"/>
          </a:p>
        </p:txBody>
      </p:sp>
      <p:sp>
        <p:nvSpPr>
          <p:cNvPr id="41" name="TextBox 40"/>
          <p:cNvSpPr txBox="1"/>
          <p:nvPr/>
        </p:nvSpPr>
        <p:spPr>
          <a:xfrm>
            <a:off x="7660662" y="2383416"/>
            <a:ext cx="198276" cy="276999"/>
          </a:xfrm>
          <a:prstGeom prst="rect">
            <a:avLst/>
          </a:prstGeom>
          <a:noFill/>
        </p:spPr>
        <p:txBody>
          <a:bodyPr wrap="square" rtlCol="0">
            <a:spAutoFit/>
          </a:bodyPr>
          <a:lstStyle/>
          <a:p>
            <a:r>
              <a:rPr lang="en-GB" sz="1200" dirty="0" smtClean="0"/>
              <a:t>1</a:t>
            </a:r>
            <a:endParaRPr lang="en-GB" sz="1200" dirty="0"/>
          </a:p>
        </p:txBody>
      </p:sp>
      <p:sp>
        <p:nvSpPr>
          <p:cNvPr id="42" name="TextBox 41"/>
          <p:cNvSpPr txBox="1"/>
          <p:nvPr/>
        </p:nvSpPr>
        <p:spPr>
          <a:xfrm>
            <a:off x="7604702" y="3140968"/>
            <a:ext cx="198276" cy="276999"/>
          </a:xfrm>
          <a:prstGeom prst="rect">
            <a:avLst/>
          </a:prstGeom>
          <a:noFill/>
        </p:spPr>
        <p:txBody>
          <a:bodyPr wrap="square" rtlCol="0">
            <a:spAutoFit/>
          </a:bodyPr>
          <a:lstStyle/>
          <a:p>
            <a:r>
              <a:rPr lang="en-GB" sz="1200" dirty="0" smtClean="0"/>
              <a:t>1</a:t>
            </a:r>
            <a:endParaRPr lang="en-GB" sz="1200" dirty="0"/>
          </a:p>
        </p:txBody>
      </p:sp>
      <p:sp>
        <p:nvSpPr>
          <p:cNvPr id="43" name="TextBox 42"/>
          <p:cNvSpPr txBox="1"/>
          <p:nvPr/>
        </p:nvSpPr>
        <p:spPr>
          <a:xfrm>
            <a:off x="7435921" y="3140968"/>
            <a:ext cx="198276" cy="276999"/>
          </a:xfrm>
          <a:prstGeom prst="rect">
            <a:avLst/>
          </a:prstGeom>
          <a:noFill/>
        </p:spPr>
        <p:txBody>
          <a:bodyPr wrap="square" rtlCol="0">
            <a:spAutoFit/>
          </a:bodyPr>
          <a:lstStyle/>
          <a:p>
            <a:r>
              <a:rPr lang="en-GB" sz="1200" dirty="0"/>
              <a:t>1</a:t>
            </a:r>
          </a:p>
        </p:txBody>
      </p:sp>
      <p:sp>
        <p:nvSpPr>
          <p:cNvPr id="28" name="Rectangle 27"/>
          <p:cNvSpPr/>
          <p:nvPr/>
        </p:nvSpPr>
        <p:spPr>
          <a:xfrm>
            <a:off x="1005859" y="5722757"/>
            <a:ext cx="162018" cy="2255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tx1"/>
                </a:solidFill>
              </a:rPr>
              <a:t>1</a:t>
            </a:r>
            <a:endParaRPr lang="en-GB" sz="1200" dirty="0">
              <a:solidFill>
                <a:schemeClr val="tx1"/>
              </a:solidFill>
            </a:endParaRPr>
          </a:p>
        </p:txBody>
      </p:sp>
      <p:sp>
        <p:nvSpPr>
          <p:cNvPr id="44" name="Rectangle 43"/>
          <p:cNvSpPr/>
          <p:nvPr/>
        </p:nvSpPr>
        <p:spPr>
          <a:xfrm>
            <a:off x="1539705" y="5881111"/>
            <a:ext cx="162018" cy="2255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tx1"/>
                </a:solidFill>
              </a:rPr>
              <a:t>2</a:t>
            </a:r>
            <a:endParaRPr lang="en-GB" sz="1200" dirty="0">
              <a:solidFill>
                <a:schemeClr val="tx1"/>
              </a:solidFill>
            </a:endParaRPr>
          </a:p>
        </p:txBody>
      </p:sp>
      <p:sp>
        <p:nvSpPr>
          <p:cNvPr id="46" name="Rectangle 45"/>
          <p:cNvSpPr/>
          <p:nvPr/>
        </p:nvSpPr>
        <p:spPr>
          <a:xfrm>
            <a:off x="2870669" y="4153013"/>
            <a:ext cx="162018" cy="2255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solidFill>
                  <a:schemeClr val="tx1"/>
                </a:solidFill>
              </a:rPr>
              <a:t>6</a:t>
            </a:r>
            <a:endParaRPr lang="en-GB" sz="1600" dirty="0">
              <a:solidFill>
                <a:schemeClr val="tx1"/>
              </a:solidFill>
            </a:endParaRPr>
          </a:p>
        </p:txBody>
      </p:sp>
      <p:sp>
        <p:nvSpPr>
          <p:cNvPr id="30" name="Rectangle 29"/>
          <p:cNvSpPr/>
          <p:nvPr/>
        </p:nvSpPr>
        <p:spPr>
          <a:xfrm>
            <a:off x="1641162" y="4446404"/>
            <a:ext cx="123346" cy="182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37201654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332656"/>
            <a:ext cx="7416824" cy="369332"/>
          </a:xfrm>
          <a:prstGeom prst="rect">
            <a:avLst/>
          </a:prstGeom>
          <a:noFill/>
        </p:spPr>
        <p:txBody>
          <a:bodyPr wrap="square" rtlCol="0">
            <a:spAutoFit/>
          </a:bodyPr>
          <a:lstStyle/>
          <a:p>
            <a:r>
              <a:rPr lang="en-GB" dirty="0" smtClean="0">
                <a:hlinkClick r:id="rId2"/>
              </a:rPr>
              <a:t>Year 7 Scheme overview</a:t>
            </a:r>
            <a:endParaRPr lang="en-GB" dirty="0"/>
          </a:p>
        </p:txBody>
      </p:sp>
      <p:sp>
        <p:nvSpPr>
          <p:cNvPr id="3" name="TextBox 2"/>
          <p:cNvSpPr txBox="1"/>
          <p:nvPr/>
        </p:nvSpPr>
        <p:spPr>
          <a:xfrm>
            <a:off x="350573" y="1052736"/>
            <a:ext cx="7416824" cy="369332"/>
          </a:xfrm>
          <a:prstGeom prst="rect">
            <a:avLst/>
          </a:prstGeom>
          <a:noFill/>
        </p:spPr>
        <p:txBody>
          <a:bodyPr wrap="square" rtlCol="0">
            <a:spAutoFit/>
          </a:bodyPr>
          <a:lstStyle/>
          <a:p>
            <a:r>
              <a:rPr lang="en-GB" dirty="0" smtClean="0">
                <a:hlinkClick r:id="rId3"/>
              </a:rPr>
              <a:t>Year 8 Scheme overview</a:t>
            </a:r>
            <a:endParaRPr lang="en-GB" dirty="0"/>
          </a:p>
        </p:txBody>
      </p:sp>
    </p:spTree>
    <p:extLst>
      <p:ext uri="{BB962C8B-B14F-4D97-AF65-F5344CB8AC3E}">
        <p14:creationId xmlns:p14="http://schemas.microsoft.com/office/powerpoint/2010/main" val="34266929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47664" y="476672"/>
            <a:ext cx="6332183" cy="523220"/>
          </a:xfrm>
          <a:prstGeom prst="rect">
            <a:avLst/>
          </a:prstGeom>
        </p:spPr>
        <p:txBody>
          <a:bodyPr wrap="none">
            <a:spAutoFit/>
          </a:bodyPr>
          <a:lstStyle/>
          <a:p>
            <a:r>
              <a:rPr lang="en-GB" sz="2800" u="sng" dirty="0">
                <a:solidFill>
                  <a:srgbClr val="1155CC"/>
                </a:solidFill>
                <a:latin typeface="Trebuchet MS" panose="020B0603020202020204" pitchFamily="34" charset="0"/>
                <a:hlinkClick r:id="rId3"/>
              </a:rPr>
              <a:t>Always a multiple introduction video</a:t>
            </a:r>
            <a:r>
              <a:rPr lang="en-GB" sz="2800" dirty="0">
                <a:solidFill>
                  <a:srgbClr val="000000"/>
                </a:solidFill>
                <a:latin typeface="Trebuchet MS" panose="020B0603020202020204" pitchFamily="34" charset="0"/>
              </a:rPr>
              <a:t>. </a:t>
            </a:r>
            <a:endParaRPr lang="en-GB" sz="2800" dirty="0">
              <a:latin typeface="Trebuchet MS" panose="020B0603020202020204" pitchFamily="34" charset="0"/>
            </a:endParaRPr>
          </a:p>
        </p:txBody>
      </p:sp>
      <p:sp>
        <p:nvSpPr>
          <p:cNvPr id="3" name="TextBox 2"/>
          <p:cNvSpPr txBox="1"/>
          <p:nvPr/>
        </p:nvSpPr>
        <p:spPr>
          <a:xfrm>
            <a:off x="431003" y="1997133"/>
            <a:ext cx="8496944" cy="5755422"/>
          </a:xfrm>
          <a:prstGeom prst="rect">
            <a:avLst/>
          </a:prstGeom>
          <a:noFill/>
        </p:spPr>
        <p:txBody>
          <a:bodyPr wrap="square" rtlCol="0">
            <a:spAutoFit/>
          </a:bodyPr>
          <a:lstStyle/>
          <a:p>
            <a:r>
              <a:rPr lang="en-GB" sz="2400" dirty="0"/>
              <a:t>T</a:t>
            </a:r>
            <a:r>
              <a:rPr lang="en-GB" sz="2400" dirty="0" smtClean="0"/>
              <a:t>hink </a:t>
            </a:r>
            <a:r>
              <a:rPr lang="en-GB" sz="2400" dirty="0"/>
              <a:t>of a two-digit number and write it down</a:t>
            </a:r>
            <a:r>
              <a:rPr lang="en-GB" sz="2400" dirty="0" smtClean="0"/>
              <a:t>.</a:t>
            </a:r>
          </a:p>
          <a:p>
            <a:endParaRPr lang="en-GB" sz="2400" dirty="0"/>
          </a:p>
          <a:p>
            <a:r>
              <a:rPr lang="en-GB" sz="2400" dirty="0" smtClean="0"/>
              <a:t>Reverse </a:t>
            </a:r>
            <a:r>
              <a:rPr lang="en-GB" sz="2400" dirty="0"/>
              <a:t>the digits and add your answer to your original number</a:t>
            </a:r>
            <a:r>
              <a:rPr lang="en-GB" sz="2400" dirty="0" smtClean="0"/>
              <a:t>.</a:t>
            </a:r>
          </a:p>
          <a:p>
            <a:endParaRPr lang="en-GB" sz="2400" dirty="0"/>
          </a:p>
          <a:p>
            <a:r>
              <a:rPr lang="en-GB" sz="2400" dirty="0" smtClean="0"/>
              <a:t>What </a:t>
            </a:r>
            <a:r>
              <a:rPr lang="en-GB" sz="2400" dirty="0"/>
              <a:t>answers did you get</a:t>
            </a:r>
            <a:r>
              <a:rPr lang="en-GB" sz="2400" dirty="0" smtClean="0"/>
              <a:t>?</a:t>
            </a:r>
          </a:p>
          <a:p>
            <a:endParaRPr lang="en-GB" sz="2400" dirty="0"/>
          </a:p>
          <a:p>
            <a:r>
              <a:rPr lang="en-GB" sz="2400" dirty="0" smtClean="0"/>
              <a:t>Look around the room</a:t>
            </a:r>
          </a:p>
          <a:p>
            <a:endParaRPr lang="en-GB" sz="3200" dirty="0">
              <a:latin typeface="Trebuchet MS" panose="020B0603020202020204" pitchFamily="34" charset="0"/>
              <a:cs typeface="Times New Roman" panose="02020603050405020304" pitchFamily="18" charset="0"/>
            </a:endParaRPr>
          </a:p>
          <a:p>
            <a:endParaRPr lang="en-GB" sz="3200" dirty="0" smtClean="0">
              <a:latin typeface="Trebuchet MS" panose="020B0603020202020204" pitchFamily="34" charset="0"/>
              <a:cs typeface="Times New Roman" panose="02020603050405020304" pitchFamily="18" charset="0"/>
            </a:endParaRPr>
          </a:p>
          <a:p>
            <a:endParaRPr lang="en-GB" sz="3200" dirty="0">
              <a:latin typeface="Trebuchet MS" panose="020B0603020202020204" pitchFamily="34" charset="0"/>
              <a:cs typeface="Times New Roman" panose="02020603050405020304" pitchFamily="18" charset="0"/>
            </a:endParaRPr>
          </a:p>
          <a:p>
            <a:endParaRPr lang="en-GB" sz="3200" dirty="0" smtClean="0">
              <a:latin typeface="Trebuchet MS" panose="020B0603020202020204" pitchFamily="34"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465283" y="1253951"/>
            <a:ext cx="6192688" cy="461665"/>
          </a:xfrm>
          <a:prstGeom prst="rect">
            <a:avLst/>
          </a:prstGeom>
          <a:noFill/>
        </p:spPr>
        <p:txBody>
          <a:bodyPr wrap="square" rtlCol="0">
            <a:spAutoFit/>
          </a:bodyPr>
          <a:lstStyle/>
          <a:p>
            <a:r>
              <a:rPr lang="en-GB" sz="2400" dirty="0" smtClean="0">
                <a:latin typeface="Trebuchet MS" panose="020B0603020202020204" pitchFamily="34" charset="0"/>
                <a:cs typeface="Times New Roman" panose="02020603050405020304" pitchFamily="18" charset="0"/>
              </a:rPr>
              <a:t>On your whiteboards:</a:t>
            </a:r>
            <a:endParaRPr lang="en-GB" sz="2400" dirty="0">
              <a:latin typeface="Trebuchet MS" panose="020B0603020202020204" pitchFamily="34" charset="0"/>
              <a:cs typeface="Times New Roman" panose="02020603050405020304" pitchFamily="18" charset="0"/>
            </a:endParaRPr>
          </a:p>
        </p:txBody>
      </p:sp>
      <p:sp>
        <p:nvSpPr>
          <p:cNvPr id="6" name="TextBox 5"/>
          <p:cNvSpPr txBox="1"/>
          <p:nvPr/>
        </p:nvSpPr>
        <p:spPr>
          <a:xfrm>
            <a:off x="5076056" y="4175054"/>
            <a:ext cx="3528392" cy="1323439"/>
          </a:xfrm>
          <a:prstGeom prst="rect">
            <a:avLst/>
          </a:prstGeom>
          <a:solidFill>
            <a:srgbClr val="FFC000"/>
          </a:solidFill>
          <a:ln w="28575">
            <a:solidFill>
              <a:schemeClr val="tx1"/>
            </a:solidFill>
          </a:ln>
        </p:spPr>
        <p:txBody>
          <a:bodyPr wrap="square" rtlCol="0">
            <a:spAutoFit/>
          </a:bodyPr>
          <a:lstStyle/>
          <a:p>
            <a:pPr algn="ctr"/>
            <a:r>
              <a:rPr lang="en-GB" sz="4000" dirty="0" smtClean="0">
                <a:latin typeface="Trebuchet MS" panose="020B0603020202020204" pitchFamily="34" charset="0"/>
              </a:rPr>
              <a:t>What do you notice?</a:t>
            </a:r>
            <a:endParaRPr lang="en-GB" sz="4000" dirty="0">
              <a:latin typeface="Trebuchet MS" panose="020B0603020202020204" pitchFamily="34" charset="0"/>
            </a:endParaRPr>
          </a:p>
        </p:txBody>
      </p:sp>
    </p:spTree>
    <p:custDataLst>
      <p:tags r:id="rId1"/>
    </p:custDataLst>
    <p:extLst>
      <p:ext uri="{BB962C8B-B14F-4D97-AF65-F5344CB8AC3E}">
        <p14:creationId xmlns:p14="http://schemas.microsoft.com/office/powerpoint/2010/main" val="2356673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0593" y="1556792"/>
            <a:ext cx="8496944" cy="5755422"/>
          </a:xfrm>
          <a:prstGeom prst="rect">
            <a:avLst/>
          </a:prstGeom>
          <a:noFill/>
        </p:spPr>
        <p:txBody>
          <a:bodyPr wrap="square" rtlCol="0">
            <a:spAutoFit/>
          </a:bodyPr>
          <a:lstStyle/>
          <a:p>
            <a:r>
              <a:rPr lang="en-GB" sz="2400" dirty="0"/>
              <a:t>T</a:t>
            </a:r>
            <a:r>
              <a:rPr lang="en-GB" sz="2400" dirty="0" smtClean="0"/>
              <a:t>hink </a:t>
            </a:r>
            <a:r>
              <a:rPr lang="en-GB" sz="2400" dirty="0"/>
              <a:t>of a two-digit number and write it down</a:t>
            </a:r>
            <a:r>
              <a:rPr lang="en-GB" sz="2400" dirty="0" smtClean="0"/>
              <a:t>.</a:t>
            </a:r>
          </a:p>
          <a:p>
            <a:endParaRPr lang="en-GB" sz="2400" dirty="0"/>
          </a:p>
          <a:p>
            <a:r>
              <a:rPr lang="en-GB" sz="2400" dirty="0" smtClean="0"/>
              <a:t>Reverse </a:t>
            </a:r>
            <a:r>
              <a:rPr lang="en-GB" sz="2400" dirty="0"/>
              <a:t>the digits and add your answer to your original number</a:t>
            </a:r>
            <a:r>
              <a:rPr lang="en-GB" sz="2400" dirty="0" smtClean="0"/>
              <a:t>.</a:t>
            </a:r>
          </a:p>
          <a:p>
            <a:endParaRPr lang="en-GB" sz="2400" dirty="0"/>
          </a:p>
          <a:p>
            <a:r>
              <a:rPr lang="en-GB" sz="2400" dirty="0" smtClean="0"/>
              <a:t>What </a:t>
            </a:r>
            <a:r>
              <a:rPr lang="en-GB" sz="2400" dirty="0"/>
              <a:t>answers did you get</a:t>
            </a:r>
            <a:r>
              <a:rPr lang="en-GB" sz="2400" dirty="0" smtClean="0"/>
              <a:t>?</a:t>
            </a:r>
          </a:p>
          <a:p>
            <a:endParaRPr lang="en-GB" sz="2400" dirty="0"/>
          </a:p>
          <a:p>
            <a:r>
              <a:rPr lang="en-GB" sz="2400" dirty="0" smtClean="0"/>
              <a:t>Look around the room</a:t>
            </a:r>
          </a:p>
          <a:p>
            <a:endParaRPr lang="en-GB" sz="3200" dirty="0">
              <a:latin typeface="Trebuchet MS" panose="020B0603020202020204" pitchFamily="34" charset="0"/>
              <a:cs typeface="Times New Roman" panose="02020603050405020304" pitchFamily="18" charset="0"/>
            </a:endParaRPr>
          </a:p>
          <a:p>
            <a:endParaRPr lang="en-GB" sz="3200" dirty="0" smtClean="0">
              <a:latin typeface="Trebuchet MS" panose="020B0603020202020204" pitchFamily="34" charset="0"/>
              <a:cs typeface="Times New Roman" panose="02020603050405020304" pitchFamily="18" charset="0"/>
            </a:endParaRPr>
          </a:p>
          <a:p>
            <a:endParaRPr lang="en-GB" sz="3200" dirty="0">
              <a:latin typeface="Trebuchet MS" panose="020B0603020202020204" pitchFamily="34" charset="0"/>
              <a:cs typeface="Times New Roman" panose="02020603050405020304" pitchFamily="18" charset="0"/>
            </a:endParaRPr>
          </a:p>
          <a:p>
            <a:endParaRPr lang="en-GB" sz="3200" dirty="0" smtClean="0">
              <a:latin typeface="Trebuchet MS" panose="020B0603020202020204" pitchFamily="34"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431003" y="548680"/>
            <a:ext cx="6192688" cy="461665"/>
          </a:xfrm>
          <a:prstGeom prst="rect">
            <a:avLst/>
          </a:prstGeom>
          <a:noFill/>
        </p:spPr>
        <p:txBody>
          <a:bodyPr wrap="square" rtlCol="0">
            <a:spAutoFit/>
          </a:bodyPr>
          <a:lstStyle/>
          <a:p>
            <a:r>
              <a:rPr lang="en-GB" sz="2400" dirty="0" smtClean="0">
                <a:latin typeface="Trebuchet MS" panose="020B0603020202020204" pitchFamily="34" charset="0"/>
                <a:cs typeface="Times New Roman" panose="02020603050405020304" pitchFamily="18" charset="0"/>
              </a:rPr>
              <a:t>On your whiteboards:</a:t>
            </a:r>
            <a:endParaRPr lang="en-GB" sz="2400" dirty="0">
              <a:latin typeface="Trebuchet MS" panose="020B0603020202020204" pitchFamily="34" charset="0"/>
              <a:cs typeface="Times New Roman" panose="02020603050405020304" pitchFamily="18" charset="0"/>
            </a:endParaRPr>
          </a:p>
        </p:txBody>
      </p:sp>
      <p:sp>
        <p:nvSpPr>
          <p:cNvPr id="5" name="TextBox 4"/>
          <p:cNvSpPr txBox="1"/>
          <p:nvPr/>
        </p:nvSpPr>
        <p:spPr>
          <a:xfrm>
            <a:off x="5076056" y="4175054"/>
            <a:ext cx="3528392" cy="1323439"/>
          </a:xfrm>
          <a:prstGeom prst="rect">
            <a:avLst/>
          </a:prstGeom>
          <a:solidFill>
            <a:srgbClr val="FFC000"/>
          </a:solidFill>
          <a:ln w="28575">
            <a:solidFill>
              <a:schemeClr val="tx1"/>
            </a:solidFill>
          </a:ln>
        </p:spPr>
        <p:txBody>
          <a:bodyPr wrap="square" rtlCol="0">
            <a:spAutoFit/>
          </a:bodyPr>
          <a:lstStyle/>
          <a:p>
            <a:pPr algn="ctr"/>
            <a:r>
              <a:rPr lang="en-GB" sz="4000" dirty="0" smtClean="0">
                <a:latin typeface="Trebuchet MS" panose="020B0603020202020204" pitchFamily="34" charset="0"/>
              </a:rPr>
              <a:t>What do you notice?</a:t>
            </a:r>
            <a:endParaRPr lang="en-GB" sz="4000" dirty="0">
              <a:latin typeface="Trebuchet MS" panose="020B0603020202020204" pitchFamily="34" charset="0"/>
            </a:endParaRPr>
          </a:p>
        </p:txBody>
      </p:sp>
    </p:spTree>
    <p:custDataLst>
      <p:tags r:id="rId1"/>
    </p:custDataLst>
    <p:extLst>
      <p:ext uri="{BB962C8B-B14F-4D97-AF65-F5344CB8AC3E}">
        <p14:creationId xmlns:p14="http://schemas.microsoft.com/office/powerpoint/2010/main" val="2846540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31003" y="1997133"/>
            <a:ext cx="8496944" cy="3046988"/>
          </a:xfrm>
          <a:prstGeom prst="rect">
            <a:avLst/>
          </a:prstGeom>
          <a:noFill/>
        </p:spPr>
        <p:txBody>
          <a:bodyPr wrap="square" rtlCol="0">
            <a:spAutoFit/>
          </a:bodyPr>
          <a:lstStyle/>
          <a:p>
            <a:r>
              <a:rPr lang="en-GB" sz="2400" b="1" dirty="0" smtClean="0">
                <a:latin typeface="Trebuchet MS" panose="020B0603020202020204" pitchFamily="34" charset="0"/>
              </a:rPr>
              <a:t>Without trying </a:t>
            </a:r>
            <a:r>
              <a:rPr lang="en-GB" sz="2400" b="1" dirty="0">
                <a:latin typeface="Trebuchet MS" panose="020B0603020202020204" pitchFamily="34" charset="0"/>
              </a:rPr>
              <a:t>all possible two-digit numbers</a:t>
            </a:r>
            <a:r>
              <a:rPr lang="en-GB" sz="2400" dirty="0">
                <a:latin typeface="Trebuchet MS" panose="020B0603020202020204" pitchFamily="34" charset="0"/>
              </a:rPr>
              <a:t>, try to find a convincing explanation why it will always work.</a:t>
            </a:r>
            <a:endParaRPr lang="en-GB" sz="3200" dirty="0">
              <a:latin typeface="Trebuchet MS" panose="020B0603020202020204" pitchFamily="34" charset="0"/>
              <a:cs typeface="Times New Roman" panose="02020603050405020304" pitchFamily="18" charset="0"/>
            </a:endParaRPr>
          </a:p>
          <a:p>
            <a:endParaRPr lang="en-GB" sz="3200" dirty="0" smtClean="0">
              <a:latin typeface="Trebuchet MS" panose="020B0603020202020204" pitchFamily="34" charset="0"/>
              <a:cs typeface="Times New Roman" panose="02020603050405020304" pitchFamily="18" charset="0"/>
            </a:endParaRPr>
          </a:p>
          <a:p>
            <a:endParaRPr lang="en-GB" sz="3200" dirty="0">
              <a:latin typeface="Trebuchet MS" panose="020B0603020202020204" pitchFamily="34" charset="0"/>
              <a:cs typeface="Times New Roman" panose="02020603050405020304" pitchFamily="18" charset="0"/>
            </a:endParaRPr>
          </a:p>
          <a:p>
            <a:endParaRPr lang="en-GB" sz="3200" dirty="0" smtClean="0">
              <a:latin typeface="Trebuchet MS" panose="020B0603020202020204" pitchFamily="34" charset="0"/>
              <a:cs typeface="Times New Roman" panose="02020603050405020304" pitchFamily="18" charset="0"/>
            </a:endParaRPr>
          </a:p>
          <a:p>
            <a:endParaRPr lang="en-GB" sz="2400" dirty="0">
              <a:latin typeface="Trebuchet MS" panose="020B0603020202020204" pitchFamily="34" charset="0"/>
              <a:cs typeface="Times New Roman" panose="02020603050405020304" pitchFamily="18" charset="0"/>
            </a:endParaRPr>
          </a:p>
          <a:p>
            <a:endParaRPr lang="en-GB" sz="2400" dirty="0">
              <a:latin typeface="Trebuchet MS" panose="020B0603020202020204" pitchFamily="34" charset="0"/>
              <a:cs typeface="Times New Roman" panose="02020603050405020304" pitchFamily="18" charset="0"/>
            </a:endParaRPr>
          </a:p>
        </p:txBody>
      </p:sp>
      <p:sp>
        <p:nvSpPr>
          <p:cNvPr id="4" name="TextBox 3"/>
          <p:cNvSpPr txBox="1"/>
          <p:nvPr/>
        </p:nvSpPr>
        <p:spPr>
          <a:xfrm>
            <a:off x="465283" y="1253951"/>
            <a:ext cx="6192688" cy="461665"/>
          </a:xfrm>
          <a:prstGeom prst="rect">
            <a:avLst/>
          </a:prstGeom>
          <a:noFill/>
        </p:spPr>
        <p:txBody>
          <a:bodyPr wrap="square" rtlCol="0">
            <a:spAutoFit/>
          </a:bodyPr>
          <a:lstStyle/>
          <a:p>
            <a:r>
              <a:rPr lang="en-GB" sz="2400" dirty="0" smtClean="0">
                <a:latin typeface="Trebuchet MS" panose="020B0603020202020204" pitchFamily="34" charset="0"/>
                <a:cs typeface="Times New Roman" panose="02020603050405020304" pitchFamily="18" charset="0"/>
              </a:rPr>
              <a:t>In your pairs:</a:t>
            </a:r>
            <a:endParaRPr lang="en-GB" sz="2400" dirty="0">
              <a:latin typeface="Trebuchet MS" panose="020B060302020202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42924142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268760"/>
            <a:ext cx="4572000" cy="1077218"/>
          </a:xfrm>
          <a:prstGeom prst="rect">
            <a:avLst/>
          </a:prstGeom>
        </p:spPr>
        <p:txBody>
          <a:bodyPr>
            <a:spAutoFit/>
          </a:bodyPr>
          <a:lstStyle/>
          <a:p>
            <a:pPr marR="71755"/>
            <a:r>
              <a:rPr lang="en-GB" sz="3200" u="sng" dirty="0">
                <a:solidFill>
                  <a:srgbClr val="1155CC"/>
                </a:solidFill>
                <a:latin typeface="Trebuchet MS" panose="020B0603020202020204" pitchFamily="34" charset="0"/>
                <a:hlinkClick r:id="rId3"/>
              </a:rPr>
              <a:t>Alison’s explanation</a:t>
            </a:r>
            <a:endParaRPr lang="en-GB" sz="3200" dirty="0">
              <a:latin typeface="Trebuchet MS" panose="020B0603020202020204" pitchFamily="34" charset="0"/>
            </a:endParaRPr>
          </a:p>
          <a:p>
            <a:r>
              <a:rPr lang="en-GB" sz="3200" u="sng" dirty="0">
                <a:solidFill>
                  <a:srgbClr val="1155CC"/>
                </a:solidFill>
                <a:latin typeface="Trebuchet MS" panose="020B0603020202020204" pitchFamily="34" charset="0"/>
                <a:hlinkClick r:id="rId4"/>
              </a:rPr>
              <a:t>Charlie’s explanation</a:t>
            </a:r>
            <a:endParaRPr lang="en-GB" sz="3200" dirty="0">
              <a:latin typeface="Trebuchet MS" panose="020B0603020202020204" pitchFamily="34" charset="0"/>
            </a:endParaRPr>
          </a:p>
        </p:txBody>
      </p:sp>
    </p:spTree>
    <p:custDataLst>
      <p:tags r:id="rId1"/>
    </p:custDataLst>
    <p:extLst>
      <p:ext uri="{BB962C8B-B14F-4D97-AF65-F5344CB8AC3E}">
        <p14:creationId xmlns:p14="http://schemas.microsoft.com/office/powerpoint/2010/main" val="372270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71600" y="332656"/>
            <a:ext cx="7416824" cy="830997"/>
          </a:xfrm>
          <a:prstGeom prst="rect">
            <a:avLst/>
          </a:prstGeom>
          <a:noFill/>
        </p:spPr>
        <p:txBody>
          <a:bodyPr wrap="square" rtlCol="0">
            <a:spAutoFit/>
          </a:bodyPr>
          <a:lstStyle/>
          <a:p>
            <a:r>
              <a:rPr lang="en-GB" sz="2400" dirty="0" smtClean="0">
                <a:latin typeface="Trebuchet MS" panose="020B0603020202020204" pitchFamily="34" charset="0"/>
                <a:cs typeface="Times New Roman" panose="02020603050405020304" pitchFamily="18" charset="0"/>
              </a:rPr>
              <a:t>In your pairs:</a:t>
            </a:r>
          </a:p>
          <a:p>
            <a:r>
              <a:rPr lang="en-GB" sz="2400" dirty="0" smtClean="0">
                <a:latin typeface="Trebuchet MS" panose="020B0603020202020204" pitchFamily="34" charset="0"/>
                <a:cs typeface="Times New Roman" panose="02020603050405020304" pitchFamily="18" charset="0"/>
              </a:rPr>
              <a:t>Choose one of the problems below to investigate. </a:t>
            </a:r>
            <a:endParaRPr lang="en-GB" sz="2400" dirty="0">
              <a:latin typeface="Trebuchet MS" panose="020B0603020202020204" pitchFamily="34" charset="0"/>
              <a:cs typeface="Times New Roman" panose="02020603050405020304"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490308139"/>
              </p:ext>
            </p:extLst>
          </p:nvPr>
        </p:nvGraphicFramePr>
        <p:xfrm>
          <a:off x="395536" y="1484784"/>
          <a:ext cx="8352928" cy="4767072"/>
        </p:xfrm>
        <a:graphic>
          <a:graphicData uri="http://schemas.openxmlformats.org/drawingml/2006/table">
            <a:tbl>
              <a:tblPr firstRow="1" firstCol="1" bandRow="1"/>
              <a:tblGrid>
                <a:gridCol w="4176464"/>
                <a:gridCol w="4176464"/>
              </a:tblGrid>
              <a:tr h="0">
                <a:tc>
                  <a:txBody>
                    <a:bodyPr/>
                    <a:lstStyle/>
                    <a:p>
                      <a:pPr>
                        <a:lnSpc>
                          <a:spcPct val="115000"/>
                        </a:lnSpc>
                        <a:spcAft>
                          <a:spcPts val="0"/>
                        </a:spcAft>
                      </a:pPr>
                      <a:r>
                        <a:rPr lang="en-GB" sz="2400" dirty="0">
                          <a:effectLst/>
                          <a:latin typeface="Tahoma" panose="020B0604030504040204" pitchFamily="34" charset="0"/>
                          <a:ea typeface="Calibri" panose="020F0502020204030204" pitchFamily="34" charset="0"/>
                          <a:cs typeface="Times New Roman" panose="02020603050405020304" pitchFamily="18" charset="0"/>
                        </a:rPr>
                        <a:t>Take any two-digit number.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2400" dirty="0">
                          <a:effectLst/>
                          <a:latin typeface="Tahoma" panose="020B0604030504040204" pitchFamily="34" charset="0"/>
                          <a:ea typeface="Calibri" panose="020F0502020204030204" pitchFamily="34" charset="0"/>
                          <a:cs typeface="Times New Roman" panose="02020603050405020304" pitchFamily="18" charset="0"/>
                        </a:rPr>
                        <a:t>Reverse the digits, and subtract your answer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2400" dirty="0">
                          <a:effectLst/>
                          <a:latin typeface="Tahoma" panose="020B0604030504040204" pitchFamily="34" charset="0"/>
                          <a:ea typeface="Calibri" panose="020F0502020204030204" pitchFamily="34" charset="0"/>
                          <a:cs typeface="Times New Roman" panose="02020603050405020304" pitchFamily="18" charset="0"/>
                        </a:rPr>
                        <a:t>from your original number.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2400" dirty="0">
                          <a:effectLst/>
                          <a:latin typeface="Tahoma" panose="020B0604030504040204" pitchFamily="34" charset="0"/>
                          <a:ea typeface="Calibri" panose="020F0502020204030204" pitchFamily="34" charset="0"/>
                          <a:cs typeface="Times New Roman" panose="02020603050405020304" pitchFamily="18" charset="0"/>
                        </a:rPr>
                        <a:t>What do you notice?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GB" sz="2400" dirty="0">
                          <a:effectLst/>
                          <a:latin typeface="Tahoma" panose="020B0604030504040204" pitchFamily="34" charset="0"/>
                          <a:ea typeface="Calibri" panose="020F0502020204030204" pitchFamily="34" charset="0"/>
                          <a:cs typeface="Times New Roman" panose="02020603050405020304" pitchFamily="18" charset="0"/>
                        </a:rPr>
                        <a:t>Take any two-digit number.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2400" dirty="0">
                          <a:effectLst/>
                          <a:latin typeface="Tahoma" panose="020B0604030504040204" pitchFamily="34" charset="0"/>
                          <a:ea typeface="Calibri" panose="020F0502020204030204" pitchFamily="34" charset="0"/>
                          <a:cs typeface="Times New Roman" panose="02020603050405020304" pitchFamily="18" charset="0"/>
                        </a:rPr>
                        <a:t>Add its digits, and subtract your answer from</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2400" dirty="0">
                          <a:effectLst/>
                          <a:latin typeface="Tahoma" panose="020B0604030504040204" pitchFamily="34" charset="0"/>
                          <a:ea typeface="Calibri" panose="020F0502020204030204" pitchFamily="34" charset="0"/>
                          <a:cs typeface="Times New Roman" panose="02020603050405020304" pitchFamily="18" charset="0"/>
                        </a:rPr>
                        <a:t>your original number.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2400" dirty="0">
                          <a:effectLst/>
                          <a:latin typeface="Tahoma" panose="020B0604030504040204" pitchFamily="34" charset="0"/>
                          <a:ea typeface="Calibri" panose="020F0502020204030204" pitchFamily="34" charset="0"/>
                          <a:cs typeface="Times New Roman" panose="02020603050405020304" pitchFamily="18" charset="0"/>
                        </a:rPr>
                        <a:t>What do you notice?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r h="0">
                <a:tc>
                  <a:txBody>
                    <a:bodyPr/>
                    <a:lstStyle/>
                    <a:p>
                      <a:pPr>
                        <a:lnSpc>
                          <a:spcPct val="115000"/>
                        </a:lnSpc>
                        <a:spcAft>
                          <a:spcPts val="0"/>
                        </a:spcAft>
                      </a:pPr>
                      <a:r>
                        <a:rPr lang="en-GB" sz="2400" dirty="0">
                          <a:effectLst/>
                          <a:latin typeface="Tahoma" panose="020B0604030504040204" pitchFamily="34" charset="0"/>
                          <a:ea typeface="Calibri" panose="020F0502020204030204" pitchFamily="34" charset="0"/>
                          <a:cs typeface="Times New Roman" panose="02020603050405020304" pitchFamily="18" charset="0"/>
                        </a:rPr>
                        <a:t>Take any three-digit number.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2400" dirty="0">
                          <a:effectLst/>
                          <a:latin typeface="Tahoma" panose="020B0604030504040204" pitchFamily="34" charset="0"/>
                          <a:ea typeface="Calibri" panose="020F0502020204030204" pitchFamily="34" charset="0"/>
                          <a:cs typeface="Times New Roman" panose="02020603050405020304" pitchFamily="18" charset="0"/>
                        </a:rPr>
                        <a:t>Reverse the digits, and subtract your answer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2400" dirty="0">
                          <a:effectLst/>
                          <a:latin typeface="Tahoma" panose="020B0604030504040204" pitchFamily="34" charset="0"/>
                          <a:ea typeface="Calibri" panose="020F0502020204030204" pitchFamily="34" charset="0"/>
                          <a:cs typeface="Times New Roman" panose="02020603050405020304" pitchFamily="18" charset="0"/>
                        </a:rPr>
                        <a:t>from your original number.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2400" dirty="0">
                          <a:effectLst/>
                          <a:latin typeface="Tahoma" panose="020B0604030504040204" pitchFamily="34" charset="0"/>
                          <a:ea typeface="Calibri" panose="020F0502020204030204" pitchFamily="34" charset="0"/>
                          <a:cs typeface="Times New Roman" panose="02020603050405020304" pitchFamily="18" charset="0"/>
                        </a:rPr>
                        <a:t>What do you notice?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GB" sz="2400" dirty="0">
                          <a:effectLst/>
                          <a:latin typeface="Tahoma" panose="020B0604030504040204" pitchFamily="34" charset="0"/>
                          <a:ea typeface="Calibri" panose="020F0502020204030204" pitchFamily="34" charset="0"/>
                          <a:cs typeface="Times New Roman" panose="02020603050405020304" pitchFamily="18" charset="0"/>
                        </a:rPr>
                        <a:t>Take any five-digit number.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2400" dirty="0">
                          <a:effectLst/>
                          <a:latin typeface="Tahoma" panose="020B0604030504040204" pitchFamily="34" charset="0"/>
                          <a:ea typeface="Calibri" panose="020F0502020204030204" pitchFamily="34" charset="0"/>
                          <a:cs typeface="Times New Roman" panose="02020603050405020304" pitchFamily="18" charset="0"/>
                        </a:rPr>
                        <a:t>Reverse the digits, and subtract your answer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2400" dirty="0">
                          <a:effectLst/>
                          <a:latin typeface="Tahoma" panose="020B0604030504040204" pitchFamily="34" charset="0"/>
                          <a:ea typeface="Calibri" panose="020F0502020204030204" pitchFamily="34" charset="0"/>
                          <a:cs typeface="Times New Roman" panose="02020603050405020304" pitchFamily="18" charset="0"/>
                        </a:rPr>
                        <a:t>from your original number.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2400" dirty="0">
                          <a:effectLst/>
                          <a:latin typeface="Tahoma" panose="020B0604030504040204" pitchFamily="34" charset="0"/>
                          <a:ea typeface="Calibri" panose="020F0502020204030204" pitchFamily="34" charset="0"/>
                          <a:cs typeface="Times New Roman" panose="02020603050405020304" pitchFamily="18" charset="0"/>
                        </a:rPr>
                        <a:t>What do you notice?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bl>
          </a:graphicData>
        </a:graphic>
      </p:graphicFrame>
    </p:spTree>
    <p:custDataLst>
      <p:tags r:id="rId1"/>
    </p:custDataLst>
    <p:extLst>
      <p:ext uri="{BB962C8B-B14F-4D97-AF65-F5344CB8AC3E}">
        <p14:creationId xmlns:p14="http://schemas.microsoft.com/office/powerpoint/2010/main" val="11912636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1640" y="1465945"/>
            <a:ext cx="6192688" cy="923330"/>
          </a:xfrm>
          <a:prstGeom prst="rect">
            <a:avLst/>
          </a:prstGeom>
          <a:noFill/>
        </p:spPr>
        <p:txBody>
          <a:bodyPr wrap="square" rtlCol="0">
            <a:spAutoFit/>
          </a:bodyPr>
          <a:lstStyle/>
          <a:p>
            <a:pPr algn="ctr"/>
            <a:r>
              <a:rPr lang="en-GB" sz="5400" i="1" dirty="0" smtClean="0">
                <a:latin typeface="Times New Roman" panose="02020603050405020304" pitchFamily="18" charset="0"/>
                <a:cs typeface="Times New Roman" panose="02020603050405020304" pitchFamily="18" charset="0"/>
              </a:rPr>
              <a:t>x</a:t>
            </a:r>
            <a:r>
              <a:rPr lang="en-GB" sz="5400" dirty="0" smtClean="0">
                <a:latin typeface="Times New Roman" panose="02020603050405020304" pitchFamily="18" charset="0"/>
                <a:cs typeface="Times New Roman" panose="02020603050405020304" pitchFamily="18" charset="0"/>
              </a:rPr>
              <a:t> + </a:t>
            </a:r>
            <a:r>
              <a:rPr lang="en-GB" sz="5400" i="1" dirty="0" smtClean="0">
                <a:latin typeface="Times New Roman" panose="02020603050405020304" pitchFamily="18" charset="0"/>
                <a:cs typeface="Times New Roman" panose="02020603050405020304" pitchFamily="18" charset="0"/>
              </a:rPr>
              <a:t>y = </a:t>
            </a:r>
            <a:r>
              <a:rPr lang="en-GB" sz="5400" i="1" dirty="0" err="1" smtClean="0">
                <a:latin typeface="Times New Roman" panose="02020603050405020304" pitchFamily="18" charset="0"/>
                <a:cs typeface="Times New Roman" panose="02020603050405020304" pitchFamily="18" charset="0"/>
              </a:rPr>
              <a:t>xy</a:t>
            </a:r>
            <a:endParaRPr lang="en-GB" sz="5400" i="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323528" y="3055776"/>
            <a:ext cx="6192688" cy="3046988"/>
          </a:xfrm>
          <a:prstGeom prst="rect">
            <a:avLst/>
          </a:prstGeom>
          <a:noFill/>
        </p:spPr>
        <p:txBody>
          <a:bodyPr wrap="square" rtlCol="0">
            <a:spAutoFit/>
          </a:bodyPr>
          <a:lstStyle/>
          <a:p>
            <a:r>
              <a:rPr lang="en-GB" sz="2400" dirty="0" smtClean="0">
                <a:latin typeface="Trebuchet MS" panose="020B0603020202020204" pitchFamily="34" charset="0"/>
                <a:cs typeface="Times New Roman" panose="02020603050405020304" pitchFamily="18" charset="0"/>
              </a:rPr>
              <a:t>What does this statement say in words?</a:t>
            </a:r>
          </a:p>
          <a:p>
            <a:endParaRPr lang="en-GB" sz="2400" dirty="0">
              <a:latin typeface="Trebuchet MS" panose="020B0603020202020204" pitchFamily="34" charset="0"/>
              <a:cs typeface="Times New Roman" panose="02020603050405020304" pitchFamily="18" charset="0"/>
            </a:endParaRPr>
          </a:p>
          <a:p>
            <a:r>
              <a:rPr lang="en-GB" sz="2400" dirty="0" smtClean="0">
                <a:latin typeface="Trebuchet MS" panose="020B0603020202020204" pitchFamily="34" charset="0"/>
                <a:cs typeface="Times New Roman" panose="02020603050405020304" pitchFamily="18" charset="0"/>
              </a:rPr>
              <a:t>Do you think it is true?</a:t>
            </a:r>
            <a:endParaRPr lang="en-GB" sz="3200" dirty="0">
              <a:latin typeface="Trebuchet MS" panose="020B0603020202020204" pitchFamily="34" charset="0"/>
              <a:cs typeface="Times New Roman" panose="02020603050405020304" pitchFamily="18" charset="0"/>
            </a:endParaRPr>
          </a:p>
          <a:p>
            <a:endParaRPr lang="en-GB" sz="3200" dirty="0">
              <a:latin typeface="Trebuchet MS" panose="020B0603020202020204" pitchFamily="34" charset="0"/>
              <a:cs typeface="Times New Roman" panose="02020603050405020304" pitchFamily="18" charset="0"/>
            </a:endParaRPr>
          </a:p>
          <a:p>
            <a:endParaRPr lang="en-GB" sz="3200" dirty="0" smtClean="0">
              <a:latin typeface="Trebuchet MS" panose="020B0603020202020204" pitchFamily="34" charset="0"/>
              <a:cs typeface="Times New Roman" panose="02020603050405020304" pitchFamily="18" charset="0"/>
            </a:endParaRPr>
          </a:p>
          <a:p>
            <a:endParaRPr lang="en-GB" sz="3200" dirty="0">
              <a:latin typeface="Trebuchet MS" panose="020B0603020202020204" pitchFamily="34"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1312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1640" y="1465945"/>
            <a:ext cx="6192688" cy="923330"/>
          </a:xfrm>
          <a:prstGeom prst="rect">
            <a:avLst/>
          </a:prstGeom>
          <a:noFill/>
        </p:spPr>
        <p:txBody>
          <a:bodyPr wrap="square" rtlCol="0">
            <a:spAutoFit/>
          </a:bodyPr>
          <a:lstStyle/>
          <a:p>
            <a:pPr algn="ctr"/>
            <a:r>
              <a:rPr lang="en-GB" sz="5400" i="1" dirty="0" smtClean="0">
                <a:latin typeface="Times New Roman" panose="02020603050405020304" pitchFamily="18" charset="0"/>
                <a:cs typeface="Times New Roman" panose="02020603050405020304" pitchFamily="18" charset="0"/>
              </a:rPr>
              <a:t>x</a:t>
            </a:r>
            <a:r>
              <a:rPr lang="en-GB" sz="5400" dirty="0" smtClean="0">
                <a:latin typeface="Times New Roman" panose="02020603050405020304" pitchFamily="18" charset="0"/>
                <a:cs typeface="Times New Roman" panose="02020603050405020304" pitchFamily="18" charset="0"/>
              </a:rPr>
              <a:t> + </a:t>
            </a:r>
            <a:r>
              <a:rPr lang="en-GB" sz="5400" i="1" dirty="0" smtClean="0">
                <a:latin typeface="Times New Roman" panose="02020603050405020304" pitchFamily="18" charset="0"/>
                <a:cs typeface="Times New Roman" panose="02020603050405020304" pitchFamily="18" charset="0"/>
              </a:rPr>
              <a:t>y = </a:t>
            </a:r>
            <a:r>
              <a:rPr lang="en-GB" sz="5400" i="1" dirty="0" err="1" smtClean="0">
                <a:latin typeface="Times New Roman" panose="02020603050405020304" pitchFamily="18" charset="0"/>
                <a:cs typeface="Times New Roman" panose="02020603050405020304" pitchFamily="18" charset="0"/>
              </a:rPr>
              <a:t>xy</a:t>
            </a:r>
            <a:endParaRPr lang="en-GB" sz="5400" i="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323528" y="3055776"/>
            <a:ext cx="8568952" cy="1200329"/>
          </a:xfrm>
          <a:prstGeom prst="rect">
            <a:avLst/>
          </a:prstGeom>
          <a:noFill/>
        </p:spPr>
        <p:txBody>
          <a:bodyPr wrap="square" rtlCol="0">
            <a:spAutoFit/>
          </a:bodyPr>
          <a:lstStyle/>
          <a:p>
            <a:r>
              <a:rPr lang="en-US" sz="2400" dirty="0" smtClean="0"/>
              <a:t>Can you find any values </a:t>
            </a:r>
            <a:r>
              <a:rPr lang="en-US" sz="2400" dirty="0"/>
              <a:t>of </a:t>
            </a:r>
            <a:r>
              <a:rPr lang="en-US" sz="2400" i="1" dirty="0"/>
              <a:t>x </a:t>
            </a:r>
            <a:r>
              <a:rPr lang="en-US" sz="2400" dirty="0"/>
              <a:t>and </a:t>
            </a:r>
            <a:r>
              <a:rPr lang="en-US" sz="2400" i="1" dirty="0"/>
              <a:t>y </a:t>
            </a:r>
            <a:r>
              <a:rPr lang="en-US" sz="2400" dirty="0"/>
              <a:t>which will prove that the statement is not always </a:t>
            </a:r>
            <a:r>
              <a:rPr lang="en-US" sz="2400" dirty="0" smtClean="0"/>
              <a:t>true?</a:t>
            </a:r>
            <a:endParaRPr lang="en-GB" sz="3200" dirty="0">
              <a:latin typeface="Trebuchet MS" panose="020B0603020202020204" pitchFamily="34"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55596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1640" y="1465945"/>
            <a:ext cx="6192688" cy="923330"/>
          </a:xfrm>
          <a:prstGeom prst="rect">
            <a:avLst/>
          </a:prstGeom>
          <a:noFill/>
        </p:spPr>
        <p:txBody>
          <a:bodyPr wrap="square" rtlCol="0">
            <a:spAutoFit/>
          </a:bodyPr>
          <a:lstStyle/>
          <a:p>
            <a:pPr algn="ctr"/>
            <a:r>
              <a:rPr lang="en-GB" sz="5400" i="1" dirty="0" smtClean="0">
                <a:latin typeface="Times New Roman" panose="02020603050405020304" pitchFamily="18" charset="0"/>
                <a:cs typeface="Times New Roman" panose="02020603050405020304" pitchFamily="18" charset="0"/>
              </a:rPr>
              <a:t>x</a:t>
            </a:r>
            <a:r>
              <a:rPr lang="en-GB" sz="5400" dirty="0" smtClean="0">
                <a:latin typeface="Times New Roman" panose="02020603050405020304" pitchFamily="18" charset="0"/>
                <a:cs typeface="Times New Roman" panose="02020603050405020304" pitchFamily="18" charset="0"/>
              </a:rPr>
              <a:t> + </a:t>
            </a:r>
            <a:r>
              <a:rPr lang="en-GB" sz="5400" i="1" dirty="0" smtClean="0">
                <a:latin typeface="Times New Roman" panose="02020603050405020304" pitchFamily="18" charset="0"/>
                <a:cs typeface="Times New Roman" panose="02020603050405020304" pitchFamily="18" charset="0"/>
              </a:rPr>
              <a:t>y = </a:t>
            </a:r>
            <a:r>
              <a:rPr lang="en-GB" sz="5400" i="1" dirty="0" err="1" smtClean="0">
                <a:latin typeface="Times New Roman" panose="02020603050405020304" pitchFamily="18" charset="0"/>
                <a:cs typeface="Times New Roman" panose="02020603050405020304" pitchFamily="18" charset="0"/>
              </a:rPr>
              <a:t>xy</a:t>
            </a:r>
            <a:endParaRPr lang="en-GB" sz="5400" i="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323528" y="3070546"/>
            <a:ext cx="8568952" cy="461665"/>
          </a:xfrm>
          <a:prstGeom prst="rect">
            <a:avLst/>
          </a:prstGeom>
          <a:noFill/>
        </p:spPr>
        <p:txBody>
          <a:bodyPr wrap="square" rtlCol="0">
            <a:spAutoFit/>
          </a:bodyPr>
          <a:lstStyle/>
          <a:p>
            <a:r>
              <a:rPr lang="en-US" sz="2400" dirty="0" smtClean="0"/>
              <a:t>Can you spot </a:t>
            </a:r>
            <a:r>
              <a:rPr lang="en-US" sz="2400" dirty="0"/>
              <a:t>any values that make the statement </a:t>
            </a:r>
            <a:r>
              <a:rPr lang="en-US" sz="2400" dirty="0" smtClean="0"/>
              <a:t>true? </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18924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1640" y="1465945"/>
            <a:ext cx="6192688" cy="923330"/>
          </a:xfrm>
          <a:prstGeom prst="rect">
            <a:avLst/>
          </a:prstGeom>
          <a:noFill/>
        </p:spPr>
        <p:txBody>
          <a:bodyPr wrap="square" rtlCol="0">
            <a:spAutoFit/>
          </a:bodyPr>
          <a:lstStyle/>
          <a:p>
            <a:pPr algn="ctr"/>
            <a:r>
              <a:rPr lang="en-GB" sz="5400" i="1" dirty="0" smtClean="0">
                <a:latin typeface="Times New Roman" panose="02020603050405020304" pitchFamily="18" charset="0"/>
                <a:cs typeface="Times New Roman" panose="02020603050405020304" pitchFamily="18" charset="0"/>
              </a:rPr>
              <a:t>x</a:t>
            </a:r>
            <a:r>
              <a:rPr lang="en-GB" sz="5400" dirty="0" smtClean="0">
                <a:latin typeface="Times New Roman" panose="02020603050405020304" pitchFamily="18" charset="0"/>
                <a:cs typeface="Times New Roman" panose="02020603050405020304" pitchFamily="18" charset="0"/>
              </a:rPr>
              <a:t> + </a:t>
            </a:r>
            <a:r>
              <a:rPr lang="en-GB" sz="5400" i="1" dirty="0" smtClean="0">
                <a:latin typeface="Times New Roman" panose="02020603050405020304" pitchFamily="18" charset="0"/>
                <a:cs typeface="Times New Roman" panose="02020603050405020304" pitchFamily="18" charset="0"/>
              </a:rPr>
              <a:t>y = </a:t>
            </a:r>
            <a:r>
              <a:rPr lang="en-GB" sz="5400" i="1" dirty="0" err="1" smtClean="0">
                <a:latin typeface="Times New Roman" panose="02020603050405020304" pitchFamily="18" charset="0"/>
                <a:cs typeface="Times New Roman" panose="02020603050405020304" pitchFamily="18" charset="0"/>
              </a:rPr>
              <a:t>xy</a:t>
            </a:r>
            <a:endParaRPr lang="en-GB" sz="5400" i="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323528" y="3055776"/>
            <a:ext cx="8568952" cy="461665"/>
          </a:xfrm>
          <a:prstGeom prst="rect">
            <a:avLst/>
          </a:prstGeom>
          <a:noFill/>
        </p:spPr>
        <p:txBody>
          <a:bodyPr wrap="square" rtlCol="0">
            <a:spAutoFit/>
          </a:bodyPr>
          <a:lstStyle/>
          <a:p>
            <a:r>
              <a:rPr lang="en-US" sz="2400" dirty="0" smtClean="0"/>
              <a:t>We have found that this statement is </a:t>
            </a:r>
            <a:r>
              <a:rPr lang="en-US" sz="2400" dirty="0" smtClean="0">
                <a:solidFill>
                  <a:srgbClr val="FF0000"/>
                </a:solidFill>
              </a:rPr>
              <a:t>SOMETIMES TRUE</a:t>
            </a:r>
            <a:endParaRPr lang="en-GB"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73381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8107" y="519063"/>
            <a:ext cx="8568952" cy="2677656"/>
          </a:xfrm>
          <a:prstGeom prst="rect">
            <a:avLst/>
          </a:prstGeom>
          <a:noFill/>
        </p:spPr>
        <p:txBody>
          <a:bodyPr wrap="square" rtlCol="0">
            <a:spAutoFit/>
          </a:bodyPr>
          <a:lstStyle/>
          <a:p>
            <a:r>
              <a:rPr lang="en-US" sz="2400" dirty="0" smtClean="0"/>
              <a:t>You will now consider </a:t>
            </a:r>
            <a:r>
              <a:rPr lang="en-US" sz="2400" dirty="0"/>
              <a:t>a collection of statements in a similar way. </a:t>
            </a:r>
            <a:endParaRPr lang="en-US" sz="2400" dirty="0" smtClean="0"/>
          </a:p>
          <a:p>
            <a:endParaRPr lang="en-US" sz="2400" dirty="0"/>
          </a:p>
          <a:p>
            <a:r>
              <a:rPr lang="en-US" sz="2400" dirty="0" smtClean="0"/>
              <a:t>The </a:t>
            </a:r>
            <a:r>
              <a:rPr lang="en-US" sz="2400" dirty="0"/>
              <a:t>objective of the session is for </a:t>
            </a:r>
            <a:r>
              <a:rPr lang="en-US" sz="2400" dirty="0" smtClean="0"/>
              <a:t>each pair to produce </a:t>
            </a:r>
            <a:r>
              <a:rPr lang="en-US" sz="2400" dirty="0"/>
              <a:t>a poster which shows each statement classified according to whether it is </a:t>
            </a:r>
            <a:r>
              <a:rPr lang="en-US" sz="2400" dirty="0" smtClean="0">
                <a:solidFill>
                  <a:srgbClr val="FF0000"/>
                </a:solidFill>
              </a:rPr>
              <a:t>always true</a:t>
            </a:r>
            <a:r>
              <a:rPr lang="en-US" sz="2400" dirty="0" smtClean="0"/>
              <a:t>, </a:t>
            </a:r>
            <a:r>
              <a:rPr lang="en-US" sz="2400" dirty="0" smtClean="0">
                <a:solidFill>
                  <a:srgbClr val="FF0000"/>
                </a:solidFill>
              </a:rPr>
              <a:t>sometimes true</a:t>
            </a:r>
            <a:r>
              <a:rPr lang="en-US" sz="2400" dirty="0" smtClean="0"/>
              <a:t>, </a:t>
            </a:r>
            <a:r>
              <a:rPr lang="en-US" sz="2400" dirty="0"/>
              <a:t>or </a:t>
            </a:r>
            <a:r>
              <a:rPr lang="en-US" sz="2400" dirty="0">
                <a:solidFill>
                  <a:srgbClr val="FF0000"/>
                </a:solidFill>
              </a:rPr>
              <a:t>never true </a:t>
            </a:r>
            <a:r>
              <a:rPr lang="en-US" sz="2400" dirty="0"/>
              <a:t> </a:t>
            </a:r>
            <a:endParaRPr lang="en-GB" sz="2400" dirty="0"/>
          </a:p>
          <a:p>
            <a:endParaRPr lang="en-GB"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85724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8107" y="519063"/>
            <a:ext cx="8568952" cy="4524315"/>
          </a:xfrm>
          <a:prstGeom prst="rect">
            <a:avLst/>
          </a:prstGeom>
          <a:noFill/>
        </p:spPr>
        <p:txBody>
          <a:bodyPr wrap="square" rtlCol="0">
            <a:spAutoFit/>
          </a:bodyPr>
          <a:lstStyle/>
          <a:p>
            <a:pPr lvl="0"/>
            <a:r>
              <a:rPr lang="en-US" sz="2400" dirty="0"/>
              <a:t>I</a:t>
            </a:r>
            <a:r>
              <a:rPr lang="en-US" sz="2400" dirty="0" smtClean="0"/>
              <a:t>f </a:t>
            </a:r>
            <a:r>
              <a:rPr lang="en-US" sz="2400" dirty="0"/>
              <a:t>it is sometimes true, then write examples around the statement to show when it is true and when it is not true</a:t>
            </a:r>
            <a:r>
              <a:rPr lang="en-US" sz="2400" dirty="0" smtClean="0"/>
              <a:t>;</a:t>
            </a:r>
          </a:p>
          <a:p>
            <a:pPr lvl="0"/>
            <a:endParaRPr lang="en-US" sz="2400" dirty="0"/>
          </a:p>
          <a:p>
            <a:pPr lvl="0"/>
            <a:endParaRPr lang="en-GB" sz="2400" dirty="0"/>
          </a:p>
          <a:p>
            <a:pPr lvl="0"/>
            <a:r>
              <a:rPr lang="en-US" sz="2400" dirty="0"/>
              <a:t>if it is always true, then to give a variety of examples demonstrating that it is true, using large numbers, decimals, fractions and negative numbers if possible</a:t>
            </a:r>
            <a:r>
              <a:rPr lang="en-US" sz="2400" dirty="0" smtClean="0"/>
              <a:t>;</a:t>
            </a:r>
          </a:p>
          <a:p>
            <a:pPr lvl="0"/>
            <a:endParaRPr lang="en-US" sz="2400" dirty="0"/>
          </a:p>
          <a:p>
            <a:pPr lvl="0"/>
            <a:endParaRPr lang="en-GB" sz="2400" dirty="0"/>
          </a:p>
          <a:p>
            <a:pPr lvl="0"/>
            <a:r>
              <a:rPr lang="en-US" sz="2400" dirty="0"/>
              <a:t>if it is never true, then to say how we can be sure of this.</a:t>
            </a:r>
            <a:endParaRPr lang="en-GB" sz="2400" dirty="0"/>
          </a:p>
          <a:p>
            <a:r>
              <a:rPr lang="en-US" sz="2400" dirty="0"/>
              <a:t> </a:t>
            </a:r>
            <a:endParaRPr lang="en-GB" sz="2400" dirty="0"/>
          </a:p>
          <a:p>
            <a:endParaRPr lang="en-GB"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0040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Bluecoat">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3335</TotalTime>
  <Words>757</Words>
  <Application>Microsoft Office PowerPoint</Application>
  <PresentationFormat>On-screen Show (4:3)</PresentationFormat>
  <Paragraphs>196</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Bluecoat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George Spencer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staff</dc:creator>
  <cp:lastModifiedBy>Warden, M</cp:lastModifiedBy>
  <cp:revision>122</cp:revision>
  <cp:lastPrinted>2016-09-28T09:50:34Z</cp:lastPrinted>
  <dcterms:created xsi:type="dcterms:W3CDTF">2014-09-28T11:50:56Z</dcterms:created>
  <dcterms:modified xsi:type="dcterms:W3CDTF">2016-11-03T11:32:59Z</dcterms:modified>
</cp:coreProperties>
</file>