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4" r:id="rId5"/>
    <p:sldId id="265" r:id="rId6"/>
    <p:sldId id="259" r:id="rId7"/>
    <p:sldId id="257" r:id="rId8"/>
    <p:sldId id="256" r:id="rId9"/>
    <p:sldId id="258" r:id="rId10"/>
    <p:sldId id="260" r:id="rId11"/>
    <p:sldId id="261" r:id="rId12"/>
    <p:sldId id="263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FF"/>
    <a:srgbClr val="99009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3732F-7903-4F0B-B41E-81BB701544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6E1689-AAEF-49A0-8E17-1F1D5DF93C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4F8A00-ED53-4981-A920-A026CACEE5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3E60C-F3DD-44C8-BA11-B70B44290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AF65EF-2652-45C4-8197-44E894F395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2DCFDC-E0F8-46F5-90A7-48E5083B14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8B3BF0-B5B1-4925-A21A-6993F33061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76CA1-D563-4DF4-A6B1-80275DEC56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86565-C398-4162-A27D-E2A2FEF328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EC6991-55DB-4AA0-B343-6DA505D9F5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AA1E35-9640-4AD9-B83A-096D56BD99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A259CB7C-D37E-485C-9344-0879FD7DE0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4"/>
          <p:cNvSpPr txBox="1">
            <a:spLocks noChangeArrowheads="1"/>
          </p:cNvSpPr>
          <p:nvPr/>
        </p:nvSpPr>
        <p:spPr bwMode="auto">
          <a:xfrm>
            <a:off x="1404144" y="535254"/>
            <a:ext cx="6553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2800" dirty="0">
                <a:latin typeface="+mj-lt"/>
              </a:rPr>
              <a:t>Sort the cards into groups of </a:t>
            </a:r>
            <a:r>
              <a:rPr lang="en-GB" sz="2800" dirty="0" smtClean="0">
                <a:latin typeface="+mj-lt"/>
              </a:rPr>
              <a:t>three  </a:t>
            </a:r>
            <a:endParaRPr lang="en-GB" sz="2800" dirty="0">
              <a:latin typeface="+mj-lt"/>
            </a:endParaRP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1556544" y="3498042"/>
            <a:ext cx="6553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2800" dirty="0" smtClean="0">
                <a:latin typeface="+mj-lt"/>
              </a:rPr>
              <a:t>Now complete the rest.</a:t>
            </a:r>
            <a:endParaRPr lang="en-GB" sz="2800" dirty="0">
              <a:latin typeface="+mj-lt"/>
            </a:endParaRPr>
          </a:p>
        </p:txBody>
      </p:sp>
      <p:pic>
        <p:nvPicPr>
          <p:cNvPr id="17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0686" t="30144" r="56805" b="55099"/>
          <a:stretch/>
        </p:blipFill>
        <p:spPr bwMode="auto">
          <a:xfrm>
            <a:off x="677317" y="1556792"/>
            <a:ext cx="3048522" cy="1512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42842" t="30144" r="38113" b="55099"/>
          <a:stretch/>
        </p:blipFill>
        <p:spPr bwMode="auto">
          <a:xfrm>
            <a:off x="3665780" y="1563330"/>
            <a:ext cx="2579427" cy="1512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61608" t="30144" r="20760" b="55099"/>
          <a:stretch/>
        </p:blipFill>
        <p:spPr bwMode="auto">
          <a:xfrm>
            <a:off x="6209729" y="1565602"/>
            <a:ext cx="2388357" cy="1512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27727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00"/>
              </a:clrFrom>
              <a:clrTo>
                <a:srgbClr val="FFFF00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97" t="25000" r="38322" b="13805"/>
          <a:stretch/>
        </p:blipFill>
        <p:spPr bwMode="auto">
          <a:xfrm>
            <a:off x="2267744" y="115330"/>
            <a:ext cx="4464496" cy="662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0485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188913"/>
            <a:ext cx="5888037" cy="620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130" name="Group 10"/>
          <p:cNvGrpSpPr>
            <a:grpSpLocks/>
          </p:cNvGrpSpPr>
          <p:nvPr/>
        </p:nvGrpSpPr>
        <p:grpSpPr bwMode="auto">
          <a:xfrm>
            <a:off x="4356100" y="2114550"/>
            <a:ext cx="4500563" cy="2251075"/>
            <a:chOff x="2744" y="255"/>
            <a:chExt cx="2835" cy="1418"/>
          </a:xfrm>
        </p:grpSpPr>
        <p:sp>
          <p:nvSpPr>
            <p:cNvPr id="5126" name="AutoShape 6"/>
            <p:cNvSpPr>
              <a:spLocks noChangeArrowheads="1"/>
            </p:cNvSpPr>
            <p:nvPr/>
          </p:nvSpPr>
          <p:spPr bwMode="auto">
            <a:xfrm>
              <a:off x="2744" y="255"/>
              <a:ext cx="1057" cy="1114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27" name="AutoShape 7"/>
            <p:cNvSpPr>
              <a:spLocks noChangeArrowheads="1"/>
            </p:cNvSpPr>
            <p:nvPr/>
          </p:nvSpPr>
          <p:spPr bwMode="auto">
            <a:xfrm>
              <a:off x="4522" y="255"/>
              <a:ext cx="1057" cy="1114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28" name="AutoShape 8"/>
            <p:cNvSpPr>
              <a:spLocks noChangeArrowheads="1"/>
            </p:cNvSpPr>
            <p:nvPr/>
          </p:nvSpPr>
          <p:spPr bwMode="auto">
            <a:xfrm rot="-2514128">
              <a:off x="3629" y="509"/>
              <a:ext cx="1105" cy="1164"/>
            </a:xfrm>
            <a:custGeom>
              <a:avLst/>
              <a:gdLst>
                <a:gd name="G0" fmla="+- -329531 0 0"/>
                <a:gd name="G1" fmla="+- -7826128 0 0"/>
                <a:gd name="G2" fmla="+- -329531 0 -7826128"/>
                <a:gd name="G3" fmla="+- 10800 0 0"/>
                <a:gd name="G4" fmla="+- 0 0 -329531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30 0 0"/>
                <a:gd name="G9" fmla="+- 0 0 -7826128"/>
                <a:gd name="G10" fmla="+- 5430 0 2700"/>
                <a:gd name="G11" fmla="cos G10 -329531"/>
                <a:gd name="G12" fmla="sin G10 -329531"/>
                <a:gd name="G13" fmla="cos 13500 -329531"/>
                <a:gd name="G14" fmla="sin 13500 -329531"/>
                <a:gd name="G15" fmla="+- G11 10800 0"/>
                <a:gd name="G16" fmla="+- G12 10800 0"/>
                <a:gd name="G17" fmla="+- G13 10800 0"/>
                <a:gd name="G18" fmla="+- G14 10800 0"/>
                <a:gd name="G19" fmla="*/ 5430 1 2"/>
                <a:gd name="G20" fmla="+- G19 5400 0"/>
                <a:gd name="G21" fmla="cos G20 -329531"/>
                <a:gd name="G22" fmla="sin G20 -329531"/>
                <a:gd name="G23" fmla="+- G21 10800 0"/>
                <a:gd name="G24" fmla="+- G12 G23 G22"/>
                <a:gd name="G25" fmla="+- G22 G23 G11"/>
                <a:gd name="G26" fmla="cos 10800 -329531"/>
                <a:gd name="G27" fmla="sin 10800 -329531"/>
                <a:gd name="G28" fmla="cos 5430 -329531"/>
                <a:gd name="G29" fmla="sin 5430 -329531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7826128"/>
                <a:gd name="G36" fmla="sin G34 -7826128"/>
                <a:gd name="G37" fmla="+/ -7826128 -329531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30 G39"/>
                <a:gd name="G43" fmla="sin 543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5833 w 21600"/>
                <a:gd name="T5" fmla="*/ 1244 h 21600"/>
                <a:gd name="T6" fmla="*/ 6814 w 21600"/>
                <a:gd name="T7" fmla="*/ 3731 h 21600"/>
                <a:gd name="T8" fmla="*/ 13330 w 21600"/>
                <a:gd name="T9" fmla="*/ 5995 h 21600"/>
                <a:gd name="T10" fmla="*/ 24248 w 21600"/>
                <a:gd name="T11" fmla="*/ 9616 h 21600"/>
                <a:gd name="T12" fmla="*/ 19355 w 21600"/>
                <a:gd name="T13" fmla="*/ 15452 h 21600"/>
                <a:gd name="T14" fmla="*/ 13519 w 21600"/>
                <a:gd name="T15" fmla="*/ 1056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9" y="10324"/>
                  </a:moveTo>
                  <a:cubicBezTo>
                    <a:pt x="15962" y="7520"/>
                    <a:pt x="13614" y="5370"/>
                    <a:pt x="10800" y="5370"/>
                  </a:cubicBezTo>
                  <a:cubicBezTo>
                    <a:pt x="9865" y="5369"/>
                    <a:pt x="8946" y="5611"/>
                    <a:pt x="8132" y="6070"/>
                  </a:cubicBezTo>
                  <a:lnTo>
                    <a:pt x="5495" y="1392"/>
                  </a:lnTo>
                  <a:cubicBezTo>
                    <a:pt x="7114" y="479"/>
                    <a:pt x="8941" y="-1"/>
                    <a:pt x="10800" y="0"/>
                  </a:cubicBezTo>
                  <a:cubicBezTo>
                    <a:pt x="16397" y="0"/>
                    <a:pt x="21067" y="4277"/>
                    <a:pt x="21558" y="9853"/>
                  </a:cubicBezTo>
                  <a:lnTo>
                    <a:pt x="24248" y="9616"/>
                  </a:lnTo>
                  <a:lnTo>
                    <a:pt x="19355" y="15452"/>
                  </a:lnTo>
                  <a:lnTo>
                    <a:pt x="13519" y="10560"/>
                  </a:lnTo>
                  <a:lnTo>
                    <a:pt x="16209" y="10324"/>
                  </a:lnTo>
                  <a:close/>
                </a:path>
              </a:pathLst>
            </a:custGeom>
            <a:gradFill rotWithShape="1">
              <a:gsLst>
                <a:gs pos="0">
                  <a:srgbClr val="CC99FF"/>
                </a:gs>
                <a:gs pos="50000">
                  <a:srgbClr val="CC99FF">
                    <a:gamma/>
                    <a:tint val="31765"/>
                    <a:invGamma/>
                  </a:srgbClr>
                </a:gs>
                <a:gs pos="100000">
                  <a:srgbClr val="CC99FF"/>
                </a:gs>
              </a:gsLst>
              <a:lin ang="18900000" scaled="1"/>
            </a:gra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5129" name="WordArt 9"/>
          <p:cNvSpPr>
            <a:spLocks noChangeArrowheads="1" noChangeShapeType="1" noTextEdit="1"/>
          </p:cNvSpPr>
          <p:nvPr/>
        </p:nvSpPr>
        <p:spPr bwMode="auto">
          <a:xfrm>
            <a:off x="6167438" y="2833688"/>
            <a:ext cx="792162" cy="31432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en-GB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800080"/>
                </a:solidFill>
                <a:latin typeface="+mj-lt"/>
              </a:rPr>
              <a:t>x0.85</a:t>
            </a:r>
          </a:p>
        </p:txBody>
      </p:sp>
      <p:sp>
        <p:nvSpPr>
          <p:cNvPr id="5131" name="Oval 11"/>
          <p:cNvSpPr>
            <a:spLocks noChangeArrowheads="1"/>
          </p:cNvSpPr>
          <p:nvPr/>
        </p:nvSpPr>
        <p:spPr bwMode="auto">
          <a:xfrm>
            <a:off x="1835150" y="1125538"/>
            <a:ext cx="1152525" cy="431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5132" name="Oval 12"/>
          <p:cNvSpPr>
            <a:spLocks noChangeArrowheads="1"/>
          </p:cNvSpPr>
          <p:nvPr/>
        </p:nvSpPr>
        <p:spPr bwMode="auto">
          <a:xfrm>
            <a:off x="1835150" y="1484313"/>
            <a:ext cx="1152525" cy="431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5133" name="Text Box 13"/>
          <p:cNvSpPr txBox="1">
            <a:spLocks noChangeArrowheads="1"/>
          </p:cNvSpPr>
          <p:nvPr/>
        </p:nvSpPr>
        <p:spPr bwMode="auto">
          <a:xfrm>
            <a:off x="4500563" y="2617788"/>
            <a:ext cx="143986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400">
                <a:latin typeface="+mj-lt"/>
              </a:rPr>
              <a:t>380</a:t>
            </a:r>
            <a:endParaRPr lang="en-US" sz="4400">
              <a:latin typeface="+mj-lt"/>
            </a:endParaRPr>
          </a:p>
        </p:txBody>
      </p:sp>
      <p:sp>
        <p:nvSpPr>
          <p:cNvPr id="5134" name="Text Box 14"/>
          <p:cNvSpPr txBox="1">
            <a:spLocks noChangeArrowheads="1"/>
          </p:cNvSpPr>
          <p:nvPr/>
        </p:nvSpPr>
        <p:spPr bwMode="auto">
          <a:xfrm>
            <a:off x="7451725" y="2708275"/>
            <a:ext cx="14398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400">
                <a:solidFill>
                  <a:srgbClr val="FF0000"/>
                </a:solidFill>
                <a:latin typeface="+mj-lt"/>
              </a:rPr>
              <a:t>323</a:t>
            </a:r>
            <a:endParaRPr lang="en-US" sz="440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220072" y="6021288"/>
            <a:ext cx="947366" cy="3715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9" grpId="0" animBg="1"/>
      <p:bldP spid="5131" grpId="0" animBg="1"/>
      <p:bldP spid="5131" grpId="1" animBg="1"/>
      <p:bldP spid="5132" grpId="0" animBg="1"/>
      <p:bldP spid="5132" grpId="1" animBg="1"/>
      <p:bldP spid="5133" grpId="0"/>
      <p:bldP spid="51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 b="60638"/>
          <a:stretch>
            <a:fillRect/>
          </a:stretch>
        </p:blipFill>
        <p:spPr bwMode="auto">
          <a:xfrm>
            <a:off x="1042739" y="188913"/>
            <a:ext cx="7705725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/>
          <a:srcRect t="91434"/>
          <a:stretch>
            <a:fillRect/>
          </a:stretch>
        </p:blipFill>
        <p:spPr bwMode="auto">
          <a:xfrm>
            <a:off x="-252413" y="6021388"/>
            <a:ext cx="7705726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078" name="Group 6"/>
          <p:cNvGrpSpPr>
            <a:grpSpLocks/>
          </p:cNvGrpSpPr>
          <p:nvPr/>
        </p:nvGrpSpPr>
        <p:grpSpPr bwMode="auto">
          <a:xfrm>
            <a:off x="393700" y="2617788"/>
            <a:ext cx="3600450" cy="1674812"/>
            <a:chOff x="2744" y="255"/>
            <a:chExt cx="2835" cy="1418"/>
          </a:xfrm>
        </p:grpSpPr>
        <p:sp>
          <p:nvSpPr>
            <p:cNvPr id="3079" name="AutoShape 7"/>
            <p:cNvSpPr>
              <a:spLocks noChangeArrowheads="1"/>
            </p:cNvSpPr>
            <p:nvPr/>
          </p:nvSpPr>
          <p:spPr bwMode="auto">
            <a:xfrm>
              <a:off x="2744" y="255"/>
              <a:ext cx="1057" cy="1114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3080" name="AutoShape 8"/>
            <p:cNvSpPr>
              <a:spLocks noChangeArrowheads="1"/>
            </p:cNvSpPr>
            <p:nvPr/>
          </p:nvSpPr>
          <p:spPr bwMode="auto">
            <a:xfrm>
              <a:off x="4522" y="255"/>
              <a:ext cx="1057" cy="1114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3081" name="AutoShape 9"/>
            <p:cNvSpPr>
              <a:spLocks noChangeArrowheads="1"/>
            </p:cNvSpPr>
            <p:nvPr/>
          </p:nvSpPr>
          <p:spPr bwMode="auto">
            <a:xfrm rot="-2514128">
              <a:off x="3629" y="509"/>
              <a:ext cx="1105" cy="1164"/>
            </a:xfrm>
            <a:custGeom>
              <a:avLst/>
              <a:gdLst>
                <a:gd name="G0" fmla="+- -329531 0 0"/>
                <a:gd name="G1" fmla="+- -7826128 0 0"/>
                <a:gd name="G2" fmla="+- -329531 0 -7826128"/>
                <a:gd name="G3" fmla="+- 10800 0 0"/>
                <a:gd name="G4" fmla="+- 0 0 -329531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30 0 0"/>
                <a:gd name="G9" fmla="+- 0 0 -7826128"/>
                <a:gd name="G10" fmla="+- 5430 0 2700"/>
                <a:gd name="G11" fmla="cos G10 -329531"/>
                <a:gd name="G12" fmla="sin G10 -329531"/>
                <a:gd name="G13" fmla="cos 13500 -329531"/>
                <a:gd name="G14" fmla="sin 13500 -329531"/>
                <a:gd name="G15" fmla="+- G11 10800 0"/>
                <a:gd name="G16" fmla="+- G12 10800 0"/>
                <a:gd name="G17" fmla="+- G13 10800 0"/>
                <a:gd name="G18" fmla="+- G14 10800 0"/>
                <a:gd name="G19" fmla="*/ 5430 1 2"/>
                <a:gd name="G20" fmla="+- G19 5400 0"/>
                <a:gd name="G21" fmla="cos G20 -329531"/>
                <a:gd name="G22" fmla="sin G20 -329531"/>
                <a:gd name="G23" fmla="+- G21 10800 0"/>
                <a:gd name="G24" fmla="+- G12 G23 G22"/>
                <a:gd name="G25" fmla="+- G22 G23 G11"/>
                <a:gd name="G26" fmla="cos 10800 -329531"/>
                <a:gd name="G27" fmla="sin 10800 -329531"/>
                <a:gd name="G28" fmla="cos 5430 -329531"/>
                <a:gd name="G29" fmla="sin 5430 -329531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7826128"/>
                <a:gd name="G36" fmla="sin G34 -7826128"/>
                <a:gd name="G37" fmla="+/ -7826128 -329531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30 G39"/>
                <a:gd name="G43" fmla="sin 543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5833 w 21600"/>
                <a:gd name="T5" fmla="*/ 1244 h 21600"/>
                <a:gd name="T6" fmla="*/ 6814 w 21600"/>
                <a:gd name="T7" fmla="*/ 3731 h 21600"/>
                <a:gd name="T8" fmla="*/ 13330 w 21600"/>
                <a:gd name="T9" fmla="*/ 5995 h 21600"/>
                <a:gd name="T10" fmla="*/ 24248 w 21600"/>
                <a:gd name="T11" fmla="*/ 9616 h 21600"/>
                <a:gd name="T12" fmla="*/ 19355 w 21600"/>
                <a:gd name="T13" fmla="*/ 15452 h 21600"/>
                <a:gd name="T14" fmla="*/ 13519 w 21600"/>
                <a:gd name="T15" fmla="*/ 1056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9" y="10324"/>
                  </a:moveTo>
                  <a:cubicBezTo>
                    <a:pt x="15962" y="7520"/>
                    <a:pt x="13614" y="5370"/>
                    <a:pt x="10800" y="5370"/>
                  </a:cubicBezTo>
                  <a:cubicBezTo>
                    <a:pt x="9865" y="5369"/>
                    <a:pt x="8946" y="5611"/>
                    <a:pt x="8132" y="6070"/>
                  </a:cubicBezTo>
                  <a:lnTo>
                    <a:pt x="5495" y="1392"/>
                  </a:lnTo>
                  <a:cubicBezTo>
                    <a:pt x="7114" y="479"/>
                    <a:pt x="8941" y="-1"/>
                    <a:pt x="10800" y="0"/>
                  </a:cubicBezTo>
                  <a:cubicBezTo>
                    <a:pt x="16397" y="0"/>
                    <a:pt x="21067" y="4277"/>
                    <a:pt x="21558" y="9853"/>
                  </a:cubicBezTo>
                  <a:lnTo>
                    <a:pt x="24248" y="9616"/>
                  </a:lnTo>
                  <a:lnTo>
                    <a:pt x="19355" y="15452"/>
                  </a:lnTo>
                  <a:lnTo>
                    <a:pt x="13519" y="10560"/>
                  </a:lnTo>
                  <a:lnTo>
                    <a:pt x="16209" y="10324"/>
                  </a:lnTo>
                  <a:close/>
                </a:path>
              </a:pathLst>
            </a:custGeom>
            <a:gradFill rotWithShape="1">
              <a:gsLst>
                <a:gs pos="0">
                  <a:srgbClr val="CC99FF"/>
                </a:gs>
                <a:gs pos="50000">
                  <a:srgbClr val="CC99FF">
                    <a:gamma/>
                    <a:tint val="31765"/>
                    <a:invGamma/>
                  </a:srgbClr>
                </a:gs>
                <a:gs pos="100000">
                  <a:srgbClr val="CC99FF"/>
                </a:gs>
              </a:gsLst>
              <a:lin ang="18900000" scaled="1"/>
            </a:gra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</p:grpSp>
      <p:sp>
        <p:nvSpPr>
          <p:cNvPr id="3082" name="WordArt 10"/>
          <p:cNvSpPr>
            <a:spLocks noChangeArrowheads="1" noChangeShapeType="1" noTextEdit="1"/>
          </p:cNvSpPr>
          <p:nvPr/>
        </p:nvSpPr>
        <p:spPr bwMode="auto">
          <a:xfrm>
            <a:off x="1906588" y="3141663"/>
            <a:ext cx="633412" cy="2333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en-GB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800080"/>
                </a:solidFill>
                <a:latin typeface="+mj-lt"/>
              </a:rPr>
              <a:t>x1.035</a:t>
            </a: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611188" y="3068638"/>
            <a:ext cx="115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>
                <a:latin typeface="+mj-lt"/>
              </a:rPr>
              <a:t>240</a:t>
            </a:r>
            <a:endParaRPr lang="en-US" sz="2400">
              <a:latin typeface="+mj-lt"/>
            </a:endParaRPr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2843213" y="3068638"/>
            <a:ext cx="17287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>
                <a:solidFill>
                  <a:srgbClr val="FF0000"/>
                </a:solidFill>
                <a:latin typeface="+mj-lt"/>
              </a:rPr>
              <a:t>248.40</a:t>
            </a:r>
            <a:endParaRPr lang="en-US" sz="240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4786313" y="2617788"/>
            <a:ext cx="3600450" cy="1674812"/>
            <a:chOff x="2744" y="255"/>
            <a:chExt cx="2835" cy="1418"/>
          </a:xfrm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2744" y="255"/>
              <a:ext cx="1057" cy="1114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3087" name="AutoShape 15"/>
            <p:cNvSpPr>
              <a:spLocks noChangeArrowheads="1"/>
            </p:cNvSpPr>
            <p:nvPr/>
          </p:nvSpPr>
          <p:spPr bwMode="auto">
            <a:xfrm>
              <a:off x="4522" y="255"/>
              <a:ext cx="1057" cy="1114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3088" name="AutoShape 16"/>
            <p:cNvSpPr>
              <a:spLocks noChangeArrowheads="1"/>
            </p:cNvSpPr>
            <p:nvPr/>
          </p:nvSpPr>
          <p:spPr bwMode="auto">
            <a:xfrm rot="-2514128">
              <a:off x="3629" y="509"/>
              <a:ext cx="1105" cy="1164"/>
            </a:xfrm>
            <a:custGeom>
              <a:avLst/>
              <a:gdLst>
                <a:gd name="G0" fmla="+- -329531 0 0"/>
                <a:gd name="G1" fmla="+- -7826128 0 0"/>
                <a:gd name="G2" fmla="+- -329531 0 -7826128"/>
                <a:gd name="G3" fmla="+- 10800 0 0"/>
                <a:gd name="G4" fmla="+- 0 0 -329531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30 0 0"/>
                <a:gd name="G9" fmla="+- 0 0 -7826128"/>
                <a:gd name="G10" fmla="+- 5430 0 2700"/>
                <a:gd name="G11" fmla="cos G10 -329531"/>
                <a:gd name="G12" fmla="sin G10 -329531"/>
                <a:gd name="G13" fmla="cos 13500 -329531"/>
                <a:gd name="G14" fmla="sin 13500 -329531"/>
                <a:gd name="G15" fmla="+- G11 10800 0"/>
                <a:gd name="G16" fmla="+- G12 10800 0"/>
                <a:gd name="G17" fmla="+- G13 10800 0"/>
                <a:gd name="G18" fmla="+- G14 10800 0"/>
                <a:gd name="G19" fmla="*/ 5430 1 2"/>
                <a:gd name="G20" fmla="+- G19 5400 0"/>
                <a:gd name="G21" fmla="cos G20 -329531"/>
                <a:gd name="G22" fmla="sin G20 -329531"/>
                <a:gd name="G23" fmla="+- G21 10800 0"/>
                <a:gd name="G24" fmla="+- G12 G23 G22"/>
                <a:gd name="G25" fmla="+- G22 G23 G11"/>
                <a:gd name="G26" fmla="cos 10800 -329531"/>
                <a:gd name="G27" fmla="sin 10800 -329531"/>
                <a:gd name="G28" fmla="cos 5430 -329531"/>
                <a:gd name="G29" fmla="sin 5430 -329531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7826128"/>
                <a:gd name="G36" fmla="sin G34 -7826128"/>
                <a:gd name="G37" fmla="+/ -7826128 -329531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30 G39"/>
                <a:gd name="G43" fmla="sin 543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5833 w 21600"/>
                <a:gd name="T5" fmla="*/ 1244 h 21600"/>
                <a:gd name="T6" fmla="*/ 6814 w 21600"/>
                <a:gd name="T7" fmla="*/ 3731 h 21600"/>
                <a:gd name="T8" fmla="*/ 13330 w 21600"/>
                <a:gd name="T9" fmla="*/ 5995 h 21600"/>
                <a:gd name="T10" fmla="*/ 24248 w 21600"/>
                <a:gd name="T11" fmla="*/ 9616 h 21600"/>
                <a:gd name="T12" fmla="*/ 19355 w 21600"/>
                <a:gd name="T13" fmla="*/ 15452 h 21600"/>
                <a:gd name="T14" fmla="*/ 13519 w 21600"/>
                <a:gd name="T15" fmla="*/ 1056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9" y="10324"/>
                  </a:moveTo>
                  <a:cubicBezTo>
                    <a:pt x="15962" y="7520"/>
                    <a:pt x="13614" y="5370"/>
                    <a:pt x="10800" y="5370"/>
                  </a:cubicBezTo>
                  <a:cubicBezTo>
                    <a:pt x="9865" y="5369"/>
                    <a:pt x="8946" y="5611"/>
                    <a:pt x="8132" y="6070"/>
                  </a:cubicBezTo>
                  <a:lnTo>
                    <a:pt x="5495" y="1392"/>
                  </a:lnTo>
                  <a:cubicBezTo>
                    <a:pt x="7114" y="479"/>
                    <a:pt x="8941" y="-1"/>
                    <a:pt x="10800" y="0"/>
                  </a:cubicBezTo>
                  <a:cubicBezTo>
                    <a:pt x="16397" y="0"/>
                    <a:pt x="21067" y="4277"/>
                    <a:pt x="21558" y="9853"/>
                  </a:cubicBezTo>
                  <a:lnTo>
                    <a:pt x="24248" y="9616"/>
                  </a:lnTo>
                  <a:lnTo>
                    <a:pt x="19355" y="15452"/>
                  </a:lnTo>
                  <a:lnTo>
                    <a:pt x="13519" y="10560"/>
                  </a:lnTo>
                  <a:lnTo>
                    <a:pt x="16209" y="10324"/>
                  </a:lnTo>
                  <a:close/>
                </a:path>
              </a:pathLst>
            </a:custGeom>
            <a:gradFill rotWithShape="1">
              <a:gsLst>
                <a:gs pos="0">
                  <a:srgbClr val="CC99FF"/>
                </a:gs>
                <a:gs pos="50000">
                  <a:srgbClr val="CC99FF">
                    <a:gamma/>
                    <a:tint val="31765"/>
                    <a:invGamma/>
                  </a:srgbClr>
                </a:gs>
                <a:gs pos="100000">
                  <a:srgbClr val="CC99FF"/>
                </a:gs>
              </a:gsLst>
              <a:lin ang="18900000" scaled="1"/>
            </a:gra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</p:grpSp>
      <p:sp>
        <p:nvSpPr>
          <p:cNvPr id="3089" name="WordArt 17"/>
          <p:cNvSpPr>
            <a:spLocks noChangeArrowheads="1" noChangeShapeType="1" noTextEdit="1"/>
          </p:cNvSpPr>
          <p:nvPr/>
        </p:nvSpPr>
        <p:spPr bwMode="auto">
          <a:xfrm>
            <a:off x="6299200" y="3141663"/>
            <a:ext cx="633413" cy="2333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en-GB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800080"/>
                </a:solidFill>
                <a:latin typeface="+mj-lt"/>
              </a:rPr>
              <a:t>x1.04</a:t>
            </a:r>
          </a:p>
        </p:txBody>
      </p:sp>
      <p:sp>
        <p:nvSpPr>
          <p:cNvPr id="3090" name="Text Box 18"/>
          <p:cNvSpPr txBox="1">
            <a:spLocks noChangeArrowheads="1"/>
          </p:cNvSpPr>
          <p:nvPr/>
        </p:nvSpPr>
        <p:spPr bwMode="auto">
          <a:xfrm>
            <a:off x="5003800" y="3141663"/>
            <a:ext cx="115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>
                <a:latin typeface="+mj-lt"/>
              </a:rPr>
              <a:t>220</a:t>
            </a:r>
            <a:endParaRPr lang="en-US" sz="2400">
              <a:latin typeface="+mj-lt"/>
            </a:endParaRPr>
          </a:p>
        </p:txBody>
      </p:sp>
      <p:sp>
        <p:nvSpPr>
          <p:cNvPr id="3091" name="Text Box 19"/>
          <p:cNvSpPr txBox="1">
            <a:spLocks noChangeArrowheads="1"/>
          </p:cNvSpPr>
          <p:nvPr/>
        </p:nvSpPr>
        <p:spPr bwMode="auto">
          <a:xfrm>
            <a:off x="7235825" y="3068638"/>
            <a:ext cx="1441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>
                <a:solidFill>
                  <a:srgbClr val="FF0000"/>
                </a:solidFill>
                <a:latin typeface="+mj-lt"/>
              </a:rPr>
              <a:t>228.80</a:t>
            </a:r>
            <a:endParaRPr lang="en-US" sz="240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092" name="Oval 20"/>
          <p:cNvSpPr>
            <a:spLocks noChangeArrowheads="1"/>
          </p:cNvSpPr>
          <p:nvPr/>
        </p:nvSpPr>
        <p:spPr bwMode="auto">
          <a:xfrm>
            <a:off x="2411164" y="188913"/>
            <a:ext cx="1152525" cy="431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093" name="Oval 21"/>
          <p:cNvSpPr>
            <a:spLocks noChangeArrowheads="1"/>
          </p:cNvSpPr>
          <p:nvPr/>
        </p:nvSpPr>
        <p:spPr bwMode="auto">
          <a:xfrm>
            <a:off x="3274764" y="476250"/>
            <a:ext cx="1152525" cy="431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094" name="Oval 22"/>
          <p:cNvSpPr>
            <a:spLocks noChangeArrowheads="1"/>
          </p:cNvSpPr>
          <p:nvPr/>
        </p:nvSpPr>
        <p:spPr bwMode="auto">
          <a:xfrm>
            <a:off x="2122239" y="908050"/>
            <a:ext cx="1152525" cy="431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095" name="Oval 23"/>
          <p:cNvSpPr>
            <a:spLocks noChangeArrowheads="1"/>
          </p:cNvSpPr>
          <p:nvPr/>
        </p:nvSpPr>
        <p:spPr bwMode="auto">
          <a:xfrm>
            <a:off x="3130302" y="1196975"/>
            <a:ext cx="1152525" cy="431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096" name="Text Box 24"/>
          <p:cNvSpPr txBox="1">
            <a:spLocks noChangeArrowheads="1"/>
          </p:cNvSpPr>
          <p:nvPr/>
        </p:nvSpPr>
        <p:spPr bwMode="auto">
          <a:xfrm>
            <a:off x="684213" y="4292600"/>
            <a:ext cx="4537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>
                <a:solidFill>
                  <a:srgbClr val="990099"/>
                </a:solidFill>
                <a:latin typeface="+mj-lt"/>
              </a:rPr>
              <a:t>An increase of £8.40</a:t>
            </a:r>
            <a:endParaRPr lang="en-US" sz="2400">
              <a:solidFill>
                <a:srgbClr val="990099"/>
              </a:solidFill>
              <a:latin typeface="+mj-lt"/>
            </a:endParaRPr>
          </a:p>
        </p:txBody>
      </p:sp>
      <p:sp>
        <p:nvSpPr>
          <p:cNvPr id="3097" name="Text Box 25"/>
          <p:cNvSpPr txBox="1">
            <a:spLocks noChangeArrowheads="1"/>
          </p:cNvSpPr>
          <p:nvPr/>
        </p:nvSpPr>
        <p:spPr bwMode="auto">
          <a:xfrm>
            <a:off x="4932363" y="4292600"/>
            <a:ext cx="4537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>
                <a:solidFill>
                  <a:srgbClr val="990099"/>
                </a:solidFill>
                <a:latin typeface="+mj-lt"/>
              </a:rPr>
              <a:t>An increase of £8.80</a:t>
            </a:r>
            <a:endParaRPr lang="en-US" sz="2400">
              <a:solidFill>
                <a:srgbClr val="990099"/>
              </a:solidFill>
              <a:latin typeface="+mj-lt"/>
            </a:endParaRPr>
          </a:p>
        </p:txBody>
      </p:sp>
      <p:sp>
        <p:nvSpPr>
          <p:cNvPr id="3098" name="Text Box 26"/>
          <p:cNvSpPr txBox="1">
            <a:spLocks noChangeArrowheads="1"/>
          </p:cNvSpPr>
          <p:nvPr/>
        </p:nvSpPr>
        <p:spPr bwMode="auto">
          <a:xfrm>
            <a:off x="2555875" y="5805488"/>
            <a:ext cx="4537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>
                <a:solidFill>
                  <a:srgbClr val="990099"/>
                </a:solidFill>
                <a:latin typeface="+mj-lt"/>
              </a:rPr>
              <a:t>Mr Dale</a:t>
            </a:r>
            <a:endParaRPr lang="en-US" sz="2400">
              <a:solidFill>
                <a:srgbClr val="990099"/>
              </a:solidFill>
              <a:latin typeface="+mj-lt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300525" y="6021388"/>
            <a:ext cx="947366" cy="3715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+mj-lt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0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3000"/>
                                        <p:tgtEl>
                                          <p:spTgt spid="3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2" grpId="0" animBg="1"/>
      <p:bldP spid="3083" grpId="0"/>
      <p:bldP spid="3084" grpId="0"/>
      <p:bldP spid="3089" grpId="0" animBg="1"/>
      <p:bldP spid="3090" grpId="0"/>
      <p:bldP spid="3091" grpId="0"/>
      <p:bldP spid="3092" grpId="0" animBg="1"/>
      <p:bldP spid="3092" grpId="1" animBg="1"/>
      <p:bldP spid="3093" grpId="0" animBg="1"/>
      <p:bldP spid="3093" grpId="1" animBg="1"/>
      <p:bldP spid="3094" grpId="0" animBg="1"/>
      <p:bldP spid="3094" grpId="1" animBg="1"/>
      <p:bldP spid="3095" grpId="0" animBg="1"/>
      <p:bldP spid="3095" grpId="1" animBg="1"/>
      <p:bldP spid="3096" grpId="0"/>
      <p:bldP spid="3097" grpId="0"/>
      <p:bldP spid="309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 b="50192"/>
          <a:stretch>
            <a:fillRect/>
          </a:stretch>
        </p:blipFill>
        <p:spPr bwMode="auto">
          <a:xfrm>
            <a:off x="1547813" y="115888"/>
            <a:ext cx="6624637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 t="86237" r="11958"/>
          <a:stretch>
            <a:fillRect/>
          </a:stretch>
        </p:blipFill>
        <p:spPr bwMode="auto">
          <a:xfrm>
            <a:off x="107677" y="5734050"/>
            <a:ext cx="5832475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/>
          <a:srcRect l="23833" t="45837" b="50192"/>
          <a:stretch>
            <a:fillRect/>
          </a:stretch>
        </p:blipFill>
        <p:spPr bwMode="auto">
          <a:xfrm>
            <a:off x="2282825" y="3130550"/>
            <a:ext cx="5472113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069" name="Group 21"/>
          <p:cNvGrpSpPr>
            <a:grpSpLocks/>
          </p:cNvGrpSpPr>
          <p:nvPr/>
        </p:nvGrpSpPr>
        <p:grpSpPr bwMode="auto">
          <a:xfrm>
            <a:off x="611188" y="3370263"/>
            <a:ext cx="3600450" cy="1674812"/>
            <a:chOff x="2744" y="255"/>
            <a:chExt cx="2835" cy="1418"/>
          </a:xfrm>
        </p:grpSpPr>
        <p:sp>
          <p:nvSpPr>
            <p:cNvPr id="2070" name="AutoShape 22"/>
            <p:cNvSpPr>
              <a:spLocks noChangeArrowheads="1"/>
            </p:cNvSpPr>
            <p:nvPr/>
          </p:nvSpPr>
          <p:spPr bwMode="auto">
            <a:xfrm>
              <a:off x="2744" y="255"/>
              <a:ext cx="1057" cy="1114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2071" name="AutoShape 23"/>
            <p:cNvSpPr>
              <a:spLocks noChangeArrowheads="1"/>
            </p:cNvSpPr>
            <p:nvPr/>
          </p:nvSpPr>
          <p:spPr bwMode="auto">
            <a:xfrm>
              <a:off x="4522" y="255"/>
              <a:ext cx="1057" cy="1114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2072" name="AutoShape 24"/>
            <p:cNvSpPr>
              <a:spLocks noChangeArrowheads="1"/>
            </p:cNvSpPr>
            <p:nvPr/>
          </p:nvSpPr>
          <p:spPr bwMode="auto">
            <a:xfrm rot="-2514128">
              <a:off x="3629" y="509"/>
              <a:ext cx="1105" cy="1164"/>
            </a:xfrm>
            <a:custGeom>
              <a:avLst/>
              <a:gdLst>
                <a:gd name="G0" fmla="+- -329531 0 0"/>
                <a:gd name="G1" fmla="+- -7826128 0 0"/>
                <a:gd name="G2" fmla="+- -329531 0 -7826128"/>
                <a:gd name="G3" fmla="+- 10800 0 0"/>
                <a:gd name="G4" fmla="+- 0 0 -329531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30 0 0"/>
                <a:gd name="G9" fmla="+- 0 0 -7826128"/>
                <a:gd name="G10" fmla="+- 5430 0 2700"/>
                <a:gd name="G11" fmla="cos G10 -329531"/>
                <a:gd name="G12" fmla="sin G10 -329531"/>
                <a:gd name="G13" fmla="cos 13500 -329531"/>
                <a:gd name="G14" fmla="sin 13500 -329531"/>
                <a:gd name="G15" fmla="+- G11 10800 0"/>
                <a:gd name="G16" fmla="+- G12 10800 0"/>
                <a:gd name="G17" fmla="+- G13 10800 0"/>
                <a:gd name="G18" fmla="+- G14 10800 0"/>
                <a:gd name="G19" fmla="*/ 5430 1 2"/>
                <a:gd name="G20" fmla="+- G19 5400 0"/>
                <a:gd name="G21" fmla="cos G20 -329531"/>
                <a:gd name="G22" fmla="sin G20 -329531"/>
                <a:gd name="G23" fmla="+- G21 10800 0"/>
                <a:gd name="G24" fmla="+- G12 G23 G22"/>
                <a:gd name="G25" fmla="+- G22 G23 G11"/>
                <a:gd name="G26" fmla="cos 10800 -329531"/>
                <a:gd name="G27" fmla="sin 10800 -329531"/>
                <a:gd name="G28" fmla="cos 5430 -329531"/>
                <a:gd name="G29" fmla="sin 5430 -329531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7826128"/>
                <a:gd name="G36" fmla="sin G34 -7826128"/>
                <a:gd name="G37" fmla="+/ -7826128 -329531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30 G39"/>
                <a:gd name="G43" fmla="sin 543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5833 w 21600"/>
                <a:gd name="T5" fmla="*/ 1244 h 21600"/>
                <a:gd name="T6" fmla="*/ 6814 w 21600"/>
                <a:gd name="T7" fmla="*/ 3731 h 21600"/>
                <a:gd name="T8" fmla="*/ 13330 w 21600"/>
                <a:gd name="T9" fmla="*/ 5995 h 21600"/>
                <a:gd name="T10" fmla="*/ 24248 w 21600"/>
                <a:gd name="T11" fmla="*/ 9616 h 21600"/>
                <a:gd name="T12" fmla="*/ 19355 w 21600"/>
                <a:gd name="T13" fmla="*/ 15452 h 21600"/>
                <a:gd name="T14" fmla="*/ 13519 w 21600"/>
                <a:gd name="T15" fmla="*/ 1056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9" y="10324"/>
                  </a:moveTo>
                  <a:cubicBezTo>
                    <a:pt x="15962" y="7520"/>
                    <a:pt x="13614" y="5370"/>
                    <a:pt x="10800" y="5370"/>
                  </a:cubicBezTo>
                  <a:cubicBezTo>
                    <a:pt x="9865" y="5369"/>
                    <a:pt x="8946" y="5611"/>
                    <a:pt x="8132" y="6070"/>
                  </a:cubicBezTo>
                  <a:lnTo>
                    <a:pt x="5495" y="1392"/>
                  </a:lnTo>
                  <a:cubicBezTo>
                    <a:pt x="7114" y="479"/>
                    <a:pt x="8941" y="-1"/>
                    <a:pt x="10800" y="0"/>
                  </a:cubicBezTo>
                  <a:cubicBezTo>
                    <a:pt x="16397" y="0"/>
                    <a:pt x="21067" y="4277"/>
                    <a:pt x="21558" y="9853"/>
                  </a:cubicBezTo>
                  <a:lnTo>
                    <a:pt x="24248" y="9616"/>
                  </a:lnTo>
                  <a:lnTo>
                    <a:pt x="19355" y="15452"/>
                  </a:lnTo>
                  <a:lnTo>
                    <a:pt x="13519" y="10560"/>
                  </a:lnTo>
                  <a:lnTo>
                    <a:pt x="16209" y="10324"/>
                  </a:lnTo>
                  <a:close/>
                </a:path>
              </a:pathLst>
            </a:custGeom>
            <a:gradFill rotWithShape="1">
              <a:gsLst>
                <a:gs pos="0">
                  <a:srgbClr val="CC99FF"/>
                </a:gs>
                <a:gs pos="50000">
                  <a:srgbClr val="CC99FF">
                    <a:gamma/>
                    <a:tint val="31765"/>
                    <a:invGamma/>
                  </a:srgbClr>
                </a:gs>
                <a:gs pos="100000">
                  <a:srgbClr val="CC99FF"/>
                </a:gs>
              </a:gsLst>
              <a:lin ang="18900000" scaled="1"/>
            </a:gra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n-lt"/>
              </a:endParaRPr>
            </a:p>
          </p:txBody>
        </p:sp>
      </p:grpSp>
      <p:sp>
        <p:nvSpPr>
          <p:cNvPr id="2073" name="WordArt 25"/>
          <p:cNvSpPr>
            <a:spLocks noChangeArrowheads="1" noChangeShapeType="1" noTextEdit="1"/>
          </p:cNvSpPr>
          <p:nvPr/>
        </p:nvSpPr>
        <p:spPr bwMode="auto">
          <a:xfrm>
            <a:off x="2124075" y="3894138"/>
            <a:ext cx="633413" cy="2333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en-GB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800080"/>
                </a:solidFill>
                <a:latin typeface="+mn-lt"/>
              </a:rPr>
              <a:t>x1.1</a:t>
            </a:r>
          </a:p>
        </p:txBody>
      </p:sp>
      <p:sp>
        <p:nvSpPr>
          <p:cNvPr id="2074" name="Text Box 26"/>
          <p:cNvSpPr txBox="1">
            <a:spLocks noChangeArrowheads="1"/>
          </p:cNvSpPr>
          <p:nvPr/>
        </p:nvSpPr>
        <p:spPr bwMode="auto">
          <a:xfrm>
            <a:off x="971550" y="3802063"/>
            <a:ext cx="11525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>
                <a:latin typeface="+mn-lt"/>
              </a:rPr>
              <a:t>25</a:t>
            </a:r>
            <a:endParaRPr lang="en-US" sz="2800">
              <a:latin typeface="+mn-lt"/>
            </a:endParaRPr>
          </a:p>
        </p:txBody>
      </p:sp>
      <p:sp>
        <p:nvSpPr>
          <p:cNvPr id="2075" name="Text Box 27"/>
          <p:cNvSpPr txBox="1">
            <a:spLocks noChangeArrowheads="1"/>
          </p:cNvSpPr>
          <p:nvPr/>
        </p:nvSpPr>
        <p:spPr bwMode="auto">
          <a:xfrm>
            <a:off x="3132138" y="3787775"/>
            <a:ext cx="10080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>
                <a:solidFill>
                  <a:srgbClr val="FF0000"/>
                </a:solidFill>
                <a:latin typeface="+mn-lt"/>
              </a:rPr>
              <a:t>27.5</a:t>
            </a:r>
            <a:endParaRPr lang="en-US" sz="2800">
              <a:solidFill>
                <a:srgbClr val="FF0000"/>
              </a:solidFill>
              <a:latin typeface="+mn-lt"/>
            </a:endParaRPr>
          </a:p>
        </p:txBody>
      </p:sp>
      <p:grpSp>
        <p:nvGrpSpPr>
          <p:cNvPr id="2076" name="Group 28"/>
          <p:cNvGrpSpPr>
            <a:grpSpLocks/>
          </p:cNvGrpSpPr>
          <p:nvPr/>
        </p:nvGrpSpPr>
        <p:grpSpPr bwMode="auto">
          <a:xfrm>
            <a:off x="5003800" y="3370263"/>
            <a:ext cx="3600450" cy="1674812"/>
            <a:chOff x="2744" y="255"/>
            <a:chExt cx="2835" cy="1418"/>
          </a:xfrm>
        </p:grpSpPr>
        <p:sp>
          <p:nvSpPr>
            <p:cNvPr id="2077" name="AutoShape 29"/>
            <p:cNvSpPr>
              <a:spLocks noChangeArrowheads="1"/>
            </p:cNvSpPr>
            <p:nvPr/>
          </p:nvSpPr>
          <p:spPr bwMode="auto">
            <a:xfrm>
              <a:off x="2744" y="255"/>
              <a:ext cx="1057" cy="1114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2078" name="AutoShape 30"/>
            <p:cNvSpPr>
              <a:spLocks noChangeArrowheads="1"/>
            </p:cNvSpPr>
            <p:nvPr/>
          </p:nvSpPr>
          <p:spPr bwMode="auto">
            <a:xfrm>
              <a:off x="4522" y="255"/>
              <a:ext cx="1057" cy="1114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2079" name="AutoShape 31"/>
            <p:cNvSpPr>
              <a:spLocks noChangeArrowheads="1"/>
            </p:cNvSpPr>
            <p:nvPr/>
          </p:nvSpPr>
          <p:spPr bwMode="auto">
            <a:xfrm rot="-2514128">
              <a:off x="3629" y="509"/>
              <a:ext cx="1105" cy="1164"/>
            </a:xfrm>
            <a:custGeom>
              <a:avLst/>
              <a:gdLst>
                <a:gd name="G0" fmla="+- -329531 0 0"/>
                <a:gd name="G1" fmla="+- -7826128 0 0"/>
                <a:gd name="G2" fmla="+- -329531 0 -7826128"/>
                <a:gd name="G3" fmla="+- 10800 0 0"/>
                <a:gd name="G4" fmla="+- 0 0 -329531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30 0 0"/>
                <a:gd name="G9" fmla="+- 0 0 -7826128"/>
                <a:gd name="G10" fmla="+- 5430 0 2700"/>
                <a:gd name="G11" fmla="cos G10 -329531"/>
                <a:gd name="G12" fmla="sin G10 -329531"/>
                <a:gd name="G13" fmla="cos 13500 -329531"/>
                <a:gd name="G14" fmla="sin 13500 -329531"/>
                <a:gd name="G15" fmla="+- G11 10800 0"/>
                <a:gd name="G16" fmla="+- G12 10800 0"/>
                <a:gd name="G17" fmla="+- G13 10800 0"/>
                <a:gd name="G18" fmla="+- G14 10800 0"/>
                <a:gd name="G19" fmla="*/ 5430 1 2"/>
                <a:gd name="G20" fmla="+- G19 5400 0"/>
                <a:gd name="G21" fmla="cos G20 -329531"/>
                <a:gd name="G22" fmla="sin G20 -329531"/>
                <a:gd name="G23" fmla="+- G21 10800 0"/>
                <a:gd name="G24" fmla="+- G12 G23 G22"/>
                <a:gd name="G25" fmla="+- G22 G23 G11"/>
                <a:gd name="G26" fmla="cos 10800 -329531"/>
                <a:gd name="G27" fmla="sin 10800 -329531"/>
                <a:gd name="G28" fmla="cos 5430 -329531"/>
                <a:gd name="G29" fmla="sin 5430 -329531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7826128"/>
                <a:gd name="G36" fmla="sin G34 -7826128"/>
                <a:gd name="G37" fmla="+/ -7826128 -329531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30 G39"/>
                <a:gd name="G43" fmla="sin 543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5833 w 21600"/>
                <a:gd name="T5" fmla="*/ 1244 h 21600"/>
                <a:gd name="T6" fmla="*/ 6814 w 21600"/>
                <a:gd name="T7" fmla="*/ 3731 h 21600"/>
                <a:gd name="T8" fmla="*/ 13330 w 21600"/>
                <a:gd name="T9" fmla="*/ 5995 h 21600"/>
                <a:gd name="T10" fmla="*/ 24248 w 21600"/>
                <a:gd name="T11" fmla="*/ 9616 h 21600"/>
                <a:gd name="T12" fmla="*/ 19355 w 21600"/>
                <a:gd name="T13" fmla="*/ 15452 h 21600"/>
                <a:gd name="T14" fmla="*/ 13519 w 21600"/>
                <a:gd name="T15" fmla="*/ 1056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9" y="10324"/>
                  </a:moveTo>
                  <a:cubicBezTo>
                    <a:pt x="15962" y="7520"/>
                    <a:pt x="13614" y="5370"/>
                    <a:pt x="10800" y="5370"/>
                  </a:cubicBezTo>
                  <a:cubicBezTo>
                    <a:pt x="9865" y="5369"/>
                    <a:pt x="8946" y="5611"/>
                    <a:pt x="8132" y="6070"/>
                  </a:cubicBezTo>
                  <a:lnTo>
                    <a:pt x="5495" y="1392"/>
                  </a:lnTo>
                  <a:cubicBezTo>
                    <a:pt x="7114" y="479"/>
                    <a:pt x="8941" y="-1"/>
                    <a:pt x="10800" y="0"/>
                  </a:cubicBezTo>
                  <a:cubicBezTo>
                    <a:pt x="16397" y="0"/>
                    <a:pt x="21067" y="4277"/>
                    <a:pt x="21558" y="9853"/>
                  </a:cubicBezTo>
                  <a:lnTo>
                    <a:pt x="24248" y="9616"/>
                  </a:lnTo>
                  <a:lnTo>
                    <a:pt x="19355" y="15452"/>
                  </a:lnTo>
                  <a:lnTo>
                    <a:pt x="13519" y="10560"/>
                  </a:lnTo>
                  <a:lnTo>
                    <a:pt x="16209" y="10324"/>
                  </a:lnTo>
                  <a:close/>
                </a:path>
              </a:pathLst>
            </a:custGeom>
            <a:gradFill rotWithShape="1">
              <a:gsLst>
                <a:gs pos="0">
                  <a:srgbClr val="CC99FF"/>
                </a:gs>
                <a:gs pos="50000">
                  <a:srgbClr val="CC99FF">
                    <a:gamma/>
                    <a:tint val="31765"/>
                    <a:invGamma/>
                  </a:srgbClr>
                </a:gs>
                <a:gs pos="100000">
                  <a:srgbClr val="CC99FF"/>
                </a:gs>
              </a:gsLst>
              <a:lin ang="18900000" scaled="1"/>
            </a:gra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n-lt"/>
              </a:endParaRPr>
            </a:p>
          </p:txBody>
        </p:sp>
      </p:grpSp>
      <p:sp>
        <p:nvSpPr>
          <p:cNvPr id="2080" name="WordArt 32"/>
          <p:cNvSpPr>
            <a:spLocks noChangeArrowheads="1" noChangeShapeType="1" noTextEdit="1"/>
          </p:cNvSpPr>
          <p:nvPr/>
        </p:nvSpPr>
        <p:spPr bwMode="auto">
          <a:xfrm>
            <a:off x="6516688" y="3894138"/>
            <a:ext cx="633412" cy="2333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en-GB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800080"/>
                </a:solidFill>
                <a:latin typeface="+mn-lt"/>
              </a:rPr>
              <a:t>x1.2</a:t>
            </a:r>
          </a:p>
        </p:txBody>
      </p:sp>
      <p:sp>
        <p:nvSpPr>
          <p:cNvPr id="2081" name="Text Box 33"/>
          <p:cNvSpPr txBox="1">
            <a:spLocks noChangeArrowheads="1"/>
          </p:cNvSpPr>
          <p:nvPr/>
        </p:nvSpPr>
        <p:spPr bwMode="auto">
          <a:xfrm>
            <a:off x="5364163" y="3802063"/>
            <a:ext cx="11525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>
                <a:latin typeface="+mn-lt"/>
              </a:rPr>
              <a:t>10</a:t>
            </a:r>
            <a:endParaRPr lang="en-US" sz="2800">
              <a:latin typeface="+mn-lt"/>
            </a:endParaRPr>
          </a:p>
        </p:txBody>
      </p:sp>
      <p:sp>
        <p:nvSpPr>
          <p:cNvPr id="2082" name="Text Box 34"/>
          <p:cNvSpPr txBox="1">
            <a:spLocks noChangeArrowheads="1"/>
          </p:cNvSpPr>
          <p:nvPr/>
        </p:nvSpPr>
        <p:spPr bwMode="auto">
          <a:xfrm>
            <a:off x="7702550" y="3730625"/>
            <a:ext cx="14414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>
                <a:solidFill>
                  <a:srgbClr val="FF0000"/>
                </a:solidFill>
                <a:latin typeface="+mn-lt"/>
              </a:rPr>
              <a:t>12</a:t>
            </a:r>
            <a:endParaRPr lang="en-US" sz="280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083" name="Oval 35"/>
          <p:cNvSpPr>
            <a:spLocks noChangeArrowheads="1"/>
          </p:cNvSpPr>
          <p:nvPr/>
        </p:nvSpPr>
        <p:spPr bwMode="auto">
          <a:xfrm>
            <a:off x="3563938" y="115888"/>
            <a:ext cx="1152525" cy="431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084" name="Oval 36"/>
          <p:cNvSpPr>
            <a:spLocks noChangeArrowheads="1"/>
          </p:cNvSpPr>
          <p:nvPr/>
        </p:nvSpPr>
        <p:spPr bwMode="auto">
          <a:xfrm>
            <a:off x="4356100" y="2565400"/>
            <a:ext cx="1152525" cy="431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+mn-lt"/>
            </a:endParaRPr>
          </a:p>
        </p:txBody>
      </p:sp>
      <p:sp>
        <p:nvSpPr>
          <p:cNvPr id="2085" name="Oval 37"/>
          <p:cNvSpPr>
            <a:spLocks noChangeArrowheads="1"/>
          </p:cNvSpPr>
          <p:nvPr/>
        </p:nvSpPr>
        <p:spPr bwMode="auto">
          <a:xfrm>
            <a:off x="4932363" y="117475"/>
            <a:ext cx="1152525" cy="431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086" name="Oval 38"/>
          <p:cNvSpPr>
            <a:spLocks noChangeArrowheads="1"/>
          </p:cNvSpPr>
          <p:nvPr/>
        </p:nvSpPr>
        <p:spPr bwMode="auto">
          <a:xfrm>
            <a:off x="4284663" y="2708275"/>
            <a:ext cx="1152525" cy="431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+mn-lt"/>
            </a:endParaRPr>
          </a:p>
        </p:txBody>
      </p:sp>
      <p:pic>
        <p:nvPicPr>
          <p:cNvPr id="2087" name="Picture 39"/>
          <p:cNvPicPr>
            <a:picLocks noChangeAspect="1" noChangeArrowheads="1"/>
          </p:cNvPicPr>
          <p:nvPr/>
        </p:nvPicPr>
        <p:blipFill>
          <a:blip r:embed="rId3" cstate="print"/>
          <a:srcRect l="84782" t="87320"/>
          <a:stretch>
            <a:fillRect/>
          </a:stretch>
        </p:blipFill>
        <p:spPr bwMode="auto">
          <a:xfrm>
            <a:off x="5148263" y="5734050"/>
            <a:ext cx="1008062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88" name="Text Box 40"/>
          <p:cNvSpPr txBox="1">
            <a:spLocks noChangeArrowheads="1"/>
          </p:cNvSpPr>
          <p:nvPr/>
        </p:nvSpPr>
        <p:spPr bwMode="auto">
          <a:xfrm>
            <a:off x="179388" y="4941888"/>
            <a:ext cx="4392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>
                <a:solidFill>
                  <a:srgbClr val="990099"/>
                </a:solidFill>
                <a:latin typeface="+mn-lt"/>
              </a:rPr>
              <a:t>Old Area = 25 x 10 = 250cm</a:t>
            </a:r>
            <a:r>
              <a:rPr lang="en-GB" sz="2400" baseline="30000">
                <a:solidFill>
                  <a:srgbClr val="990099"/>
                </a:solidFill>
                <a:latin typeface="+mn-lt"/>
              </a:rPr>
              <a:t>2</a:t>
            </a:r>
            <a:endParaRPr lang="en-US" sz="2400">
              <a:solidFill>
                <a:srgbClr val="990099"/>
              </a:solidFill>
              <a:latin typeface="+mn-lt"/>
            </a:endParaRPr>
          </a:p>
        </p:txBody>
      </p:sp>
      <p:sp>
        <p:nvSpPr>
          <p:cNvPr id="2089" name="Rectangle 41"/>
          <p:cNvSpPr>
            <a:spLocks noChangeArrowheads="1"/>
          </p:cNvSpPr>
          <p:nvPr/>
        </p:nvSpPr>
        <p:spPr bwMode="auto">
          <a:xfrm>
            <a:off x="4497388" y="4941888"/>
            <a:ext cx="4646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>
                <a:solidFill>
                  <a:srgbClr val="990099"/>
                </a:solidFill>
                <a:latin typeface="+mn-lt"/>
              </a:rPr>
              <a:t>New Area = 27.5 x 12 = 330cm</a:t>
            </a:r>
            <a:r>
              <a:rPr lang="en-GB" sz="2400" baseline="30000">
                <a:solidFill>
                  <a:srgbClr val="990099"/>
                </a:solidFill>
                <a:latin typeface="+mn-lt"/>
              </a:rPr>
              <a:t>2</a:t>
            </a:r>
            <a:endParaRPr lang="en-US" sz="2400" baseline="30000">
              <a:solidFill>
                <a:srgbClr val="990099"/>
              </a:solidFill>
              <a:latin typeface="+mn-lt"/>
            </a:endParaRPr>
          </a:p>
        </p:txBody>
      </p:sp>
      <p:sp>
        <p:nvSpPr>
          <p:cNvPr id="2090" name="Text Box 42"/>
          <p:cNvSpPr txBox="1">
            <a:spLocks noChangeArrowheads="1"/>
          </p:cNvSpPr>
          <p:nvPr/>
        </p:nvSpPr>
        <p:spPr bwMode="auto">
          <a:xfrm>
            <a:off x="2915716" y="5589588"/>
            <a:ext cx="259238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200" dirty="0">
                <a:solidFill>
                  <a:srgbClr val="FF0000"/>
                </a:solidFill>
                <a:latin typeface="+mn-lt"/>
              </a:rPr>
              <a:t>80cm</a:t>
            </a:r>
            <a:r>
              <a:rPr lang="en-GB" sz="3200" baseline="30000" dirty="0">
                <a:solidFill>
                  <a:srgbClr val="FF0000"/>
                </a:solidFill>
                <a:latin typeface="+mn-lt"/>
              </a:rPr>
              <a:t>2</a:t>
            </a:r>
            <a:endParaRPr lang="en-US" sz="32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286561" y="5866456"/>
            <a:ext cx="947366" cy="3715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0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2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3" grpId="0" animBg="1"/>
      <p:bldP spid="2074" grpId="0"/>
      <p:bldP spid="2075" grpId="0"/>
      <p:bldP spid="2080" grpId="0" animBg="1"/>
      <p:bldP spid="2081" grpId="0"/>
      <p:bldP spid="2082" grpId="0"/>
      <p:bldP spid="2083" grpId="0" animBg="1"/>
      <p:bldP spid="2083" grpId="1" animBg="1"/>
      <p:bldP spid="2084" grpId="0" animBg="1"/>
      <p:bldP spid="2084" grpId="1" animBg="1"/>
      <p:bldP spid="2085" grpId="0" animBg="1"/>
      <p:bldP spid="2085" grpId="1" animBg="1"/>
      <p:bldP spid="2086" grpId="0" animBg="1"/>
      <p:bldP spid="2086" grpId="1" animBg="1"/>
      <p:bldP spid="2088" grpId="0"/>
      <p:bldP spid="2089" grpId="0"/>
      <p:bldP spid="209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 b="74603"/>
          <a:stretch>
            <a:fillRect/>
          </a:stretch>
        </p:blipFill>
        <p:spPr bwMode="auto">
          <a:xfrm>
            <a:off x="900113" y="549275"/>
            <a:ext cx="7705725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/>
          <a:srcRect l="13535" t="78192"/>
          <a:stretch>
            <a:fillRect/>
          </a:stretch>
        </p:blipFill>
        <p:spPr bwMode="auto">
          <a:xfrm>
            <a:off x="900113" y="5734050"/>
            <a:ext cx="6662737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4102" name="Group 6"/>
          <p:cNvGrpSpPr>
            <a:grpSpLocks/>
          </p:cNvGrpSpPr>
          <p:nvPr/>
        </p:nvGrpSpPr>
        <p:grpSpPr bwMode="auto">
          <a:xfrm>
            <a:off x="2341563" y="2330450"/>
            <a:ext cx="4500562" cy="2251075"/>
            <a:chOff x="2744" y="255"/>
            <a:chExt cx="2835" cy="1418"/>
          </a:xfrm>
        </p:grpSpPr>
        <p:sp>
          <p:nvSpPr>
            <p:cNvPr id="4103" name="AutoShape 7"/>
            <p:cNvSpPr>
              <a:spLocks noChangeArrowheads="1"/>
            </p:cNvSpPr>
            <p:nvPr/>
          </p:nvSpPr>
          <p:spPr bwMode="auto">
            <a:xfrm>
              <a:off x="2744" y="255"/>
              <a:ext cx="1057" cy="1114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4104" name="AutoShape 8"/>
            <p:cNvSpPr>
              <a:spLocks noChangeArrowheads="1"/>
            </p:cNvSpPr>
            <p:nvPr/>
          </p:nvSpPr>
          <p:spPr bwMode="auto">
            <a:xfrm>
              <a:off x="4522" y="255"/>
              <a:ext cx="1057" cy="1114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4105" name="AutoShape 9"/>
            <p:cNvSpPr>
              <a:spLocks noChangeArrowheads="1"/>
            </p:cNvSpPr>
            <p:nvPr/>
          </p:nvSpPr>
          <p:spPr bwMode="auto">
            <a:xfrm rot="-2514128">
              <a:off x="3629" y="509"/>
              <a:ext cx="1105" cy="1164"/>
            </a:xfrm>
            <a:custGeom>
              <a:avLst/>
              <a:gdLst>
                <a:gd name="G0" fmla="+- -329531 0 0"/>
                <a:gd name="G1" fmla="+- -7826128 0 0"/>
                <a:gd name="G2" fmla="+- -329531 0 -7826128"/>
                <a:gd name="G3" fmla="+- 10800 0 0"/>
                <a:gd name="G4" fmla="+- 0 0 -329531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30 0 0"/>
                <a:gd name="G9" fmla="+- 0 0 -7826128"/>
                <a:gd name="G10" fmla="+- 5430 0 2700"/>
                <a:gd name="G11" fmla="cos G10 -329531"/>
                <a:gd name="G12" fmla="sin G10 -329531"/>
                <a:gd name="G13" fmla="cos 13500 -329531"/>
                <a:gd name="G14" fmla="sin 13500 -329531"/>
                <a:gd name="G15" fmla="+- G11 10800 0"/>
                <a:gd name="G16" fmla="+- G12 10800 0"/>
                <a:gd name="G17" fmla="+- G13 10800 0"/>
                <a:gd name="G18" fmla="+- G14 10800 0"/>
                <a:gd name="G19" fmla="*/ 5430 1 2"/>
                <a:gd name="G20" fmla="+- G19 5400 0"/>
                <a:gd name="G21" fmla="cos G20 -329531"/>
                <a:gd name="G22" fmla="sin G20 -329531"/>
                <a:gd name="G23" fmla="+- G21 10800 0"/>
                <a:gd name="G24" fmla="+- G12 G23 G22"/>
                <a:gd name="G25" fmla="+- G22 G23 G11"/>
                <a:gd name="G26" fmla="cos 10800 -329531"/>
                <a:gd name="G27" fmla="sin 10800 -329531"/>
                <a:gd name="G28" fmla="cos 5430 -329531"/>
                <a:gd name="G29" fmla="sin 5430 -329531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7826128"/>
                <a:gd name="G36" fmla="sin G34 -7826128"/>
                <a:gd name="G37" fmla="+/ -7826128 -329531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30 G39"/>
                <a:gd name="G43" fmla="sin 543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5833 w 21600"/>
                <a:gd name="T5" fmla="*/ 1244 h 21600"/>
                <a:gd name="T6" fmla="*/ 6814 w 21600"/>
                <a:gd name="T7" fmla="*/ 3731 h 21600"/>
                <a:gd name="T8" fmla="*/ 13330 w 21600"/>
                <a:gd name="T9" fmla="*/ 5995 h 21600"/>
                <a:gd name="T10" fmla="*/ 24248 w 21600"/>
                <a:gd name="T11" fmla="*/ 9616 h 21600"/>
                <a:gd name="T12" fmla="*/ 19355 w 21600"/>
                <a:gd name="T13" fmla="*/ 15452 h 21600"/>
                <a:gd name="T14" fmla="*/ 13519 w 21600"/>
                <a:gd name="T15" fmla="*/ 1056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9" y="10324"/>
                  </a:moveTo>
                  <a:cubicBezTo>
                    <a:pt x="15962" y="7520"/>
                    <a:pt x="13614" y="5370"/>
                    <a:pt x="10800" y="5370"/>
                  </a:cubicBezTo>
                  <a:cubicBezTo>
                    <a:pt x="9865" y="5369"/>
                    <a:pt x="8946" y="5611"/>
                    <a:pt x="8132" y="6070"/>
                  </a:cubicBezTo>
                  <a:lnTo>
                    <a:pt x="5495" y="1392"/>
                  </a:lnTo>
                  <a:cubicBezTo>
                    <a:pt x="7114" y="479"/>
                    <a:pt x="8941" y="-1"/>
                    <a:pt x="10800" y="0"/>
                  </a:cubicBezTo>
                  <a:cubicBezTo>
                    <a:pt x="16397" y="0"/>
                    <a:pt x="21067" y="4277"/>
                    <a:pt x="21558" y="9853"/>
                  </a:cubicBezTo>
                  <a:lnTo>
                    <a:pt x="24248" y="9616"/>
                  </a:lnTo>
                  <a:lnTo>
                    <a:pt x="19355" y="15452"/>
                  </a:lnTo>
                  <a:lnTo>
                    <a:pt x="13519" y="10560"/>
                  </a:lnTo>
                  <a:lnTo>
                    <a:pt x="16209" y="10324"/>
                  </a:lnTo>
                  <a:close/>
                </a:path>
              </a:pathLst>
            </a:custGeom>
            <a:gradFill rotWithShape="1">
              <a:gsLst>
                <a:gs pos="0">
                  <a:srgbClr val="CC99FF"/>
                </a:gs>
                <a:gs pos="50000">
                  <a:srgbClr val="CC99FF">
                    <a:gamma/>
                    <a:tint val="31765"/>
                    <a:invGamma/>
                  </a:srgbClr>
                </a:gs>
                <a:gs pos="100000">
                  <a:srgbClr val="CC99FF"/>
                </a:gs>
              </a:gsLst>
              <a:lin ang="18900000" scaled="1"/>
            </a:gra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</p:grpSp>
      <p:sp>
        <p:nvSpPr>
          <p:cNvPr id="4106" name="WordArt 10"/>
          <p:cNvSpPr>
            <a:spLocks noChangeArrowheads="1" noChangeShapeType="1" noTextEdit="1"/>
          </p:cNvSpPr>
          <p:nvPr/>
        </p:nvSpPr>
        <p:spPr bwMode="auto">
          <a:xfrm>
            <a:off x="4152900" y="3049588"/>
            <a:ext cx="792163" cy="31432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en-GB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800080"/>
                </a:solidFill>
                <a:latin typeface="+mj-lt"/>
              </a:rPr>
              <a:t>x1.02</a:t>
            </a:r>
          </a:p>
        </p:txBody>
      </p: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2411413" y="2852738"/>
            <a:ext cx="14398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600">
                <a:solidFill>
                  <a:srgbClr val="FF0000"/>
                </a:solidFill>
                <a:latin typeface="+mj-lt"/>
              </a:rPr>
              <a:t>76.50</a:t>
            </a:r>
            <a:endParaRPr lang="en-US" sz="360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108" name="Text Box 12"/>
          <p:cNvSpPr txBox="1">
            <a:spLocks noChangeArrowheads="1"/>
          </p:cNvSpPr>
          <p:nvPr/>
        </p:nvSpPr>
        <p:spPr bwMode="auto">
          <a:xfrm>
            <a:off x="5437188" y="2924175"/>
            <a:ext cx="14398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600">
                <a:latin typeface="+mj-lt"/>
              </a:rPr>
              <a:t>78.03</a:t>
            </a:r>
            <a:endParaRPr lang="en-US" sz="3600">
              <a:latin typeface="+mj-lt"/>
            </a:endParaRPr>
          </a:p>
        </p:txBody>
      </p:sp>
      <p:sp>
        <p:nvSpPr>
          <p:cNvPr id="4109" name="Oval 13"/>
          <p:cNvSpPr>
            <a:spLocks noChangeArrowheads="1"/>
          </p:cNvSpPr>
          <p:nvPr/>
        </p:nvSpPr>
        <p:spPr bwMode="auto">
          <a:xfrm>
            <a:off x="4427538" y="620713"/>
            <a:ext cx="1152525" cy="431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+mj-lt"/>
            </a:endParaRPr>
          </a:p>
        </p:txBody>
      </p:sp>
      <p:sp>
        <p:nvSpPr>
          <p:cNvPr id="4110" name="Oval 14"/>
          <p:cNvSpPr>
            <a:spLocks noChangeArrowheads="1"/>
          </p:cNvSpPr>
          <p:nvPr/>
        </p:nvSpPr>
        <p:spPr bwMode="auto">
          <a:xfrm>
            <a:off x="5292725" y="620713"/>
            <a:ext cx="1152525" cy="431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+mj-lt"/>
            </a:endParaRPr>
          </a:p>
        </p:txBody>
      </p:sp>
      <p:sp>
        <p:nvSpPr>
          <p:cNvPr id="4111" name="Text Box 15"/>
          <p:cNvSpPr txBox="1">
            <a:spLocks noChangeArrowheads="1"/>
          </p:cNvSpPr>
          <p:nvPr/>
        </p:nvSpPr>
        <p:spPr bwMode="auto">
          <a:xfrm>
            <a:off x="2339975" y="4365625"/>
            <a:ext cx="5113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>
                <a:solidFill>
                  <a:srgbClr val="990099"/>
                </a:solidFill>
                <a:latin typeface="+mj-lt"/>
              </a:rPr>
              <a:t>Going backwards:  78.03 </a:t>
            </a:r>
            <a:r>
              <a:rPr lang="en-US" sz="2400">
                <a:solidFill>
                  <a:srgbClr val="990099"/>
                </a:solidFill>
                <a:latin typeface="+mj-lt"/>
              </a:rPr>
              <a:t>÷ 1.02 </a:t>
            </a:r>
          </a:p>
        </p:txBody>
      </p:sp>
      <p:sp>
        <p:nvSpPr>
          <p:cNvPr id="4112" name="Text Box 16"/>
          <p:cNvSpPr txBox="1">
            <a:spLocks noChangeArrowheads="1"/>
          </p:cNvSpPr>
          <p:nvPr/>
        </p:nvSpPr>
        <p:spPr bwMode="auto">
          <a:xfrm>
            <a:off x="179512" y="127785"/>
            <a:ext cx="548589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dirty="0">
                <a:latin typeface="+mj-lt"/>
              </a:rPr>
              <a:t>This one is a bit </a:t>
            </a:r>
            <a:r>
              <a:rPr lang="en-GB" sz="2400" dirty="0" smtClean="0">
                <a:latin typeface="+mj-lt"/>
              </a:rPr>
              <a:t>different. How?</a:t>
            </a:r>
            <a:endParaRPr lang="en-US" sz="2400" dirty="0">
              <a:latin typeface="+mj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368442" y="5846786"/>
            <a:ext cx="947366" cy="3715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6" grpId="0" animBg="1"/>
      <p:bldP spid="4107" grpId="0"/>
      <p:bldP spid="4108" grpId="0"/>
      <p:bldP spid="4109" grpId="0" animBg="1"/>
      <p:bldP spid="4109" grpId="1" animBg="1"/>
      <p:bldP spid="4110" grpId="0" animBg="1"/>
      <p:bldP spid="4110" grpId="1" animBg="1"/>
      <p:bldP spid="41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 b="70737"/>
          <a:stretch>
            <a:fillRect/>
          </a:stretch>
        </p:blipFill>
        <p:spPr bwMode="auto">
          <a:xfrm>
            <a:off x="900113" y="333375"/>
            <a:ext cx="756126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/>
          <a:srcRect l="18077" t="79446"/>
          <a:stretch>
            <a:fillRect/>
          </a:stretch>
        </p:blipFill>
        <p:spPr bwMode="auto">
          <a:xfrm>
            <a:off x="1042988" y="5589588"/>
            <a:ext cx="61944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6150" name="Group 6"/>
          <p:cNvGrpSpPr>
            <a:grpSpLocks/>
          </p:cNvGrpSpPr>
          <p:nvPr/>
        </p:nvGrpSpPr>
        <p:grpSpPr bwMode="auto">
          <a:xfrm>
            <a:off x="2557463" y="2546350"/>
            <a:ext cx="4500562" cy="2251075"/>
            <a:chOff x="2744" y="255"/>
            <a:chExt cx="2835" cy="1418"/>
          </a:xfrm>
        </p:grpSpPr>
        <p:sp>
          <p:nvSpPr>
            <p:cNvPr id="6151" name="AutoShape 7"/>
            <p:cNvSpPr>
              <a:spLocks noChangeArrowheads="1"/>
            </p:cNvSpPr>
            <p:nvPr/>
          </p:nvSpPr>
          <p:spPr bwMode="auto">
            <a:xfrm>
              <a:off x="2744" y="255"/>
              <a:ext cx="1057" cy="1114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6152" name="AutoShape 8"/>
            <p:cNvSpPr>
              <a:spLocks noChangeArrowheads="1"/>
            </p:cNvSpPr>
            <p:nvPr/>
          </p:nvSpPr>
          <p:spPr bwMode="auto">
            <a:xfrm>
              <a:off x="4522" y="255"/>
              <a:ext cx="1057" cy="1114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6153" name="AutoShape 9"/>
            <p:cNvSpPr>
              <a:spLocks noChangeArrowheads="1"/>
            </p:cNvSpPr>
            <p:nvPr/>
          </p:nvSpPr>
          <p:spPr bwMode="auto">
            <a:xfrm rot="-2514128">
              <a:off x="3629" y="509"/>
              <a:ext cx="1105" cy="1164"/>
            </a:xfrm>
            <a:custGeom>
              <a:avLst/>
              <a:gdLst>
                <a:gd name="G0" fmla="+- -329531 0 0"/>
                <a:gd name="G1" fmla="+- -7826128 0 0"/>
                <a:gd name="G2" fmla="+- -329531 0 -7826128"/>
                <a:gd name="G3" fmla="+- 10800 0 0"/>
                <a:gd name="G4" fmla="+- 0 0 -329531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30 0 0"/>
                <a:gd name="G9" fmla="+- 0 0 -7826128"/>
                <a:gd name="G10" fmla="+- 5430 0 2700"/>
                <a:gd name="G11" fmla="cos G10 -329531"/>
                <a:gd name="G12" fmla="sin G10 -329531"/>
                <a:gd name="G13" fmla="cos 13500 -329531"/>
                <a:gd name="G14" fmla="sin 13500 -329531"/>
                <a:gd name="G15" fmla="+- G11 10800 0"/>
                <a:gd name="G16" fmla="+- G12 10800 0"/>
                <a:gd name="G17" fmla="+- G13 10800 0"/>
                <a:gd name="G18" fmla="+- G14 10800 0"/>
                <a:gd name="G19" fmla="*/ 5430 1 2"/>
                <a:gd name="G20" fmla="+- G19 5400 0"/>
                <a:gd name="G21" fmla="cos G20 -329531"/>
                <a:gd name="G22" fmla="sin G20 -329531"/>
                <a:gd name="G23" fmla="+- G21 10800 0"/>
                <a:gd name="G24" fmla="+- G12 G23 G22"/>
                <a:gd name="G25" fmla="+- G22 G23 G11"/>
                <a:gd name="G26" fmla="cos 10800 -329531"/>
                <a:gd name="G27" fmla="sin 10800 -329531"/>
                <a:gd name="G28" fmla="cos 5430 -329531"/>
                <a:gd name="G29" fmla="sin 5430 -329531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7826128"/>
                <a:gd name="G36" fmla="sin G34 -7826128"/>
                <a:gd name="G37" fmla="+/ -7826128 -329531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30 G39"/>
                <a:gd name="G43" fmla="sin 543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5833 w 21600"/>
                <a:gd name="T5" fmla="*/ 1244 h 21600"/>
                <a:gd name="T6" fmla="*/ 6814 w 21600"/>
                <a:gd name="T7" fmla="*/ 3731 h 21600"/>
                <a:gd name="T8" fmla="*/ 13330 w 21600"/>
                <a:gd name="T9" fmla="*/ 5995 h 21600"/>
                <a:gd name="T10" fmla="*/ 24248 w 21600"/>
                <a:gd name="T11" fmla="*/ 9616 h 21600"/>
                <a:gd name="T12" fmla="*/ 19355 w 21600"/>
                <a:gd name="T13" fmla="*/ 15452 h 21600"/>
                <a:gd name="T14" fmla="*/ 13519 w 21600"/>
                <a:gd name="T15" fmla="*/ 1056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9" y="10324"/>
                  </a:moveTo>
                  <a:cubicBezTo>
                    <a:pt x="15962" y="7520"/>
                    <a:pt x="13614" y="5370"/>
                    <a:pt x="10800" y="5370"/>
                  </a:cubicBezTo>
                  <a:cubicBezTo>
                    <a:pt x="9865" y="5369"/>
                    <a:pt x="8946" y="5611"/>
                    <a:pt x="8132" y="6070"/>
                  </a:cubicBezTo>
                  <a:lnTo>
                    <a:pt x="5495" y="1392"/>
                  </a:lnTo>
                  <a:cubicBezTo>
                    <a:pt x="7114" y="479"/>
                    <a:pt x="8941" y="-1"/>
                    <a:pt x="10800" y="0"/>
                  </a:cubicBezTo>
                  <a:cubicBezTo>
                    <a:pt x="16397" y="0"/>
                    <a:pt x="21067" y="4277"/>
                    <a:pt x="21558" y="9853"/>
                  </a:cubicBezTo>
                  <a:lnTo>
                    <a:pt x="24248" y="9616"/>
                  </a:lnTo>
                  <a:lnTo>
                    <a:pt x="19355" y="15452"/>
                  </a:lnTo>
                  <a:lnTo>
                    <a:pt x="13519" y="10560"/>
                  </a:lnTo>
                  <a:lnTo>
                    <a:pt x="16209" y="10324"/>
                  </a:lnTo>
                  <a:close/>
                </a:path>
              </a:pathLst>
            </a:custGeom>
            <a:gradFill rotWithShape="1">
              <a:gsLst>
                <a:gs pos="0">
                  <a:srgbClr val="CC99FF"/>
                </a:gs>
                <a:gs pos="50000">
                  <a:srgbClr val="CC99FF">
                    <a:gamma/>
                    <a:tint val="31765"/>
                    <a:invGamma/>
                  </a:srgbClr>
                </a:gs>
                <a:gs pos="100000">
                  <a:srgbClr val="CC99FF"/>
                </a:gs>
              </a:gsLst>
              <a:lin ang="18900000" scaled="1"/>
            </a:gra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</p:grpSp>
      <p:sp>
        <p:nvSpPr>
          <p:cNvPr id="6154" name="WordArt 10"/>
          <p:cNvSpPr>
            <a:spLocks noChangeArrowheads="1" noChangeShapeType="1" noTextEdit="1"/>
          </p:cNvSpPr>
          <p:nvPr/>
        </p:nvSpPr>
        <p:spPr bwMode="auto">
          <a:xfrm>
            <a:off x="4368800" y="3265488"/>
            <a:ext cx="792163" cy="31432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en-GB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800080"/>
                </a:solidFill>
                <a:latin typeface="+mj-lt"/>
              </a:rPr>
              <a:t>x1.2</a:t>
            </a:r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2843213" y="3148013"/>
            <a:ext cx="14398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600">
                <a:solidFill>
                  <a:srgbClr val="FF0000"/>
                </a:solidFill>
                <a:latin typeface="+mj-lt"/>
              </a:rPr>
              <a:t>500</a:t>
            </a:r>
            <a:endParaRPr lang="en-US" sz="360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5653088" y="3140075"/>
            <a:ext cx="14398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600">
                <a:latin typeface="+mj-lt"/>
              </a:rPr>
              <a:t>600</a:t>
            </a:r>
            <a:endParaRPr lang="en-US" sz="3600">
              <a:latin typeface="+mj-lt"/>
            </a:endParaRPr>
          </a:p>
        </p:txBody>
      </p:sp>
      <p:sp>
        <p:nvSpPr>
          <p:cNvPr id="6157" name="Oval 13"/>
          <p:cNvSpPr>
            <a:spLocks noChangeArrowheads="1"/>
          </p:cNvSpPr>
          <p:nvPr/>
        </p:nvSpPr>
        <p:spPr bwMode="auto">
          <a:xfrm>
            <a:off x="4356100" y="333375"/>
            <a:ext cx="1152525" cy="431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6158" name="Oval 14"/>
          <p:cNvSpPr>
            <a:spLocks noChangeArrowheads="1"/>
          </p:cNvSpPr>
          <p:nvPr/>
        </p:nvSpPr>
        <p:spPr bwMode="auto">
          <a:xfrm>
            <a:off x="2987675" y="549275"/>
            <a:ext cx="1152525" cy="431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6159" name="Text Box 15"/>
          <p:cNvSpPr txBox="1">
            <a:spLocks noChangeArrowheads="1"/>
          </p:cNvSpPr>
          <p:nvPr/>
        </p:nvSpPr>
        <p:spPr bwMode="auto">
          <a:xfrm>
            <a:off x="2484438" y="4868863"/>
            <a:ext cx="51133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>
                <a:solidFill>
                  <a:srgbClr val="990099"/>
                </a:solidFill>
                <a:latin typeface="+mj-lt"/>
              </a:rPr>
              <a:t>Going backwards:  600 </a:t>
            </a:r>
            <a:r>
              <a:rPr lang="en-US" sz="2400">
                <a:solidFill>
                  <a:srgbClr val="990099"/>
                </a:solidFill>
                <a:latin typeface="+mj-lt"/>
              </a:rPr>
              <a:t>÷ 1.2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19031" y="5519737"/>
            <a:ext cx="947366" cy="3715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+mj-lt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4" grpId="0" animBg="1"/>
      <p:bldP spid="6155" grpId="0"/>
      <p:bldP spid="6156" grpId="0"/>
      <p:bldP spid="6157" grpId="0" animBg="1"/>
      <p:bldP spid="6157" grpId="1" animBg="1"/>
      <p:bldP spid="6158" grpId="0" animBg="1"/>
      <p:bldP spid="6158" grpId="1" animBg="1"/>
      <p:bldP spid="615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/>
          <a:srcRect r="47963" b="94087"/>
          <a:stretch>
            <a:fillRect/>
          </a:stretch>
        </p:blipFill>
        <p:spPr bwMode="auto">
          <a:xfrm>
            <a:off x="1187450" y="476250"/>
            <a:ext cx="3671888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 cstate="print"/>
          <a:srcRect l="5107" t="57906" b="31467"/>
          <a:stretch>
            <a:fillRect/>
          </a:stretch>
        </p:blipFill>
        <p:spPr bwMode="auto">
          <a:xfrm>
            <a:off x="1116013" y="1268413"/>
            <a:ext cx="66960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3" cstate="print"/>
          <a:srcRect l="5107" t="53191" r="85715" b="42094"/>
          <a:stretch>
            <a:fillRect/>
          </a:stretch>
        </p:blipFill>
        <p:spPr bwMode="auto">
          <a:xfrm>
            <a:off x="1130300" y="995363"/>
            <a:ext cx="647700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3" cstate="print"/>
          <a:srcRect l="19392" t="53191" r="45917" b="42094"/>
          <a:stretch>
            <a:fillRect/>
          </a:stretch>
        </p:blipFill>
        <p:spPr bwMode="auto">
          <a:xfrm>
            <a:off x="1806575" y="995363"/>
            <a:ext cx="2447925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3" cstate="print"/>
          <a:srcRect l="63261" b="94087"/>
          <a:stretch>
            <a:fillRect/>
          </a:stretch>
        </p:blipFill>
        <p:spPr bwMode="auto">
          <a:xfrm>
            <a:off x="4787900" y="476250"/>
            <a:ext cx="2592388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3" cstate="print"/>
          <a:srcRect l="5107" t="93358"/>
          <a:stretch>
            <a:fillRect/>
          </a:stretch>
        </p:blipFill>
        <p:spPr bwMode="auto">
          <a:xfrm>
            <a:off x="539750" y="5876925"/>
            <a:ext cx="6696075" cy="40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7179" name="Group 11"/>
          <p:cNvGrpSpPr>
            <a:grpSpLocks/>
          </p:cNvGrpSpPr>
          <p:nvPr/>
        </p:nvGrpSpPr>
        <p:grpSpPr bwMode="auto">
          <a:xfrm>
            <a:off x="2557463" y="2546350"/>
            <a:ext cx="4500562" cy="2251075"/>
            <a:chOff x="2744" y="255"/>
            <a:chExt cx="2835" cy="1418"/>
          </a:xfrm>
        </p:grpSpPr>
        <p:sp>
          <p:nvSpPr>
            <p:cNvPr id="7180" name="AutoShape 12"/>
            <p:cNvSpPr>
              <a:spLocks noChangeArrowheads="1"/>
            </p:cNvSpPr>
            <p:nvPr/>
          </p:nvSpPr>
          <p:spPr bwMode="auto">
            <a:xfrm>
              <a:off x="2744" y="255"/>
              <a:ext cx="1057" cy="1114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7181" name="AutoShape 13"/>
            <p:cNvSpPr>
              <a:spLocks noChangeArrowheads="1"/>
            </p:cNvSpPr>
            <p:nvPr/>
          </p:nvSpPr>
          <p:spPr bwMode="auto">
            <a:xfrm>
              <a:off x="4522" y="255"/>
              <a:ext cx="1057" cy="1114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7182" name="AutoShape 14"/>
            <p:cNvSpPr>
              <a:spLocks noChangeArrowheads="1"/>
            </p:cNvSpPr>
            <p:nvPr/>
          </p:nvSpPr>
          <p:spPr bwMode="auto">
            <a:xfrm rot="-2514128">
              <a:off x="3629" y="509"/>
              <a:ext cx="1105" cy="1164"/>
            </a:xfrm>
            <a:custGeom>
              <a:avLst/>
              <a:gdLst>
                <a:gd name="G0" fmla="+- -329531 0 0"/>
                <a:gd name="G1" fmla="+- -7826128 0 0"/>
                <a:gd name="G2" fmla="+- -329531 0 -7826128"/>
                <a:gd name="G3" fmla="+- 10800 0 0"/>
                <a:gd name="G4" fmla="+- 0 0 -329531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30 0 0"/>
                <a:gd name="G9" fmla="+- 0 0 -7826128"/>
                <a:gd name="G10" fmla="+- 5430 0 2700"/>
                <a:gd name="G11" fmla="cos G10 -329531"/>
                <a:gd name="G12" fmla="sin G10 -329531"/>
                <a:gd name="G13" fmla="cos 13500 -329531"/>
                <a:gd name="G14" fmla="sin 13500 -329531"/>
                <a:gd name="G15" fmla="+- G11 10800 0"/>
                <a:gd name="G16" fmla="+- G12 10800 0"/>
                <a:gd name="G17" fmla="+- G13 10800 0"/>
                <a:gd name="G18" fmla="+- G14 10800 0"/>
                <a:gd name="G19" fmla="*/ 5430 1 2"/>
                <a:gd name="G20" fmla="+- G19 5400 0"/>
                <a:gd name="G21" fmla="cos G20 -329531"/>
                <a:gd name="G22" fmla="sin G20 -329531"/>
                <a:gd name="G23" fmla="+- G21 10800 0"/>
                <a:gd name="G24" fmla="+- G12 G23 G22"/>
                <a:gd name="G25" fmla="+- G22 G23 G11"/>
                <a:gd name="G26" fmla="cos 10800 -329531"/>
                <a:gd name="G27" fmla="sin 10800 -329531"/>
                <a:gd name="G28" fmla="cos 5430 -329531"/>
                <a:gd name="G29" fmla="sin 5430 -329531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7826128"/>
                <a:gd name="G36" fmla="sin G34 -7826128"/>
                <a:gd name="G37" fmla="+/ -7826128 -329531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30 G39"/>
                <a:gd name="G43" fmla="sin 543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5833 w 21600"/>
                <a:gd name="T5" fmla="*/ 1244 h 21600"/>
                <a:gd name="T6" fmla="*/ 6814 w 21600"/>
                <a:gd name="T7" fmla="*/ 3731 h 21600"/>
                <a:gd name="T8" fmla="*/ 13330 w 21600"/>
                <a:gd name="T9" fmla="*/ 5995 h 21600"/>
                <a:gd name="T10" fmla="*/ 24248 w 21600"/>
                <a:gd name="T11" fmla="*/ 9616 h 21600"/>
                <a:gd name="T12" fmla="*/ 19355 w 21600"/>
                <a:gd name="T13" fmla="*/ 15452 h 21600"/>
                <a:gd name="T14" fmla="*/ 13519 w 21600"/>
                <a:gd name="T15" fmla="*/ 1056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9" y="10324"/>
                  </a:moveTo>
                  <a:cubicBezTo>
                    <a:pt x="15962" y="7520"/>
                    <a:pt x="13614" y="5370"/>
                    <a:pt x="10800" y="5370"/>
                  </a:cubicBezTo>
                  <a:cubicBezTo>
                    <a:pt x="9865" y="5369"/>
                    <a:pt x="8946" y="5611"/>
                    <a:pt x="8132" y="6070"/>
                  </a:cubicBezTo>
                  <a:lnTo>
                    <a:pt x="5495" y="1392"/>
                  </a:lnTo>
                  <a:cubicBezTo>
                    <a:pt x="7114" y="479"/>
                    <a:pt x="8941" y="-1"/>
                    <a:pt x="10800" y="0"/>
                  </a:cubicBezTo>
                  <a:cubicBezTo>
                    <a:pt x="16397" y="0"/>
                    <a:pt x="21067" y="4277"/>
                    <a:pt x="21558" y="9853"/>
                  </a:cubicBezTo>
                  <a:lnTo>
                    <a:pt x="24248" y="9616"/>
                  </a:lnTo>
                  <a:lnTo>
                    <a:pt x="19355" y="15452"/>
                  </a:lnTo>
                  <a:lnTo>
                    <a:pt x="13519" y="10560"/>
                  </a:lnTo>
                  <a:lnTo>
                    <a:pt x="16209" y="10324"/>
                  </a:lnTo>
                  <a:close/>
                </a:path>
              </a:pathLst>
            </a:custGeom>
            <a:gradFill rotWithShape="1">
              <a:gsLst>
                <a:gs pos="0">
                  <a:srgbClr val="CC99FF"/>
                </a:gs>
                <a:gs pos="50000">
                  <a:srgbClr val="CC99FF">
                    <a:gamma/>
                    <a:tint val="31765"/>
                    <a:invGamma/>
                  </a:srgbClr>
                </a:gs>
                <a:gs pos="100000">
                  <a:srgbClr val="CC99FF"/>
                </a:gs>
              </a:gsLst>
              <a:lin ang="18900000" scaled="1"/>
            </a:gra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n-lt"/>
              </a:endParaRPr>
            </a:p>
          </p:txBody>
        </p:sp>
      </p:grpSp>
      <p:sp>
        <p:nvSpPr>
          <p:cNvPr id="7183" name="WordArt 15"/>
          <p:cNvSpPr>
            <a:spLocks noChangeArrowheads="1" noChangeShapeType="1" noTextEdit="1"/>
          </p:cNvSpPr>
          <p:nvPr/>
        </p:nvSpPr>
        <p:spPr bwMode="auto">
          <a:xfrm>
            <a:off x="4368800" y="3265488"/>
            <a:ext cx="792163" cy="31432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en-GB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800080"/>
                </a:solidFill>
                <a:latin typeface="+mn-lt"/>
              </a:rPr>
              <a:t>x1.1</a:t>
            </a:r>
          </a:p>
        </p:txBody>
      </p:sp>
      <p:sp>
        <p:nvSpPr>
          <p:cNvPr id="7184" name="Text Box 16"/>
          <p:cNvSpPr txBox="1">
            <a:spLocks noChangeArrowheads="1"/>
          </p:cNvSpPr>
          <p:nvPr/>
        </p:nvSpPr>
        <p:spPr bwMode="auto">
          <a:xfrm>
            <a:off x="2700338" y="3068638"/>
            <a:ext cx="14398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600">
                <a:solidFill>
                  <a:srgbClr val="FF0000"/>
                </a:solidFill>
                <a:latin typeface="+mn-lt"/>
              </a:rPr>
              <a:t>1200</a:t>
            </a:r>
            <a:endParaRPr lang="en-US" sz="360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7185" name="Text Box 17"/>
          <p:cNvSpPr txBox="1">
            <a:spLocks noChangeArrowheads="1"/>
          </p:cNvSpPr>
          <p:nvPr/>
        </p:nvSpPr>
        <p:spPr bwMode="auto">
          <a:xfrm>
            <a:off x="5653088" y="3140075"/>
            <a:ext cx="14398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600">
                <a:latin typeface="+mn-lt"/>
              </a:rPr>
              <a:t>1320</a:t>
            </a:r>
            <a:endParaRPr lang="en-US" sz="3600">
              <a:latin typeface="+mn-lt"/>
            </a:endParaRPr>
          </a:p>
        </p:txBody>
      </p:sp>
      <p:sp>
        <p:nvSpPr>
          <p:cNvPr id="7186" name="Oval 18"/>
          <p:cNvSpPr>
            <a:spLocks noChangeArrowheads="1"/>
          </p:cNvSpPr>
          <p:nvPr/>
        </p:nvSpPr>
        <p:spPr bwMode="auto">
          <a:xfrm>
            <a:off x="3419475" y="404813"/>
            <a:ext cx="1152525" cy="431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7187" name="Oval 19"/>
          <p:cNvSpPr>
            <a:spLocks noChangeArrowheads="1"/>
          </p:cNvSpPr>
          <p:nvPr/>
        </p:nvSpPr>
        <p:spPr bwMode="auto">
          <a:xfrm>
            <a:off x="4284663" y="1125538"/>
            <a:ext cx="1152525" cy="431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+mn-lt"/>
            </a:endParaRPr>
          </a:p>
        </p:txBody>
      </p:sp>
      <p:sp>
        <p:nvSpPr>
          <p:cNvPr id="7188" name="Text Box 20"/>
          <p:cNvSpPr txBox="1">
            <a:spLocks noChangeArrowheads="1"/>
          </p:cNvSpPr>
          <p:nvPr/>
        </p:nvSpPr>
        <p:spPr bwMode="auto">
          <a:xfrm>
            <a:off x="2484438" y="4868863"/>
            <a:ext cx="51133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>
                <a:solidFill>
                  <a:srgbClr val="990099"/>
                </a:solidFill>
                <a:latin typeface="+mn-lt"/>
              </a:rPr>
              <a:t>Going backwards:  1320 </a:t>
            </a:r>
            <a:r>
              <a:rPr lang="en-US" sz="2400">
                <a:solidFill>
                  <a:srgbClr val="990099"/>
                </a:solidFill>
                <a:latin typeface="+mn-lt"/>
              </a:rPr>
              <a:t>÷ 1.1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373019" y="5876925"/>
            <a:ext cx="947366" cy="3715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3" grpId="0" animBg="1"/>
      <p:bldP spid="7184" grpId="0"/>
      <p:bldP spid="7185" grpId="0"/>
      <p:bldP spid="7186" grpId="0" animBg="1"/>
      <p:bldP spid="7186" grpId="1" animBg="1"/>
      <p:bldP spid="7187" grpId="0" animBg="1"/>
      <p:bldP spid="7187" grpId="1" animBg="1"/>
      <p:bldP spid="718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/>
          <a:srcRect t="80554"/>
          <a:stretch>
            <a:fillRect/>
          </a:stretch>
        </p:blipFill>
        <p:spPr bwMode="auto">
          <a:xfrm>
            <a:off x="179388" y="5516563"/>
            <a:ext cx="7705725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 cstate="print"/>
          <a:srcRect b="71005"/>
          <a:stretch>
            <a:fillRect/>
          </a:stretch>
        </p:blipFill>
        <p:spPr bwMode="auto">
          <a:xfrm>
            <a:off x="971550" y="260350"/>
            <a:ext cx="7308850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9223" name="Group 7"/>
          <p:cNvGrpSpPr>
            <a:grpSpLocks/>
          </p:cNvGrpSpPr>
          <p:nvPr/>
        </p:nvGrpSpPr>
        <p:grpSpPr bwMode="auto">
          <a:xfrm>
            <a:off x="2557463" y="2546350"/>
            <a:ext cx="4500562" cy="2251075"/>
            <a:chOff x="2744" y="255"/>
            <a:chExt cx="2835" cy="1418"/>
          </a:xfrm>
        </p:grpSpPr>
        <p:sp>
          <p:nvSpPr>
            <p:cNvPr id="9224" name="AutoShape 8"/>
            <p:cNvSpPr>
              <a:spLocks noChangeArrowheads="1"/>
            </p:cNvSpPr>
            <p:nvPr/>
          </p:nvSpPr>
          <p:spPr bwMode="auto">
            <a:xfrm>
              <a:off x="2744" y="255"/>
              <a:ext cx="1057" cy="1114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9225" name="AutoShape 9"/>
            <p:cNvSpPr>
              <a:spLocks noChangeArrowheads="1"/>
            </p:cNvSpPr>
            <p:nvPr/>
          </p:nvSpPr>
          <p:spPr bwMode="auto">
            <a:xfrm>
              <a:off x="4522" y="255"/>
              <a:ext cx="1057" cy="1114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9226" name="AutoShape 10"/>
            <p:cNvSpPr>
              <a:spLocks noChangeArrowheads="1"/>
            </p:cNvSpPr>
            <p:nvPr/>
          </p:nvSpPr>
          <p:spPr bwMode="auto">
            <a:xfrm rot="-2514128">
              <a:off x="3629" y="509"/>
              <a:ext cx="1105" cy="1164"/>
            </a:xfrm>
            <a:custGeom>
              <a:avLst/>
              <a:gdLst>
                <a:gd name="G0" fmla="+- -329531 0 0"/>
                <a:gd name="G1" fmla="+- -7826128 0 0"/>
                <a:gd name="G2" fmla="+- -329531 0 -7826128"/>
                <a:gd name="G3" fmla="+- 10800 0 0"/>
                <a:gd name="G4" fmla="+- 0 0 -329531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30 0 0"/>
                <a:gd name="G9" fmla="+- 0 0 -7826128"/>
                <a:gd name="G10" fmla="+- 5430 0 2700"/>
                <a:gd name="G11" fmla="cos G10 -329531"/>
                <a:gd name="G12" fmla="sin G10 -329531"/>
                <a:gd name="G13" fmla="cos 13500 -329531"/>
                <a:gd name="G14" fmla="sin 13500 -329531"/>
                <a:gd name="G15" fmla="+- G11 10800 0"/>
                <a:gd name="G16" fmla="+- G12 10800 0"/>
                <a:gd name="G17" fmla="+- G13 10800 0"/>
                <a:gd name="G18" fmla="+- G14 10800 0"/>
                <a:gd name="G19" fmla="*/ 5430 1 2"/>
                <a:gd name="G20" fmla="+- G19 5400 0"/>
                <a:gd name="G21" fmla="cos G20 -329531"/>
                <a:gd name="G22" fmla="sin G20 -329531"/>
                <a:gd name="G23" fmla="+- G21 10800 0"/>
                <a:gd name="G24" fmla="+- G12 G23 G22"/>
                <a:gd name="G25" fmla="+- G22 G23 G11"/>
                <a:gd name="G26" fmla="cos 10800 -329531"/>
                <a:gd name="G27" fmla="sin 10800 -329531"/>
                <a:gd name="G28" fmla="cos 5430 -329531"/>
                <a:gd name="G29" fmla="sin 5430 -329531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7826128"/>
                <a:gd name="G36" fmla="sin G34 -7826128"/>
                <a:gd name="G37" fmla="+/ -7826128 -329531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30 G39"/>
                <a:gd name="G43" fmla="sin 543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5833 w 21600"/>
                <a:gd name="T5" fmla="*/ 1244 h 21600"/>
                <a:gd name="T6" fmla="*/ 6814 w 21600"/>
                <a:gd name="T7" fmla="*/ 3731 h 21600"/>
                <a:gd name="T8" fmla="*/ 13330 w 21600"/>
                <a:gd name="T9" fmla="*/ 5995 h 21600"/>
                <a:gd name="T10" fmla="*/ 24248 w 21600"/>
                <a:gd name="T11" fmla="*/ 9616 h 21600"/>
                <a:gd name="T12" fmla="*/ 19355 w 21600"/>
                <a:gd name="T13" fmla="*/ 15452 h 21600"/>
                <a:gd name="T14" fmla="*/ 13519 w 21600"/>
                <a:gd name="T15" fmla="*/ 1056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9" y="10324"/>
                  </a:moveTo>
                  <a:cubicBezTo>
                    <a:pt x="15962" y="7520"/>
                    <a:pt x="13614" y="5370"/>
                    <a:pt x="10800" y="5370"/>
                  </a:cubicBezTo>
                  <a:cubicBezTo>
                    <a:pt x="9865" y="5369"/>
                    <a:pt x="8946" y="5611"/>
                    <a:pt x="8132" y="6070"/>
                  </a:cubicBezTo>
                  <a:lnTo>
                    <a:pt x="5495" y="1392"/>
                  </a:lnTo>
                  <a:cubicBezTo>
                    <a:pt x="7114" y="479"/>
                    <a:pt x="8941" y="-1"/>
                    <a:pt x="10800" y="0"/>
                  </a:cubicBezTo>
                  <a:cubicBezTo>
                    <a:pt x="16397" y="0"/>
                    <a:pt x="21067" y="4277"/>
                    <a:pt x="21558" y="9853"/>
                  </a:cubicBezTo>
                  <a:lnTo>
                    <a:pt x="24248" y="9616"/>
                  </a:lnTo>
                  <a:lnTo>
                    <a:pt x="19355" y="15452"/>
                  </a:lnTo>
                  <a:lnTo>
                    <a:pt x="13519" y="10560"/>
                  </a:lnTo>
                  <a:lnTo>
                    <a:pt x="16209" y="10324"/>
                  </a:lnTo>
                  <a:close/>
                </a:path>
              </a:pathLst>
            </a:custGeom>
            <a:gradFill rotWithShape="1">
              <a:gsLst>
                <a:gs pos="0">
                  <a:srgbClr val="CC99FF"/>
                </a:gs>
                <a:gs pos="50000">
                  <a:srgbClr val="CC99FF">
                    <a:gamma/>
                    <a:tint val="31765"/>
                    <a:invGamma/>
                  </a:srgbClr>
                </a:gs>
                <a:gs pos="100000">
                  <a:srgbClr val="CC99FF"/>
                </a:gs>
              </a:gsLst>
              <a:lin ang="18900000" scaled="1"/>
            </a:gra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</p:grpSp>
      <p:sp>
        <p:nvSpPr>
          <p:cNvPr id="9227" name="WordArt 11"/>
          <p:cNvSpPr>
            <a:spLocks noChangeArrowheads="1" noChangeShapeType="1" noTextEdit="1"/>
          </p:cNvSpPr>
          <p:nvPr/>
        </p:nvSpPr>
        <p:spPr bwMode="auto">
          <a:xfrm>
            <a:off x="4368800" y="3284538"/>
            <a:ext cx="792163" cy="29527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en-GB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800080"/>
                </a:solidFill>
                <a:latin typeface="+mj-lt"/>
              </a:rPr>
              <a:t>x0.92</a:t>
            </a:r>
          </a:p>
        </p:txBody>
      </p:sp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2627313" y="3148013"/>
            <a:ext cx="14398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600">
                <a:solidFill>
                  <a:srgbClr val="FF0000"/>
                </a:solidFill>
                <a:latin typeface="+mj-lt"/>
              </a:rPr>
              <a:t>2800</a:t>
            </a:r>
            <a:endParaRPr lang="en-US" sz="360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9229" name="Text Box 13"/>
          <p:cNvSpPr txBox="1">
            <a:spLocks noChangeArrowheads="1"/>
          </p:cNvSpPr>
          <p:nvPr/>
        </p:nvSpPr>
        <p:spPr bwMode="auto">
          <a:xfrm>
            <a:off x="5653088" y="3140075"/>
            <a:ext cx="14398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600">
                <a:latin typeface="+mj-lt"/>
              </a:rPr>
              <a:t>2576</a:t>
            </a:r>
            <a:endParaRPr lang="en-US" sz="3600">
              <a:latin typeface="+mj-lt"/>
            </a:endParaRPr>
          </a:p>
        </p:txBody>
      </p:sp>
      <p:sp>
        <p:nvSpPr>
          <p:cNvPr id="9230" name="Oval 14"/>
          <p:cNvSpPr>
            <a:spLocks noChangeArrowheads="1"/>
          </p:cNvSpPr>
          <p:nvPr/>
        </p:nvSpPr>
        <p:spPr bwMode="auto">
          <a:xfrm>
            <a:off x="6227763" y="260350"/>
            <a:ext cx="1152525" cy="431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9231" name="Oval 15"/>
          <p:cNvSpPr>
            <a:spLocks noChangeArrowheads="1"/>
          </p:cNvSpPr>
          <p:nvPr/>
        </p:nvSpPr>
        <p:spPr bwMode="auto">
          <a:xfrm>
            <a:off x="3635375" y="476250"/>
            <a:ext cx="1152525" cy="431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9232" name="Text Box 16"/>
          <p:cNvSpPr txBox="1">
            <a:spLocks noChangeArrowheads="1"/>
          </p:cNvSpPr>
          <p:nvPr/>
        </p:nvSpPr>
        <p:spPr bwMode="auto">
          <a:xfrm>
            <a:off x="2484438" y="4868863"/>
            <a:ext cx="51133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>
                <a:solidFill>
                  <a:srgbClr val="990099"/>
                </a:solidFill>
                <a:latin typeface="+mj-lt"/>
              </a:rPr>
              <a:t>Going backwards:  2576 </a:t>
            </a:r>
            <a:r>
              <a:rPr lang="en-US" sz="2400">
                <a:solidFill>
                  <a:srgbClr val="990099"/>
                </a:solidFill>
                <a:latin typeface="+mj-lt"/>
              </a:rPr>
              <a:t>÷ 0.92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785719" y="5516563"/>
            <a:ext cx="947366" cy="3715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+mj-lt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7" grpId="0" animBg="1"/>
      <p:bldP spid="9228" grpId="0"/>
      <p:bldP spid="9229" grpId="0"/>
      <p:bldP spid="9230" grpId="0" animBg="1"/>
      <p:bldP spid="9230" grpId="1" animBg="1"/>
      <p:bldP spid="9231" grpId="0" animBg="1"/>
      <p:bldP spid="9231" grpId="1" animBg="1"/>
      <p:bldP spid="923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262EBAA8420DC4A85A45181998DD644" ma:contentTypeVersion="3" ma:contentTypeDescription="Create a new document." ma:contentTypeScope="" ma:versionID="38fb1a2ab6c77a10366197585b4184f7">
  <xsd:schema xmlns:xsd="http://www.w3.org/2001/XMLSchema" xmlns:xs="http://www.w3.org/2001/XMLSchema" xmlns:p="http://schemas.microsoft.com/office/2006/metadata/properties" xmlns:ns2="2d37ff32-2469-40c3-8751-7c8acd69bc8b" targetNamespace="http://schemas.microsoft.com/office/2006/metadata/properties" ma:root="true" ma:fieldsID="fc6b7b492e4d5b9441579fb1fd3d836d" ns2:_="">
    <xsd:import namespace="2d37ff32-2469-40c3-8751-7c8acd69bc8b"/>
    <xsd:element name="properties">
      <xsd:complexType>
        <xsd:sequence>
          <xsd:element name="documentManagement">
            <xsd:complexType>
              <xsd:all>
                <xsd:element ref="ns2:Description0" minOccurs="0"/>
                <xsd:element ref="ns2:InUnits" minOccurs="0"/>
                <xsd:element ref="ns2:Comments" minOccurs="0"/>
                <xsd:element ref="ns2:OldUnits" minOccurs="0"/>
                <xsd:element ref="ns2:OID" minOccurs="0"/>
                <xsd:element ref="ns2:ForStude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37ff32-2469-40c3-8751-7c8acd69bc8b" elementFormDefault="qualified">
    <xsd:import namespace="http://schemas.microsoft.com/office/2006/documentManagement/types"/>
    <xsd:import namespace="http://schemas.microsoft.com/office/infopath/2007/PartnerControls"/>
    <xsd:element name="Description0" ma:index="8" nillable="true" ma:displayName="Description" ma:internalName="Description0" ma:readOnly="false">
      <xsd:simpleType>
        <xsd:restriction base="dms:Text">
          <xsd:maxLength value="255"/>
        </xsd:restriction>
      </xsd:simpleType>
    </xsd:element>
    <xsd:element name="InUnits" ma:index="9" nillable="true" ma:displayName="InUnits" ma:list="{35b76ace-a553-45f2-be19-0c8140a3ca35}" ma:internalName="InUnits" ma:showField="Title" ma:web="b1dccaa9-7c8e-4c37-a2f4-9ffdf016868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ents" ma:index="10" nillable="true" ma:displayName="Comments" ma:internalName="Comments" ma:readOnly="false">
      <xsd:simpleType>
        <xsd:restriction base="dms:Note">
          <xsd:maxLength value="255"/>
        </xsd:restriction>
      </xsd:simpleType>
    </xsd:element>
    <xsd:element name="OldUnits" ma:index="11" nillable="true" ma:displayName="OldUnits" ma:internalName="OldUnits" ma:readOnly="false">
      <xsd:simpleType>
        <xsd:restriction base="dms:Note">
          <xsd:maxLength value="255"/>
        </xsd:restriction>
      </xsd:simpleType>
    </xsd:element>
    <xsd:element name="OID" ma:index="12" nillable="true" ma:displayName="OID" ma:internalName="OID" ma:readOnly="false">
      <xsd:simpleType>
        <xsd:restriction base="dms:Text">
          <xsd:maxLength value="255"/>
        </xsd:restriction>
      </xsd:simpleType>
    </xsd:element>
    <xsd:element name="ForStudents" ma:index="13" nillable="true" ma:displayName="ForStudents" ma:default="0" ma:description="Set to yes if students are to have access to the resource." ma:internalName="ForStudents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ments xmlns="2d37ff32-2469-40c3-8751-7c8acd69bc8b" xsi:nil="true"/>
    <Description0 xmlns="2d37ff32-2469-40c3-8751-7c8acd69bc8b" xsi:nil="true"/>
    <OID xmlns="2d37ff32-2469-40c3-8751-7c8acd69bc8b">102</OID>
    <OldUnits xmlns="2d37ff32-2469-40c3-8751-7c8acd69bc8b" xsi:nil="true"/>
    <InUnits xmlns="2d37ff32-2469-40c3-8751-7c8acd69bc8b">
      <Value>51</Value>
    </InUnits>
    <ForStudents xmlns="2d37ff32-2469-40c3-8751-7c8acd69bc8b">true</ForStudents>
  </documentManagement>
</p:properties>
</file>

<file path=customXml/itemProps1.xml><?xml version="1.0" encoding="utf-8"?>
<ds:datastoreItem xmlns:ds="http://schemas.openxmlformats.org/officeDocument/2006/customXml" ds:itemID="{D0A59309-AD76-4621-9E9B-918CD3AF53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d37ff32-2469-40c3-8751-7c8acd69bc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D77CFBB-0C80-4519-93FD-990654D3787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4EA450A-E2FF-4EC5-BC4F-BFE067D43A6E}">
  <ds:schemaRefs>
    <ds:schemaRef ds:uri="http://purl.org/dc/elements/1.1/"/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schemas.microsoft.com/office/infopath/2007/PartnerControls"/>
    <ds:schemaRef ds:uri="2d37ff32-2469-40c3-8751-7c8acd69bc8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Bluecoat</Template>
  <TotalTime>246</TotalTime>
  <Words>101</Words>
  <Application>Microsoft Office PowerPoint</Application>
  <PresentationFormat>On-screen Show (4:3)</PresentationFormat>
  <Paragraphs>40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Reverse percentage change.pptx</dc:title>
  <dc:creator>Matilde</dc:creator>
  <cp:lastModifiedBy>Warden, M</cp:lastModifiedBy>
  <cp:revision>23</cp:revision>
  <dcterms:created xsi:type="dcterms:W3CDTF">2006-03-25T20:35:41Z</dcterms:created>
  <dcterms:modified xsi:type="dcterms:W3CDTF">2016-10-02T17:53:14Z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0x0101002262EBAA8420DC4A85A45181998DD644</vt:lpwstr>
  </property>
  <property fmtid="{D5CDD505-2E9C-101B-9397-08002B2CF9AE}" pid="3" name="FavouriteOf">
    <vt:lpwstr>BSFADNCC\stcw06787</vt:lpwstr>
  </property>
  <property fmtid="{D5CDD505-2E9C-101B-9397-08002B2CF9AE}" pid="4" name="Order">
    <vt:r8>10200</vt:r8>
  </property>
  <property fmtid="{D5CDD505-2E9C-101B-9397-08002B2CF9AE}" pid="5" name="Units">
    <vt:lpwstr>54127943674159330</vt:lpwstr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TemplateUrl">
    <vt:lpwstr/>
  </property>
  <property fmtid="{D5CDD505-2E9C-101B-9397-08002B2CF9AE}" pid="10" name="_CopySource">
    <vt:lpwstr>http://null</vt:lpwstr>
  </property>
</Properties>
</file>