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8" r:id="rId5"/>
    <p:sldId id="275" r:id="rId6"/>
    <p:sldId id="276" r:id="rId7"/>
    <p:sldId id="270" r:id="rId8"/>
    <p:sldId id="271" r:id="rId9"/>
    <p:sldId id="279" r:id="rId10"/>
    <p:sldId id="274" r:id="rId11"/>
    <p:sldId id="273" r:id="rId12"/>
    <p:sldId id="272" r:id="rId13"/>
    <p:sldId id="280" r:id="rId14"/>
    <p:sldId id="277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960096"/>
    <a:srgbClr val="C0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4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260350"/>
            <a:ext cx="4244975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0350"/>
            <a:ext cx="4244975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6337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260350"/>
            <a:ext cx="864235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67544" y="620688"/>
            <a:ext cx="8424862" cy="23050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GB" sz="2800" u="sng" kern="0" dirty="0" smtClean="0">
                <a:latin typeface="Trebuchet MS" panose="020B0603020202020204" pitchFamily="34" charset="0"/>
              </a:rPr>
              <a:t>Starter:</a:t>
            </a:r>
          </a:p>
          <a:p>
            <a:pPr marL="0" indent="0" eaLnBrk="1" hangingPunct="1">
              <a:buNone/>
            </a:pPr>
            <a:endParaRPr lang="en-GB" sz="2800" kern="0" dirty="0" smtClean="0">
              <a:latin typeface="Trebuchet MS" panose="020B0603020202020204" pitchFamily="34" charset="0"/>
            </a:endParaRPr>
          </a:p>
          <a:p>
            <a:pPr marL="0" indent="0" eaLnBrk="1" hangingPunct="1"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There are 25 </a:t>
            </a:r>
            <a:r>
              <a:rPr lang="en-GB" sz="28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prime numbers </a:t>
            </a:r>
            <a:r>
              <a:rPr lang="en-GB" sz="2800" kern="0" dirty="0" smtClean="0">
                <a:latin typeface="Trebuchet MS" panose="020B0603020202020204" pitchFamily="34" charset="0"/>
              </a:rPr>
              <a:t>under 100.</a:t>
            </a:r>
          </a:p>
          <a:p>
            <a:pPr marL="0" indent="0" eaLnBrk="1" hangingPunct="1"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Write them down on your whiteboard.</a:t>
            </a:r>
            <a:endParaRPr lang="en-GB" sz="2800" kern="0" dirty="0">
              <a:latin typeface="Trebuchet MS" panose="020B0603020202020204" pitchFamily="34" charset="0"/>
            </a:endParaRPr>
          </a:p>
          <a:p>
            <a:pPr marL="0" indent="0" eaLnBrk="1" hangingPunct="1">
              <a:buNone/>
            </a:pPr>
            <a:endParaRPr lang="en-US" sz="2800" kern="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7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56895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The Fundamental </a:t>
            </a:r>
            <a:r>
              <a:rPr lang="en-GB" sz="4000" dirty="0">
                <a:latin typeface="Trebuchet MS" panose="020B0603020202020204" pitchFamily="34" charset="0"/>
              </a:rPr>
              <a:t>Theorem of </a:t>
            </a:r>
            <a:r>
              <a:rPr lang="en-GB" sz="4000" dirty="0" smtClean="0">
                <a:latin typeface="Trebuchet MS" panose="020B0603020202020204" pitchFamily="34" charset="0"/>
              </a:rPr>
              <a:t>Arithmetic</a:t>
            </a:r>
          </a:p>
          <a:p>
            <a:pPr algn="ctr"/>
            <a:endParaRPr lang="en-GB" sz="4000" dirty="0">
              <a:latin typeface="Trebuchet MS" panose="020B0603020202020204" pitchFamily="34" charset="0"/>
            </a:endParaRPr>
          </a:p>
          <a:p>
            <a:r>
              <a:rPr lang="en-GB" sz="2000" b="1" dirty="0">
                <a:latin typeface="Trebuchet MS" panose="020B0603020202020204" pitchFamily="34" charset="0"/>
              </a:rPr>
              <a:t>The Basic </a:t>
            </a:r>
            <a:r>
              <a:rPr lang="en-GB" sz="2000" b="1" dirty="0" smtClean="0">
                <a:latin typeface="Trebuchet MS" panose="020B0603020202020204" pitchFamily="34" charset="0"/>
              </a:rPr>
              <a:t>Idea</a:t>
            </a:r>
          </a:p>
          <a:p>
            <a:endParaRPr lang="en-GB" sz="2000" b="1" dirty="0">
              <a:latin typeface="Trebuchet MS" panose="020B0603020202020204" pitchFamily="34" charset="0"/>
            </a:endParaRPr>
          </a:p>
          <a:p>
            <a:r>
              <a:rPr lang="en-GB" sz="2000" dirty="0">
                <a:latin typeface="Trebuchet MS" panose="020B0603020202020204" pitchFamily="34" charset="0"/>
              </a:rPr>
              <a:t>The </a:t>
            </a:r>
            <a:r>
              <a:rPr lang="en-GB" sz="2000" b="1" dirty="0">
                <a:latin typeface="Trebuchet MS" panose="020B0603020202020204" pitchFamily="34" charset="0"/>
              </a:rPr>
              <a:t>Basic Idea</a:t>
            </a:r>
            <a:r>
              <a:rPr lang="en-GB" sz="2000" dirty="0">
                <a:latin typeface="Trebuchet MS" panose="020B0603020202020204" pitchFamily="34" charset="0"/>
              </a:rPr>
              <a:t> is that any </a:t>
            </a:r>
            <a:r>
              <a:rPr lang="en-GB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integer</a:t>
            </a:r>
            <a:r>
              <a:rPr lang="en-GB" sz="2000" dirty="0">
                <a:latin typeface="Trebuchet MS" panose="020B0603020202020204" pitchFamily="34" charset="0"/>
              </a:rPr>
              <a:t> above 1 is either a </a:t>
            </a:r>
            <a:r>
              <a:rPr lang="en-GB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Prime Number</a:t>
            </a:r>
            <a:r>
              <a:rPr lang="en-GB" sz="2000" dirty="0">
                <a:latin typeface="Trebuchet MS" panose="020B0603020202020204" pitchFamily="34" charset="0"/>
              </a:rPr>
              <a:t>, or can be made by multiplying Prime Numbers </a:t>
            </a:r>
            <a:r>
              <a:rPr lang="en-GB" sz="2000" dirty="0" smtClean="0">
                <a:latin typeface="Trebuchet MS" panose="020B0603020202020204" pitchFamily="34" charset="0"/>
              </a:rPr>
              <a:t>together, also known as </a:t>
            </a:r>
            <a:r>
              <a:rPr lang="en-GB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Prime Number Decomposition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So: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2 is prime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3 is prime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4 = 2 x 2 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5 is prime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6 is 2 x 3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…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85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85800" y="33337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sz="4000" kern="0" dirty="0" smtClean="0">
                <a:latin typeface="Trebuchet MS" panose="020B0603020202020204" pitchFamily="34" charset="0"/>
              </a:rPr>
              <a:t>Prime Number Decomposition</a:t>
            </a:r>
            <a:endParaRPr lang="en-US" sz="4000" kern="0" dirty="0" smtClean="0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85414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Some Prime </a:t>
            </a:r>
            <a:r>
              <a:rPr lang="en-GB" sz="2400" dirty="0" smtClean="0">
                <a:latin typeface="Trebuchet MS" panose="020B0603020202020204" pitchFamily="34" charset="0"/>
              </a:rPr>
              <a:t>number </a:t>
            </a:r>
            <a:r>
              <a:rPr lang="en-GB" sz="2400" dirty="0">
                <a:latin typeface="Trebuchet MS" panose="020B0603020202020204" pitchFamily="34" charset="0"/>
              </a:rPr>
              <a:t>d</a:t>
            </a:r>
            <a:r>
              <a:rPr lang="en-GB" sz="2400" dirty="0" smtClean="0">
                <a:latin typeface="Trebuchet MS" panose="020B0603020202020204" pitchFamily="34" charset="0"/>
              </a:rPr>
              <a:t>ecompositions </a:t>
            </a:r>
            <a:r>
              <a:rPr lang="en-GB" sz="2400" dirty="0" smtClean="0">
                <a:latin typeface="Trebuchet MS" panose="020B0603020202020204" pitchFamily="34" charset="0"/>
              </a:rPr>
              <a:t>are easy:</a:t>
            </a:r>
          </a:p>
          <a:p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For example</a:t>
            </a:r>
          </a:p>
          <a:p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Which prime numbers multiply together to make 15?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Which prime numbers multiply together to make 21?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Others are a bit more difficult.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We can use factor trees to work it out…</a:t>
            </a:r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0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0540">
            <a:off x="3995738" y="4005263"/>
            <a:ext cx="19304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584560">
            <a:off x="2411413" y="4076700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68562">
            <a:off x="3132138" y="2924175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584560">
            <a:off x="1547813" y="2995613"/>
            <a:ext cx="19304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88015">
            <a:off x="4284663" y="1773238"/>
            <a:ext cx="19304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584560">
            <a:off x="2700338" y="1844675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3492500" y="908050"/>
            <a:ext cx="194310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6000">
                <a:latin typeface="Trebuchet MS" panose="020B0603020202020204" pitchFamily="34" charset="0"/>
              </a:rPr>
              <a:t>60</a:t>
            </a:r>
            <a:endParaRPr lang="en-US" sz="6000">
              <a:latin typeface="Trebuchet MS" panose="020B0603020202020204" pitchFamily="34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3059113" y="2133600"/>
            <a:ext cx="12239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12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076825" y="2133600"/>
            <a:ext cx="12239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5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1978025" y="3284538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3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3995738" y="3284538"/>
            <a:ext cx="12239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4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914650" y="4365625"/>
            <a:ext cx="12239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4932363" y="4365625"/>
            <a:ext cx="12239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>
            <a:off x="4932363" y="2133600"/>
            <a:ext cx="719137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>
            <a:off x="1835150" y="3284538"/>
            <a:ext cx="719138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>
            <a:off x="2771775" y="4437063"/>
            <a:ext cx="719138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426" name="AutoShape 18"/>
          <p:cNvSpPr>
            <a:spLocks noChangeArrowheads="1"/>
          </p:cNvSpPr>
          <p:nvPr/>
        </p:nvSpPr>
        <p:spPr bwMode="auto">
          <a:xfrm>
            <a:off x="4859338" y="4365625"/>
            <a:ext cx="719137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2339975" y="5805488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3419475" y="5805488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4356100" y="5805488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1692275" y="5734050"/>
            <a:ext cx="4895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6000" dirty="0">
                <a:latin typeface="Trebuchet MS" panose="020B0603020202020204" pitchFamily="34" charset="0"/>
              </a:rPr>
              <a:t>2   2   3   5</a:t>
            </a:r>
            <a:endParaRPr lang="en-US" sz="6000" dirty="0">
              <a:latin typeface="Trebuchet MS" panose="020B0603020202020204" pitchFamily="34" charset="0"/>
            </a:endParaRP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492500" y="188913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u="sng" dirty="0">
                <a:latin typeface="Trebuchet MS" panose="020B0603020202020204" pitchFamily="34" charset="0"/>
              </a:rPr>
              <a:t>Factor Trees</a:t>
            </a:r>
            <a:endParaRPr lang="en-US" sz="2400" u="sng" dirty="0"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04248" y="2470944"/>
            <a:ext cx="1800200" cy="1200329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Can you write your answer in a different way?</a:t>
            </a:r>
            <a:endParaRPr lang="en-GB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-0.02726 0.3601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180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-0.01163 0.2025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101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2.22222E-6 L -0.11406 0.2025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101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1962 0.5280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" y="2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/>
      <p:bldP spid="17418" grpId="0"/>
      <p:bldP spid="17418" grpId="1"/>
      <p:bldP spid="17418" grpId="2"/>
      <p:bldP spid="17419" grpId="0"/>
      <p:bldP spid="17419" grpId="1"/>
      <p:bldP spid="17419" grpId="2"/>
      <p:bldP spid="17420" grpId="0"/>
      <p:bldP spid="17421" grpId="0"/>
      <p:bldP spid="17421" grpId="1"/>
      <p:bldP spid="17421" grpId="2"/>
      <p:bldP spid="17422" grpId="0"/>
      <p:bldP spid="17422" grpId="1"/>
      <p:bldP spid="17422" grpId="2"/>
      <p:bldP spid="17423" grpId="0" animBg="1"/>
      <p:bldP spid="17424" grpId="0" animBg="1"/>
      <p:bldP spid="17425" grpId="0" animBg="1"/>
      <p:bldP spid="17426" grpId="0" animBg="1"/>
      <p:bldP spid="17427" grpId="0"/>
      <p:bldP spid="17428" grpId="0"/>
      <p:bldP spid="17429" grpId="0"/>
      <p:bldP spid="17430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86796">
            <a:off x="5724525" y="2852738"/>
            <a:ext cx="19304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541892">
            <a:off x="4427538" y="3141663"/>
            <a:ext cx="19304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0540">
            <a:off x="3132138" y="4149725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584560">
            <a:off x="1476375" y="4076700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86357">
            <a:off x="2483644" y="2997994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21685">
            <a:off x="1331913" y="2708275"/>
            <a:ext cx="1930400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00338" y="1844675"/>
            <a:ext cx="1930400" cy="1252538"/>
            <a:chOff x="1701" y="1162"/>
            <a:chExt cx="1216" cy="789"/>
          </a:xfrm>
        </p:grpSpPr>
        <p:pic>
          <p:nvPicPr>
            <p:cNvPr id="5144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1584560">
              <a:off x="1701" y="1162"/>
              <a:ext cx="1216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5" name="Text Box 10"/>
            <p:cNvSpPr txBox="1">
              <a:spLocks noChangeArrowheads="1"/>
            </p:cNvSpPr>
            <p:nvPr/>
          </p:nvSpPr>
          <p:spPr bwMode="auto">
            <a:xfrm>
              <a:off x="2018" y="1389"/>
              <a:ext cx="771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4800" b="1">
                  <a:latin typeface="Trebuchet MS" panose="020B0603020202020204" pitchFamily="34" charset="0"/>
                </a:rPr>
                <a:t>8</a:t>
              </a:r>
              <a:endParaRPr lang="en-US" sz="4800" b="1">
                <a:latin typeface="Trebuchet MS" panose="020B0603020202020204" pitchFamily="34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572000" y="1773238"/>
            <a:ext cx="2087563" cy="1252537"/>
            <a:chOff x="2880" y="1117"/>
            <a:chExt cx="1315" cy="789"/>
          </a:xfrm>
        </p:grpSpPr>
        <p:pic>
          <p:nvPicPr>
            <p:cNvPr id="5142" name="Picture 1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288015">
              <a:off x="2880" y="1117"/>
              <a:ext cx="1216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3" name="Text Box 13"/>
            <p:cNvSpPr txBox="1">
              <a:spLocks noChangeArrowheads="1"/>
            </p:cNvSpPr>
            <p:nvPr/>
          </p:nvSpPr>
          <p:spPr bwMode="auto">
            <a:xfrm>
              <a:off x="3424" y="1344"/>
              <a:ext cx="771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4800" b="1">
                  <a:latin typeface="Trebuchet MS" panose="020B0603020202020204" pitchFamily="34" charset="0"/>
                </a:rPr>
                <a:t>9</a:t>
              </a:r>
              <a:endParaRPr lang="en-US" sz="4800" b="1">
                <a:latin typeface="Trebuchet MS" panose="020B0603020202020204" pitchFamily="34" charset="0"/>
              </a:endParaRPr>
            </a:p>
          </p:txBody>
        </p:sp>
      </p:grp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1835150" y="2924175"/>
            <a:ext cx="12239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3276600" y="3357563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4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2051050" y="4508500"/>
            <a:ext cx="12239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995738" y="4508500"/>
            <a:ext cx="12239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2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>
            <a:off x="1763713" y="2924175"/>
            <a:ext cx="719137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1979613" y="4508500"/>
            <a:ext cx="719137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>
            <a:off x="3924300" y="4508500"/>
            <a:ext cx="719138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5003800" y="3500438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3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6659563" y="3141663"/>
            <a:ext cx="12239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>
                <a:latin typeface="Trebuchet MS" panose="020B0603020202020204" pitchFamily="34" charset="0"/>
              </a:rPr>
              <a:t>3</a:t>
            </a:r>
            <a:endParaRPr lang="en-US" sz="4800" b="1">
              <a:latin typeface="Trebuchet MS" panose="020B0603020202020204" pitchFamily="34" charset="0"/>
            </a:endParaRP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4932363" y="3500438"/>
            <a:ext cx="719137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6588125" y="3141663"/>
            <a:ext cx="719138" cy="79057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5141" name="AutoShape 25"/>
          <p:cNvSpPr>
            <a:spLocks noChangeArrowheads="1"/>
          </p:cNvSpPr>
          <p:nvPr/>
        </p:nvSpPr>
        <p:spPr bwMode="auto">
          <a:xfrm>
            <a:off x="3492500" y="908050"/>
            <a:ext cx="194310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6000" dirty="0">
                <a:latin typeface="Trebuchet MS" panose="020B0603020202020204" pitchFamily="34" charset="0"/>
              </a:rPr>
              <a:t>72</a:t>
            </a:r>
            <a:endParaRPr lang="en-US" sz="6000" dirty="0">
              <a:latin typeface="Trebuchet MS" panose="020B0603020202020204" pitchFamily="34" charset="0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2218426" y="5580991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3514874" y="5580991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4703707" y="5589240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5796309" y="5589240"/>
            <a:ext cx="12239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x</a:t>
            </a:r>
            <a:endParaRPr lang="en-US" sz="4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39518" y="811916"/>
            <a:ext cx="1800200" cy="1200329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Can you write your answer in a different way?</a:t>
            </a:r>
            <a:endParaRPr lang="en-GB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46821E-7 L -0.01944 0.3912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" y="19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664 0.15723 " pathEditMode="relative" ptsTypes="AA">
                                      <p:cBhvr>
                                        <p:cTn id="84" dur="2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79191E-6 L -0.00382 0.1604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80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9.82659E-7 L 0.01979 0.30728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154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526E-6 L -0.03524 0.35953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1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6" grpId="0"/>
      <p:bldP spid="18446" grpId="1"/>
      <p:bldP spid="18447" grpId="0"/>
      <p:bldP spid="18448" grpId="0"/>
      <p:bldP spid="18448" grpId="1"/>
      <p:bldP spid="18449" grpId="0"/>
      <p:bldP spid="18449" grpId="1"/>
      <p:bldP spid="18450" grpId="0" animBg="1"/>
      <p:bldP spid="18451" grpId="0" animBg="1"/>
      <p:bldP spid="18452" grpId="0" animBg="1"/>
      <p:bldP spid="18453" grpId="0"/>
      <p:bldP spid="18453" grpId="1"/>
      <p:bldP spid="18454" grpId="0"/>
      <p:bldP spid="18454" grpId="1"/>
      <p:bldP spid="18455" grpId="0" animBg="1"/>
      <p:bldP spid="18456" grpId="0" animBg="1"/>
      <p:bldP spid="27" grpId="0"/>
      <p:bldP spid="28" grpId="0"/>
      <p:bldP spid="29" grpId="0"/>
      <p:bldP spid="30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3492500" y="908050"/>
            <a:ext cx="194310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6000" dirty="0" smtClean="0">
                <a:latin typeface="Trebuchet MS" panose="020B0603020202020204" pitchFamily="34" charset="0"/>
              </a:rPr>
              <a:t>360</a:t>
            </a:r>
            <a:endParaRPr lang="en-US" sz="6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20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3492500" y="908050"/>
            <a:ext cx="194310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6000">
                <a:latin typeface="Trebuchet MS" panose="020B0603020202020204" pitchFamily="34" charset="0"/>
              </a:rPr>
              <a:t>261</a:t>
            </a:r>
            <a:endParaRPr lang="en-US" sz="600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412081"/>
            <a:ext cx="2160240" cy="2862322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Can’t find a factor?</a:t>
            </a: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Hint: </a:t>
            </a:r>
          </a:p>
          <a:p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Can you remember divisibility rules from year 7?</a:t>
            </a:r>
          </a:p>
          <a:p>
            <a:endParaRPr lang="en-GB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What do the digits add up to?</a:t>
            </a:r>
            <a:endParaRPr lang="en-GB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5"/>
          <p:cNvSpPr>
            <a:spLocks noChangeArrowheads="1"/>
          </p:cNvSpPr>
          <p:nvPr/>
        </p:nvSpPr>
        <p:spPr bwMode="auto">
          <a:xfrm>
            <a:off x="3707904" y="2047284"/>
            <a:ext cx="194310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6000" dirty="0" smtClean="0">
                <a:latin typeface="Trebuchet MS" panose="020B0603020202020204" pitchFamily="34" charset="0"/>
              </a:rPr>
              <a:t>90</a:t>
            </a:r>
            <a:endParaRPr lang="en-US" sz="6000" dirty="0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79512" y="333375"/>
            <a:ext cx="8712968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sz="3600" kern="0" dirty="0" smtClean="0">
                <a:latin typeface="Trebuchet MS" panose="020B0603020202020204" pitchFamily="34" charset="0"/>
              </a:rPr>
              <a:t>In how many different ways can you find the prime number decomposition of </a:t>
            </a:r>
            <a:endParaRPr lang="en-US" sz="3600" kern="0" dirty="0" smtClean="0">
              <a:latin typeface="Trebuchet MS" panose="020B0603020202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00180" y="5085184"/>
            <a:ext cx="8712968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sz="3600" kern="0" dirty="0" smtClean="0">
                <a:latin typeface="Trebuchet MS" panose="020B0603020202020204" pitchFamily="34" charset="0"/>
              </a:rPr>
              <a:t>How do you know you have got all of the different ways?</a:t>
            </a:r>
            <a:endParaRPr lang="en-US" sz="36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50825" y="190109"/>
            <a:ext cx="8785671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In your books…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 sz="2400" dirty="0" smtClean="0">
                <a:latin typeface="Trebuchet MS" panose="020B0603020202020204" pitchFamily="34" charset="0"/>
              </a:rPr>
              <a:t>   Find the prime number decomposition of: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       a)   24   b)   48   c)   96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       d)   What do you notice about the last three answers?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             Can you explain why that has happened?</a:t>
            </a:r>
          </a:p>
          <a:p>
            <a:pPr>
              <a:spcBef>
                <a:spcPct val="50000"/>
              </a:spcBef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627063" indent="-627063">
              <a:spcBef>
                <a:spcPct val="50000"/>
              </a:spcBef>
              <a:buAutoNum type="arabicPeriod" startAt="2"/>
            </a:pPr>
            <a:r>
              <a:rPr lang="en-GB" sz="2400" dirty="0" smtClean="0">
                <a:latin typeface="Trebuchet MS" panose="020B0603020202020204" pitchFamily="34" charset="0"/>
              </a:rPr>
              <a:t>Without using a ‘tree’ and using the answers above, can you write down the prime number decompositions of: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   a)   12   b)  36   c)  108</a:t>
            </a:r>
          </a:p>
          <a:p>
            <a:pPr>
              <a:spcBef>
                <a:spcPct val="50000"/>
              </a:spcBef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457200" indent="-457200">
              <a:spcBef>
                <a:spcPct val="50000"/>
              </a:spcBef>
              <a:buAutoNum type="arabicPeriod" startAt="3"/>
            </a:pPr>
            <a:r>
              <a:rPr lang="en-GB" sz="2400" dirty="0" smtClean="0">
                <a:latin typeface="Trebuchet MS" panose="020B0603020202020204" pitchFamily="34" charset="0"/>
              </a:rPr>
              <a:t>Find the prime number decomposition of: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 a)   80     b)   64    c)   125   d)  1225   e)   624</a:t>
            </a:r>
            <a:r>
              <a:rPr lang="en-GB" sz="2800" dirty="0">
                <a:latin typeface="Trebuchet MS" panose="020B0603020202020204" pitchFamily="34" charset="0"/>
              </a:rPr>
              <a:t>			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50825" y="190109"/>
            <a:ext cx="8785671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Challenge questions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457200" indent="-457200">
              <a:spcBef>
                <a:spcPct val="50000"/>
              </a:spcBef>
              <a:buAutoNum type="arabicPeriod" startAt="4"/>
            </a:pPr>
            <a:r>
              <a:rPr lang="en-GB" sz="2400" dirty="0" smtClean="0">
                <a:latin typeface="Trebuchet MS" panose="020B0603020202020204" pitchFamily="34" charset="0"/>
              </a:rPr>
              <a:t>135000 = 2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a</a:t>
            </a:r>
            <a:r>
              <a:rPr lang="en-GB" sz="2400" dirty="0" smtClean="0">
                <a:latin typeface="Trebuchet MS" panose="020B0603020202020204" pitchFamily="34" charset="0"/>
              </a:rPr>
              <a:t> x 3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b</a:t>
            </a:r>
            <a:r>
              <a:rPr lang="en-GB" sz="2400" dirty="0" smtClean="0">
                <a:latin typeface="Trebuchet MS" panose="020B0603020202020204" pitchFamily="34" charset="0"/>
              </a:rPr>
              <a:t> x 5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c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  What are the values of a, b and c?</a:t>
            </a:r>
          </a:p>
          <a:p>
            <a:pPr>
              <a:spcBef>
                <a:spcPct val="50000"/>
              </a:spcBef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531813" indent="-531813">
              <a:spcBef>
                <a:spcPct val="50000"/>
              </a:spcBef>
              <a:buAutoNum type="arabicPeriod" startAt="5"/>
            </a:pPr>
            <a:r>
              <a:rPr lang="en-GB" sz="2400" dirty="0" smtClean="0">
                <a:latin typeface="Trebuchet MS" panose="020B0603020202020204" pitchFamily="34" charset="0"/>
              </a:rPr>
              <a:t>If 45 = 3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latin typeface="Trebuchet MS" panose="020B0603020202020204" pitchFamily="34" charset="0"/>
              </a:rPr>
              <a:t> x 5, what is 45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latin typeface="Trebuchet MS" panose="020B0603020202020204" pitchFamily="34" charset="0"/>
              </a:rPr>
              <a:t> written as a product of its prime   factors?</a:t>
            </a:r>
            <a:r>
              <a:rPr lang="en-GB" sz="2800" dirty="0">
                <a:latin typeface="Trebuchet MS" panose="020B0603020202020204" pitchFamily="34" charset="0"/>
              </a:rPr>
              <a:t>	</a:t>
            </a:r>
            <a:endParaRPr lang="en-GB" sz="2800" dirty="0" smtClean="0">
              <a:latin typeface="Trebuchet MS" panose="020B0603020202020204" pitchFamily="34" charset="0"/>
            </a:endParaRPr>
          </a:p>
          <a:p>
            <a:pPr>
              <a:spcBef>
                <a:spcPct val="50000"/>
              </a:spcBef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531813" indent="-531813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6.   If x = 2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latin typeface="Trebuchet MS" panose="020B0603020202020204" pitchFamily="34" charset="0"/>
              </a:rPr>
              <a:t> x 5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latin typeface="Trebuchet MS" panose="020B0603020202020204" pitchFamily="34" charset="0"/>
              </a:rPr>
              <a:t> x 11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4</a:t>
            </a:r>
            <a:r>
              <a:rPr lang="en-GB" sz="2400" dirty="0" smtClean="0">
                <a:latin typeface="Trebuchet MS" panose="020B0603020202020204" pitchFamily="34" charset="0"/>
              </a:rPr>
              <a:t>,  which of the below is the square root of x?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  a)  110       b)  128        c)  1210       d)   732 050</a:t>
            </a:r>
            <a:r>
              <a:rPr lang="en-GB" sz="2800" dirty="0">
                <a:latin typeface="Trebuchet MS" panose="020B0603020202020204" pitchFamily="34" charset="0"/>
              </a:rPr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2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8913"/>
            <a:ext cx="532859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sz="2800" dirty="0" smtClean="0">
                <a:latin typeface="Trebuchet MS" panose="020B0603020202020204" pitchFamily="34" charset="0"/>
              </a:rPr>
              <a:t>  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If you have the CASIO calculator that we recommend, you can actually check your answers on your calculator using the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</a:t>
            </a:r>
            <a:r>
              <a:rPr lang="en-GB" sz="2400" dirty="0" smtClean="0">
                <a:latin typeface="Trebuchet MS" panose="020B0603020202020204" pitchFamily="34" charset="0"/>
              </a:rPr>
              <a:t> button.  </a:t>
            </a:r>
          </a:p>
          <a:p>
            <a:pPr marL="342900" indent="-342900"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Can you find it?</a:t>
            </a:r>
          </a:p>
          <a:p>
            <a:pPr marL="342900" indent="-342900">
              <a:spcBef>
                <a:spcPct val="50000"/>
              </a:spcBef>
            </a:pPr>
            <a:endParaRPr lang="en-GB" sz="2400" dirty="0">
              <a:latin typeface="Trebuchet MS" panose="020B0603020202020204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    Press your number, then the = button.</a:t>
            </a:r>
          </a:p>
          <a:p>
            <a:pPr marL="342900" indent="-342900"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Now press </a:t>
            </a:r>
            <a:r>
              <a:rPr lang="en-GB" sz="2400" dirty="0" smtClean="0">
                <a:latin typeface="Trebuchet MS" panose="020B0603020202020204" pitchFamily="34" charset="0"/>
              </a:rPr>
              <a:t>SHIFT then FACT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   </a:t>
            </a:r>
            <a:r>
              <a:rPr lang="en-GB" sz="2400" dirty="0" smtClean="0">
                <a:latin typeface="Trebuchet MS" panose="020B0603020202020204" pitchFamily="34" charset="0"/>
              </a:rPr>
              <a:t>Use it to check your answers for question 3.</a:t>
            </a:r>
            <a:endParaRPr lang="en-GB" sz="240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-1" r="-556" b="14376"/>
          <a:stretch/>
        </p:blipFill>
        <p:spPr bwMode="auto">
          <a:xfrm>
            <a:off x="5508104" y="508518"/>
            <a:ext cx="3563888" cy="627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2160" y="1628800"/>
            <a:ext cx="2520280" cy="1008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159944" y="4382520"/>
            <a:ext cx="654932" cy="7010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684694" y="2973513"/>
            <a:ext cx="654932" cy="70108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10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claire">
  <a:themeElements>
    <a:clrScheme name="clai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lair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ai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Comments xmlns="2d37ff32-2469-40c3-8751-7c8acd69bc8b" xsi:nil="true"/>
    <Description0 xmlns="2d37ff32-2469-40c3-8751-7c8acd69bc8b" xsi:nil="true"/>
    <OID xmlns="2d37ff32-2469-40c3-8751-7c8acd69bc8b">1612</OID>
    <OldUnits xmlns="2d37ff32-2469-40c3-8751-7c8acd69bc8b">Unit A (F) Factors, multiples and primes;#316;#Unit A (H) Factors, multiples and primes;#300</OldUnits>
    <InUnits xmlns="2d37ff32-2469-40c3-8751-7c8acd69bc8b">
      <Value>304</Value>
      <Value>288</Value>
    </InUnits>
    <ForStudents xmlns="2d37ff32-2469-40c3-8751-7c8acd69bc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05EC7B-D3A2-4305-8EA5-F04AE10C7ACD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2d37ff32-2469-40c3-8751-7c8acd69bc8b"/>
  </ds:schemaRefs>
</ds:datastoreItem>
</file>

<file path=customXml/itemProps2.xml><?xml version="1.0" encoding="utf-8"?>
<ds:datastoreItem xmlns:ds="http://schemas.openxmlformats.org/officeDocument/2006/customXml" ds:itemID="{4C0A1CEE-95A1-445E-B4AC-78945DEF8D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3A9673-7DF2-4FBB-BC50-1178DAE939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claire</Template>
  <TotalTime>715</TotalTime>
  <Words>425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 Factor Decomposition</dc:title>
  <dc:creator>ccowlishaw</dc:creator>
  <cp:lastModifiedBy>Warden, M</cp:lastModifiedBy>
  <cp:revision>37</cp:revision>
  <dcterms:created xsi:type="dcterms:W3CDTF">2007-12-02T20:08:03Z</dcterms:created>
  <dcterms:modified xsi:type="dcterms:W3CDTF">2016-10-25T20:55:30Z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0x0101002262EBAA8420DC4A85A45181998DD644</vt:lpwstr>
  </property>
  <property fmtid="{D5CDD505-2E9C-101B-9397-08002B2CF9AE}" pid="3" name="Order">
    <vt:r8>161200</vt:r8>
  </property>
  <property fmtid="{D5CDD505-2E9C-101B-9397-08002B2CF9AE}" pid="4" name="Units">
    <vt:lpwstr>316300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