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3"/>
  </p:notesMasterIdLst>
  <p:sldIdLst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5FD6C-1499-4BBA-A073-A956886047C5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ADFAF-EF4C-4B2D-A3FD-18B241DCE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4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hL08xDP5vI" TargetMode="Externa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Lc7WsrdAYM" TargetMode="Externa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Relationship Id="rId4" Type="http://schemas.openxmlformats.org/officeDocument/2006/relationships/hyperlink" Target="https://youtu.be/NZmCsjFHOKI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055776"/>
            <a:ext cx="61926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What is the value of this expression when:</a:t>
            </a: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GB" sz="32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en-GB" sz="32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GB" sz="3200" dirty="0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32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GB" sz="3200" dirty="0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sz="32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?</a:t>
            </a:r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35612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3933056"/>
            <a:ext cx="3528392" cy="1323439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What do you notice?</a:t>
            </a:r>
            <a:endParaRPr lang="en-GB" sz="4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84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055776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Can every 2 digit number be represented in this way?</a:t>
            </a: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Why?</a:t>
            </a: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Write an expression on your whiteboard to represent a three digit number.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35612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991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1270672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587542"/>
            <a:ext cx="820891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>
              <a:tabLst>
                <a:tab pos="185738" algn="l"/>
              </a:tabLst>
            </a:pP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Choose an integer value for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defTabSz="185738">
              <a:tabLst>
                <a:tab pos="185738" algn="l"/>
              </a:tabLst>
            </a:pPr>
            <a:r>
              <a:rPr lang="en-GB" sz="2400" dirty="0">
                <a:latin typeface="Trebuchet MS" panose="020B0603020202020204" pitchFamily="34" charset="0"/>
                <a:cs typeface="Times New Roman" panose="02020603050405020304" pitchFamily="18" charset="0"/>
              </a:rPr>
              <a:t>Find the value of the expression for your chosen </a:t>
            </a: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integer</a:t>
            </a:r>
          </a:p>
          <a:p>
            <a:pPr defTabSz="185738">
              <a:tabLst>
                <a:tab pos="185738" algn="l"/>
              </a:tabLst>
            </a:pP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defTabSz="185738">
              <a:tabLst>
                <a:tab pos="185738" algn="l"/>
              </a:tabLst>
            </a:pP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Look around the classroom 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8558" y="4725144"/>
            <a:ext cx="5724636" cy="1323439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What do you notice about all of the values?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5612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71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1700808"/>
            <a:ext cx="820891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>
              <a:tabLst>
                <a:tab pos="185738" algn="l"/>
              </a:tabLst>
            </a:pP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When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2400" i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is</a:t>
            </a: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an integer what kind of numbers do the following expressions represent?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2731859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3587533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4" y="4443207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+ 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35612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90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1484784"/>
            <a:ext cx="820891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>
              <a:tabLst>
                <a:tab pos="185738" algn="l"/>
              </a:tabLst>
            </a:pP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When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2400" i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is</a:t>
            </a: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an integer, two consecutive integers can be represented as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n+1.</a:t>
            </a:r>
          </a:p>
          <a:p>
            <a:pPr defTabSz="185738">
              <a:tabLst>
                <a:tab pos="185738" algn="l"/>
              </a:tabLst>
            </a:pPr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85738">
              <a:tabLst>
                <a:tab pos="185738" algn="l"/>
              </a:tabLst>
            </a:pP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What kind of number will the sum of two consecutive numbers be?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defTabSz="185738">
              <a:tabLst>
                <a:tab pos="185738" algn="l"/>
              </a:tabLst>
            </a:pP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978" y="343712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Challenge: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663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664" y="476672"/>
            <a:ext cx="6332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u="sng" dirty="0">
                <a:solidFill>
                  <a:srgbClr val="1155CC"/>
                </a:solidFill>
                <a:latin typeface="Trebuchet MS" panose="020B0603020202020204" pitchFamily="34" charset="0"/>
                <a:hlinkClick r:id="rId3"/>
              </a:rPr>
              <a:t>Always a multiple introduction video</a:t>
            </a:r>
            <a:r>
              <a:rPr lang="en-GB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003" y="1997133"/>
            <a:ext cx="84969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</a:t>
            </a:r>
            <a:r>
              <a:rPr lang="en-GB" sz="2400" dirty="0" smtClean="0"/>
              <a:t>hink </a:t>
            </a:r>
            <a:r>
              <a:rPr lang="en-GB" sz="2400" dirty="0"/>
              <a:t>of a two-digit number and write it down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Reverse </a:t>
            </a:r>
            <a:r>
              <a:rPr lang="en-GB" sz="2400" dirty="0"/>
              <a:t>the digits and add your answer to your original number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What </a:t>
            </a:r>
            <a:r>
              <a:rPr lang="en-GB" sz="2400" dirty="0"/>
              <a:t>answers did you get</a:t>
            </a:r>
            <a:r>
              <a:rPr lang="en-GB" sz="2400" dirty="0" smtClean="0"/>
              <a:t>?</a:t>
            </a:r>
          </a:p>
          <a:p>
            <a:endParaRPr lang="en-GB" sz="2400" dirty="0"/>
          </a:p>
          <a:p>
            <a:r>
              <a:rPr lang="en-GB" sz="2400" dirty="0" smtClean="0"/>
              <a:t>Look around the room</a:t>
            </a: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283" y="125395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4175054"/>
            <a:ext cx="3528392" cy="1323439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What do you notice?</a:t>
            </a:r>
            <a:endParaRPr lang="en-GB" sz="4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17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593" y="1556792"/>
            <a:ext cx="84969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</a:t>
            </a:r>
            <a:r>
              <a:rPr lang="en-GB" sz="2400" dirty="0" smtClean="0"/>
              <a:t>hink </a:t>
            </a:r>
            <a:r>
              <a:rPr lang="en-GB" sz="2400" dirty="0"/>
              <a:t>of a two-digit number and write it down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Reverse </a:t>
            </a:r>
            <a:r>
              <a:rPr lang="en-GB" sz="2400" dirty="0"/>
              <a:t>the digits and add your answer to your original number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What </a:t>
            </a:r>
            <a:r>
              <a:rPr lang="en-GB" sz="2400" dirty="0"/>
              <a:t>answers did you get</a:t>
            </a:r>
            <a:r>
              <a:rPr lang="en-GB" sz="2400" dirty="0" smtClean="0"/>
              <a:t>?</a:t>
            </a:r>
          </a:p>
          <a:p>
            <a:endParaRPr lang="en-GB" sz="2400" dirty="0"/>
          </a:p>
          <a:p>
            <a:r>
              <a:rPr lang="en-GB" sz="2400" dirty="0" smtClean="0"/>
              <a:t>Look around the room</a:t>
            </a: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003" y="548680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On your whiteboards: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4175054"/>
            <a:ext cx="3528392" cy="1323439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What do you notice?</a:t>
            </a:r>
            <a:endParaRPr lang="en-GB" sz="4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782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003" y="1997133"/>
            <a:ext cx="8496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rebuchet MS" panose="020B0603020202020204" pitchFamily="34" charset="0"/>
              </a:rPr>
              <a:t>Without trying </a:t>
            </a:r>
            <a:r>
              <a:rPr lang="en-GB" sz="2400" b="1" dirty="0">
                <a:latin typeface="Trebuchet MS" panose="020B0603020202020204" pitchFamily="34" charset="0"/>
              </a:rPr>
              <a:t>all possible two-digit numbers</a:t>
            </a:r>
            <a:r>
              <a:rPr lang="en-GB" sz="2400" dirty="0">
                <a:latin typeface="Trebuchet MS" panose="020B0603020202020204" pitchFamily="34" charset="0"/>
              </a:rPr>
              <a:t>, try to find a convincing explanation why it will always work.</a:t>
            </a:r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283" y="125395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 your pairs: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76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26876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R="71755"/>
            <a:r>
              <a:rPr lang="en-GB" sz="3200" u="sng" dirty="0">
                <a:solidFill>
                  <a:srgbClr val="1155CC"/>
                </a:solidFill>
                <a:latin typeface="Trebuchet MS" panose="020B0603020202020204" pitchFamily="34" charset="0"/>
                <a:hlinkClick r:id="rId3"/>
              </a:rPr>
              <a:t>Alison’s explanation</a:t>
            </a:r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u="sng" dirty="0">
                <a:solidFill>
                  <a:srgbClr val="1155CC"/>
                </a:solidFill>
                <a:latin typeface="Trebuchet MS" panose="020B0603020202020204" pitchFamily="34" charset="0"/>
                <a:hlinkClick r:id="rId4"/>
              </a:rPr>
              <a:t>Charlie’s explanation</a:t>
            </a:r>
            <a:endParaRPr lang="en-GB" sz="3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853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332656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 your pairs:</a:t>
            </a:r>
          </a:p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Choose one of the problems below to investigate. </a:t>
            </a:r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608"/>
              </p:ext>
            </p:extLst>
          </p:nvPr>
        </p:nvGraphicFramePr>
        <p:xfrm>
          <a:off x="395536" y="1484784"/>
          <a:ext cx="8352928" cy="4734052"/>
        </p:xfrm>
        <a:graphic>
          <a:graphicData uri="http://schemas.openxmlformats.org/drawingml/2006/table">
            <a:tbl>
              <a:tblPr firstRow="1" firstCol="1" bandRow="1"/>
              <a:tblGrid>
                <a:gridCol w="4176464"/>
                <a:gridCol w="417646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any two-digit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the digits, and subtract your answer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your original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 you notice?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any two-digit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 its digits, and subtract your answer from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 original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 you notice?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any three-digit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the digits, and subtract your answer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your original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 you notice?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any five-digit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the digits, and subtract your answer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your original number.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 you notice?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5284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389</Words>
  <Application>Microsoft Office PowerPoint</Application>
  <PresentationFormat>On-screen Show (4:3)</PresentationFormat>
  <Paragraphs>112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38</cp:revision>
  <dcterms:created xsi:type="dcterms:W3CDTF">2013-11-13T20:58:01Z</dcterms:created>
  <dcterms:modified xsi:type="dcterms:W3CDTF">2016-10-28T11:47:55Z</dcterms:modified>
</cp:coreProperties>
</file>