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Override1.xml" ContentType="application/vnd.openxmlformats-officedocument.themeOverride+xml"/>
  <Override PartName="/ppt/tags/tag15.xml" ContentType="application/vnd.openxmlformats-officedocument.presentationml.tags+xml"/>
  <Override PartName="/ppt/theme/themeOverride2.xml" ContentType="application/vnd.openxmlformats-officedocument.themeOverride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9"/>
  </p:notesMasterIdLst>
  <p:sldIdLst>
    <p:sldId id="263" r:id="rId3"/>
    <p:sldId id="280" r:id="rId4"/>
    <p:sldId id="281" r:id="rId5"/>
    <p:sldId id="270" r:id="rId6"/>
    <p:sldId id="282" r:id="rId7"/>
    <p:sldId id="283" r:id="rId8"/>
    <p:sldId id="284" r:id="rId9"/>
    <p:sldId id="273" r:id="rId10"/>
    <p:sldId id="268" r:id="rId11"/>
    <p:sldId id="277" r:id="rId12"/>
    <p:sldId id="267" r:id="rId13"/>
    <p:sldId id="269" r:id="rId14"/>
    <p:sldId id="272" r:id="rId15"/>
    <p:sldId id="275" r:id="rId16"/>
    <p:sldId id="276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06A6A-CD5C-49DD-B1B6-D51DB44DDE77}" type="datetimeFigureOut">
              <a:rPr lang="en-GB" smtClean="0"/>
              <a:t>31/08/2017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D4CC1-E032-43B2-B3FE-8E1D6119D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2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239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3</a:t>
            </a:r>
            <a:r>
              <a:rPr lang="en-GB" dirty="0" smtClean="0"/>
              <a:t> x 4</a:t>
            </a:r>
          </a:p>
        </p:txBody>
      </p: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2546350" y="3663206"/>
            <a:ext cx="358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</a:rPr>
              <a:t>3</a:t>
            </a:r>
            <a:endParaRPr lang="en-GB" sz="4000" b="1" dirty="0">
              <a:ea typeface="ヒラギノ角ゴ Pro W3" pitchFamily="-84" charset="-128"/>
              <a:sym typeface="Symbol" pitchFamily="18" charset="2"/>
            </a:endParaRPr>
          </a:p>
        </p:txBody>
      </p:sp>
      <p:grpSp>
        <p:nvGrpSpPr>
          <p:cNvPr id="23" name="Group 171"/>
          <p:cNvGrpSpPr>
            <a:grpSpLocks/>
          </p:cNvGrpSpPr>
          <p:nvPr/>
        </p:nvGrpSpPr>
        <p:grpSpPr bwMode="auto">
          <a:xfrm>
            <a:off x="2622550" y="3279031"/>
            <a:ext cx="990600" cy="231775"/>
            <a:chOff x="1680" y="2350"/>
            <a:chExt cx="624" cy="146"/>
          </a:xfrm>
        </p:grpSpPr>
        <p:sp>
          <p:nvSpPr>
            <p:cNvPr id="24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6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7" name="Group 170"/>
          <p:cNvGrpSpPr>
            <a:grpSpLocks/>
          </p:cNvGrpSpPr>
          <p:nvPr/>
        </p:nvGrpSpPr>
        <p:grpSpPr bwMode="auto">
          <a:xfrm>
            <a:off x="2622550" y="2877394"/>
            <a:ext cx="990600" cy="252412"/>
            <a:chOff x="1680" y="2097"/>
            <a:chExt cx="624" cy="159"/>
          </a:xfrm>
        </p:grpSpPr>
        <p:sp>
          <p:nvSpPr>
            <p:cNvPr id="28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9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1" name="Group 169"/>
          <p:cNvGrpSpPr>
            <a:grpSpLocks/>
          </p:cNvGrpSpPr>
          <p:nvPr/>
        </p:nvGrpSpPr>
        <p:grpSpPr bwMode="auto">
          <a:xfrm>
            <a:off x="2622550" y="2520206"/>
            <a:ext cx="990600" cy="231775"/>
            <a:chOff x="1680" y="1872"/>
            <a:chExt cx="624" cy="146"/>
          </a:xfrm>
        </p:grpSpPr>
        <p:sp>
          <p:nvSpPr>
            <p:cNvPr id="32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3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4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5" name="Group 168"/>
          <p:cNvGrpSpPr>
            <a:grpSpLocks/>
          </p:cNvGrpSpPr>
          <p:nvPr/>
        </p:nvGrpSpPr>
        <p:grpSpPr bwMode="auto">
          <a:xfrm>
            <a:off x="2622550" y="2132856"/>
            <a:ext cx="990600" cy="234950"/>
            <a:chOff x="1680" y="1628"/>
            <a:chExt cx="624" cy="148"/>
          </a:xfrm>
        </p:grpSpPr>
        <p:sp>
          <p:nvSpPr>
            <p:cNvPr id="36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7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8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9" name="Text Box 79"/>
          <p:cNvSpPr txBox="1">
            <a:spLocks noChangeArrowheads="1"/>
          </p:cNvSpPr>
          <p:nvPr/>
        </p:nvSpPr>
        <p:spPr bwMode="auto">
          <a:xfrm>
            <a:off x="2949575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</a:t>
            </a:r>
          </a:p>
        </p:txBody>
      </p:sp>
      <p:sp>
        <p:nvSpPr>
          <p:cNvPr id="40" name="Text Box 79"/>
          <p:cNvSpPr txBox="1">
            <a:spLocks noChangeArrowheads="1"/>
          </p:cNvSpPr>
          <p:nvPr/>
        </p:nvSpPr>
        <p:spPr bwMode="auto">
          <a:xfrm>
            <a:off x="3352800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4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4355976" y="1940931"/>
            <a:ext cx="822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dirty="0" smtClean="0"/>
              <a:t>There are 3 in each group</a:t>
            </a:r>
          </a:p>
          <a:p>
            <a:pPr marL="0" indent="0">
              <a:buNone/>
            </a:pPr>
            <a:r>
              <a:rPr lang="en-GB" kern="0" dirty="0"/>
              <a:t>3</a:t>
            </a:r>
            <a:r>
              <a:rPr lang="en-GB" kern="0" dirty="0" smtClean="0"/>
              <a:t> is the </a:t>
            </a:r>
            <a:r>
              <a:rPr lang="en-GB" b="1" kern="0" dirty="0" smtClean="0">
                <a:solidFill>
                  <a:srgbClr val="FF0000"/>
                </a:solidFill>
              </a:rPr>
              <a:t>multiplicand</a:t>
            </a:r>
          </a:p>
          <a:p>
            <a:pPr marL="0" indent="0">
              <a:buNone/>
            </a:pPr>
            <a:endParaRPr lang="en-GB" b="1" kern="0" dirty="0"/>
          </a:p>
          <a:p>
            <a:pPr marL="0" indent="0">
              <a:buNone/>
            </a:pPr>
            <a:r>
              <a:rPr lang="en-GB" kern="0" dirty="0" smtClean="0"/>
              <a:t>There are 4 of these groups</a:t>
            </a:r>
          </a:p>
          <a:p>
            <a:pPr marL="0" indent="0">
              <a:buNone/>
            </a:pPr>
            <a:r>
              <a:rPr lang="en-GB" kern="0" dirty="0" smtClean="0"/>
              <a:t>4 is the </a:t>
            </a:r>
            <a:r>
              <a:rPr lang="en-GB" b="1" kern="0" dirty="0" smtClean="0">
                <a:solidFill>
                  <a:srgbClr val="FF0000"/>
                </a:solidFill>
              </a:rPr>
              <a:t>multiplier</a:t>
            </a:r>
          </a:p>
          <a:p>
            <a:pPr marL="0" indent="0">
              <a:buNone/>
            </a:pPr>
            <a:endParaRPr lang="en-GB" b="1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kern="0" dirty="0" smtClean="0"/>
              <a:t>The </a:t>
            </a:r>
            <a:r>
              <a:rPr lang="en-GB" b="1" kern="0" dirty="0" smtClean="0">
                <a:solidFill>
                  <a:srgbClr val="FF0000"/>
                </a:solidFill>
              </a:rPr>
              <a:t>product</a:t>
            </a:r>
            <a:r>
              <a:rPr lang="en-GB" kern="0" dirty="0" smtClean="0"/>
              <a:t> is 12</a:t>
            </a:r>
            <a:endParaRPr lang="en-GB" kern="0" dirty="0"/>
          </a:p>
        </p:txBody>
      </p:sp>
      <p:sp>
        <p:nvSpPr>
          <p:cNvPr id="46" name="Title 1"/>
          <p:cNvSpPr txBox="1">
            <a:spLocks/>
          </p:cNvSpPr>
          <p:nvPr/>
        </p:nvSpPr>
        <p:spPr bwMode="auto">
          <a:xfrm>
            <a:off x="446856" y="26977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Multiplication Vocabulary</a:t>
            </a:r>
            <a:endParaRPr lang="en-GB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970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39" grpId="0"/>
      <p:bldP spid="40" grpId="0"/>
      <p:bldP spid="44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239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3</a:t>
            </a:r>
            <a:r>
              <a:rPr lang="en-GB" dirty="0" smtClean="0"/>
              <a:t> x 4</a:t>
            </a:r>
          </a:p>
        </p:txBody>
      </p:sp>
      <p:grpSp>
        <p:nvGrpSpPr>
          <p:cNvPr id="5" name="Group 4"/>
          <p:cNvGrpSpPr/>
          <p:nvPr/>
        </p:nvGrpSpPr>
        <p:grpSpPr>
          <a:xfrm rot="5400000">
            <a:off x="5629275" y="2139206"/>
            <a:ext cx="990600" cy="1368425"/>
            <a:chOff x="5629275" y="2590800"/>
            <a:chExt cx="990600" cy="1368425"/>
          </a:xfrm>
        </p:grpSpPr>
        <p:grpSp>
          <p:nvGrpSpPr>
            <p:cNvPr id="6" name="Group 69"/>
            <p:cNvGrpSpPr>
              <a:grpSpLocks/>
            </p:cNvGrpSpPr>
            <p:nvPr/>
          </p:nvGrpSpPr>
          <p:grpSpPr bwMode="auto">
            <a:xfrm>
              <a:off x="6010275" y="2590800"/>
              <a:ext cx="228600" cy="1368425"/>
              <a:chOff x="4097" y="1752"/>
              <a:chExt cx="144" cy="862"/>
            </a:xfrm>
          </p:grpSpPr>
          <p:sp>
            <p:nvSpPr>
              <p:cNvPr id="18" name="Oval 70"/>
              <p:cNvSpPr>
                <a:spLocks noChangeArrowheads="1"/>
              </p:cNvSpPr>
              <p:nvPr/>
            </p:nvSpPr>
            <p:spPr bwMode="auto">
              <a:xfrm rot="-5400000">
                <a:off x="4097" y="247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9" name="Oval 71"/>
              <p:cNvSpPr>
                <a:spLocks noChangeArrowheads="1"/>
              </p:cNvSpPr>
              <p:nvPr/>
            </p:nvSpPr>
            <p:spPr bwMode="auto">
              <a:xfrm rot="-5400000">
                <a:off x="4097" y="224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0" name="Oval 72"/>
              <p:cNvSpPr>
                <a:spLocks noChangeArrowheads="1"/>
              </p:cNvSpPr>
              <p:nvPr/>
            </p:nvSpPr>
            <p:spPr bwMode="auto">
              <a:xfrm rot="-5400000">
                <a:off x="4097" y="1989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1" name="Oval 73"/>
              <p:cNvSpPr>
                <a:spLocks noChangeArrowheads="1"/>
              </p:cNvSpPr>
              <p:nvPr/>
            </p:nvSpPr>
            <p:spPr bwMode="auto">
              <a:xfrm rot="-5400000">
                <a:off x="4097" y="1752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629275" y="2590800"/>
              <a:ext cx="990600" cy="1368425"/>
              <a:chOff x="5629275" y="2590800"/>
              <a:chExt cx="990600" cy="1368425"/>
            </a:xfrm>
          </p:grpSpPr>
          <p:grpSp>
            <p:nvGrpSpPr>
              <p:cNvPr id="8" name="Group 64"/>
              <p:cNvGrpSpPr>
                <a:grpSpLocks/>
              </p:cNvGrpSpPr>
              <p:nvPr/>
            </p:nvGrpSpPr>
            <p:grpSpPr bwMode="auto">
              <a:xfrm>
                <a:off x="5629275" y="2590800"/>
                <a:ext cx="228600" cy="1368425"/>
                <a:chOff x="3825" y="1752"/>
                <a:chExt cx="144" cy="862"/>
              </a:xfrm>
            </p:grpSpPr>
            <p:sp>
              <p:nvSpPr>
                <p:cNvPr id="14" name="Oval 65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2470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5" name="Oval 66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2243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6" name="Oval 67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1989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7" name="Oval 68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175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74"/>
              <p:cNvGrpSpPr>
                <a:grpSpLocks/>
              </p:cNvGrpSpPr>
              <p:nvPr/>
            </p:nvGrpSpPr>
            <p:grpSpPr bwMode="auto">
              <a:xfrm>
                <a:off x="6391275" y="2590800"/>
                <a:ext cx="228600" cy="1368425"/>
                <a:chOff x="4369" y="1752"/>
                <a:chExt cx="144" cy="862"/>
              </a:xfrm>
            </p:grpSpPr>
            <p:sp>
              <p:nvSpPr>
                <p:cNvPr id="10" name="Oval 75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2470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1" name="Oval 76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2243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2" name="Oval 77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1989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3" name="Oval 78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175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2546350" y="3663206"/>
            <a:ext cx="358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</a:rPr>
              <a:t>3</a:t>
            </a:r>
            <a:endParaRPr lang="en-GB" sz="4000" b="1" dirty="0">
              <a:ea typeface="ヒラギノ角ゴ Pro W3" pitchFamily="-84" charset="-128"/>
              <a:sym typeface="Symbol" pitchFamily="18" charset="2"/>
            </a:endParaRPr>
          </a:p>
        </p:txBody>
      </p:sp>
      <p:grpSp>
        <p:nvGrpSpPr>
          <p:cNvPr id="23" name="Group 171"/>
          <p:cNvGrpSpPr>
            <a:grpSpLocks/>
          </p:cNvGrpSpPr>
          <p:nvPr/>
        </p:nvGrpSpPr>
        <p:grpSpPr bwMode="auto">
          <a:xfrm>
            <a:off x="2622550" y="3279031"/>
            <a:ext cx="990600" cy="231775"/>
            <a:chOff x="1680" y="2350"/>
            <a:chExt cx="624" cy="146"/>
          </a:xfrm>
        </p:grpSpPr>
        <p:sp>
          <p:nvSpPr>
            <p:cNvPr id="24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6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7" name="Group 170"/>
          <p:cNvGrpSpPr>
            <a:grpSpLocks/>
          </p:cNvGrpSpPr>
          <p:nvPr/>
        </p:nvGrpSpPr>
        <p:grpSpPr bwMode="auto">
          <a:xfrm>
            <a:off x="2622550" y="2877394"/>
            <a:ext cx="990600" cy="252412"/>
            <a:chOff x="1680" y="2097"/>
            <a:chExt cx="624" cy="159"/>
          </a:xfrm>
        </p:grpSpPr>
        <p:sp>
          <p:nvSpPr>
            <p:cNvPr id="28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9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1" name="Group 169"/>
          <p:cNvGrpSpPr>
            <a:grpSpLocks/>
          </p:cNvGrpSpPr>
          <p:nvPr/>
        </p:nvGrpSpPr>
        <p:grpSpPr bwMode="auto">
          <a:xfrm>
            <a:off x="2622550" y="2520206"/>
            <a:ext cx="990600" cy="231775"/>
            <a:chOff x="1680" y="1872"/>
            <a:chExt cx="624" cy="146"/>
          </a:xfrm>
        </p:grpSpPr>
        <p:sp>
          <p:nvSpPr>
            <p:cNvPr id="32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3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4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5" name="Group 168"/>
          <p:cNvGrpSpPr>
            <a:grpSpLocks/>
          </p:cNvGrpSpPr>
          <p:nvPr/>
        </p:nvGrpSpPr>
        <p:grpSpPr bwMode="auto">
          <a:xfrm>
            <a:off x="2622550" y="2132856"/>
            <a:ext cx="990600" cy="234950"/>
            <a:chOff x="1680" y="1628"/>
            <a:chExt cx="624" cy="148"/>
          </a:xfrm>
        </p:grpSpPr>
        <p:sp>
          <p:nvSpPr>
            <p:cNvPr id="36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7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8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9" name="Text Box 79"/>
          <p:cNvSpPr txBox="1">
            <a:spLocks noChangeArrowheads="1"/>
          </p:cNvSpPr>
          <p:nvPr/>
        </p:nvSpPr>
        <p:spPr bwMode="auto">
          <a:xfrm>
            <a:off x="2949575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</a:t>
            </a:r>
          </a:p>
        </p:txBody>
      </p:sp>
      <p:sp>
        <p:nvSpPr>
          <p:cNvPr id="40" name="Text Box 79"/>
          <p:cNvSpPr txBox="1">
            <a:spLocks noChangeArrowheads="1"/>
          </p:cNvSpPr>
          <p:nvPr/>
        </p:nvSpPr>
        <p:spPr bwMode="auto">
          <a:xfrm>
            <a:off x="3352800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4</a:t>
            </a:r>
          </a:p>
        </p:txBody>
      </p:sp>
      <p:sp>
        <p:nvSpPr>
          <p:cNvPr id="41" name="Text Box 79"/>
          <p:cNvSpPr txBox="1">
            <a:spLocks noChangeArrowheads="1"/>
          </p:cNvSpPr>
          <p:nvPr/>
        </p:nvSpPr>
        <p:spPr bwMode="auto">
          <a:xfrm>
            <a:off x="5553075" y="3663206"/>
            <a:ext cx="358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4</a:t>
            </a:r>
          </a:p>
        </p:txBody>
      </p:sp>
      <p:sp>
        <p:nvSpPr>
          <p:cNvPr id="42" name="Text Box 79"/>
          <p:cNvSpPr txBox="1">
            <a:spLocks noChangeArrowheads="1"/>
          </p:cNvSpPr>
          <p:nvPr/>
        </p:nvSpPr>
        <p:spPr bwMode="auto">
          <a:xfrm>
            <a:off x="5976938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</a:t>
            </a:r>
          </a:p>
        </p:txBody>
      </p:sp>
      <p:sp>
        <p:nvSpPr>
          <p:cNvPr id="43" name="Text Box 79"/>
          <p:cNvSpPr txBox="1">
            <a:spLocks noChangeArrowheads="1"/>
          </p:cNvSpPr>
          <p:nvPr/>
        </p:nvSpPr>
        <p:spPr bwMode="auto">
          <a:xfrm>
            <a:off x="6369050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>
                <a:ea typeface="ヒラギノ角ゴ Pro W3" pitchFamily="-84" charset="-128"/>
                <a:sym typeface="Symbol" pitchFamily="18" charset="2"/>
              </a:rPr>
              <a:t>3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611560" y="4607368"/>
            <a:ext cx="822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kern="0" dirty="0" smtClean="0"/>
              <a:t>What calculation does this represent now?</a:t>
            </a:r>
            <a:endParaRPr lang="en-GB" kern="0" dirty="0"/>
          </a:p>
        </p:txBody>
      </p:sp>
      <p:sp>
        <p:nvSpPr>
          <p:cNvPr id="46" name="Title 1"/>
          <p:cNvSpPr txBox="1">
            <a:spLocks/>
          </p:cNvSpPr>
          <p:nvPr/>
        </p:nvSpPr>
        <p:spPr bwMode="auto">
          <a:xfrm>
            <a:off x="446856" y="26977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kern="0" smtClean="0"/>
              <a:t>Commutative Law</a:t>
            </a:r>
            <a:endParaRPr lang="en-GB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73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2392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4 x </a:t>
            </a:r>
            <a:r>
              <a:rPr lang="en-GB" dirty="0"/>
              <a:t>3</a:t>
            </a:r>
            <a:endParaRPr lang="en-GB" dirty="0" smtClean="0"/>
          </a:p>
        </p:txBody>
      </p: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2546350" y="3663206"/>
            <a:ext cx="3587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4</a:t>
            </a:r>
          </a:p>
        </p:txBody>
      </p:sp>
      <p:sp>
        <p:nvSpPr>
          <p:cNvPr id="39" name="Text Box 79"/>
          <p:cNvSpPr txBox="1">
            <a:spLocks noChangeArrowheads="1"/>
          </p:cNvSpPr>
          <p:nvPr/>
        </p:nvSpPr>
        <p:spPr bwMode="auto">
          <a:xfrm>
            <a:off x="2949575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</a:t>
            </a:r>
          </a:p>
        </p:txBody>
      </p:sp>
      <p:sp>
        <p:nvSpPr>
          <p:cNvPr id="40" name="Text Box 79"/>
          <p:cNvSpPr txBox="1">
            <a:spLocks noChangeArrowheads="1"/>
          </p:cNvSpPr>
          <p:nvPr/>
        </p:nvSpPr>
        <p:spPr bwMode="auto">
          <a:xfrm>
            <a:off x="3352800" y="3663206"/>
            <a:ext cx="282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ea typeface="ヒラギノ角ゴ Pro W3" pitchFamily="-84" charset="-128"/>
                <a:sym typeface="Symbol" pitchFamily="18" charset="2"/>
              </a:rPr>
              <a:t>3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4355976" y="1940931"/>
            <a:ext cx="822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dirty="0" smtClean="0"/>
              <a:t>There are 4 in each group</a:t>
            </a:r>
          </a:p>
          <a:p>
            <a:pPr marL="0" indent="0">
              <a:buNone/>
            </a:pPr>
            <a:r>
              <a:rPr lang="en-GB" kern="0" dirty="0" smtClean="0"/>
              <a:t>4 is the </a:t>
            </a:r>
            <a:r>
              <a:rPr lang="en-GB" b="1" kern="0" dirty="0" smtClean="0">
                <a:solidFill>
                  <a:srgbClr val="FF0000"/>
                </a:solidFill>
              </a:rPr>
              <a:t>multiplicand</a:t>
            </a:r>
          </a:p>
          <a:p>
            <a:pPr marL="0" indent="0">
              <a:buNone/>
            </a:pPr>
            <a:endParaRPr lang="en-GB" b="1" kern="0" dirty="0"/>
          </a:p>
          <a:p>
            <a:pPr marL="0" indent="0">
              <a:buNone/>
            </a:pPr>
            <a:r>
              <a:rPr lang="en-GB" kern="0" dirty="0" smtClean="0"/>
              <a:t>There are 3 of these groups</a:t>
            </a:r>
          </a:p>
          <a:p>
            <a:pPr marL="0" indent="0">
              <a:buNone/>
            </a:pPr>
            <a:r>
              <a:rPr lang="en-GB" kern="0" dirty="0" smtClean="0"/>
              <a:t>3 is the </a:t>
            </a:r>
            <a:r>
              <a:rPr lang="en-GB" b="1" kern="0" dirty="0" smtClean="0">
                <a:solidFill>
                  <a:srgbClr val="FF0000"/>
                </a:solidFill>
              </a:rPr>
              <a:t>multiplier</a:t>
            </a:r>
          </a:p>
          <a:p>
            <a:pPr marL="0" indent="0">
              <a:buNone/>
            </a:pPr>
            <a:endParaRPr lang="en-GB" b="1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kern="0" dirty="0" smtClean="0"/>
              <a:t>What happens to the </a:t>
            </a:r>
          </a:p>
          <a:p>
            <a:pPr marL="0" indent="0">
              <a:buNone/>
            </a:pPr>
            <a:r>
              <a:rPr lang="en-GB" b="1" kern="0" dirty="0" smtClean="0">
                <a:solidFill>
                  <a:srgbClr val="FF0000"/>
                </a:solidFill>
              </a:rPr>
              <a:t>product?</a:t>
            </a:r>
          </a:p>
          <a:p>
            <a:pPr marL="0" indent="0">
              <a:buNone/>
            </a:pPr>
            <a:endParaRPr lang="en-GB" b="1" kern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kern="0" dirty="0">
              <a:solidFill>
                <a:srgbClr val="FF0000"/>
              </a:solidFill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 bwMode="auto">
          <a:xfrm>
            <a:off x="446856" y="26977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kern="0" dirty="0" smtClean="0"/>
              <a:t>Multiplication Vocabulary</a:t>
            </a:r>
            <a:endParaRPr lang="en-GB" kern="0" dirty="0"/>
          </a:p>
        </p:txBody>
      </p:sp>
      <p:grpSp>
        <p:nvGrpSpPr>
          <p:cNvPr id="41" name="Group 40"/>
          <p:cNvGrpSpPr/>
          <p:nvPr/>
        </p:nvGrpSpPr>
        <p:grpSpPr>
          <a:xfrm rot="5400000">
            <a:off x="2595561" y="2362755"/>
            <a:ext cx="990600" cy="1368425"/>
            <a:chOff x="5629275" y="2590800"/>
            <a:chExt cx="990600" cy="1368425"/>
          </a:xfrm>
        </p:grpSpPr>
        <p:grpSp>
          <p:nvGrpSpPr>
            <p:cNvPr id="42" name="Group 69"/>
            <p:cNvGrpSpPr>
              <a:grpSpLocks/>
            </p:cNvGrpSpPr>
            <p:nvPr/>
          </p:nvGrpSpPr>
          <p:grpSpPr bwMode="auto">
            <a:xfrm>
              <a:off x="6010275" y="2590800"/>
              <a:ext cx="228600" cy="1368425"/>
              <a:chOff x="4097" y="1752"/>
              <a:chExt cx="144" cy="862"/>
            </a:xfrm>
          </p:grpSpPr>
          <p:sp>
            <p:nvSpPr>
              <p:cNvPr id="56" name="Oval 70"/>
              <p:cNvSpPr>
                <a:spLocks noChangeArrowheads="1"/>
              </p:cNvSpPr>
              <p:nvPr/>
            </p:nvSpPr>
            <p:spPr bwMode="auto">
              <a:xfrm rot="-5400000">
                <a:off x="4097" y="247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7" name="Oval 71"/>
              <p:cNvSpPr>
                <a:spLocks noChangeArrowheads="1"/>
              </p:cNvSpPr>
              <p:nvPr/>
            </p:nvSpPr>
            <p:spPr bwMode="auto">
              <a:xfrm rot="-5400000">
                <a:off x="4097" y="224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8" name="Oval 72"/>
              <p:cNvSpPr>
                <a:spLocks noChangeArrowheads="1"/>
              </p:cNvSpPr>
              <p:nvPr/>
            </p:nvSpPr>
            <p:spPr bwMode="auto">
              <a:xfrm rot="-5400000">
                <a:off x="4097" y="1989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9" name="Oval 73"/>
              <p:cNvSpPr>
                <a:spLocks noChangeArrowheads="1"/>
              </p:cNvSpPr>
              <p:nvPr/>
            </p:nvSpPr>
            <p:spPr bwMode="auto">
              <a:xfrm rot="-5400000">
                <a:off x="4097" y="1752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629275" y="2590800"/>
              <a:ext cx="990600" cy="1368425"/>
              <a:chOff x="5629275" y="2590800"/>
              <a:chExt cx="990600" cy="1368425"/>
            </a:xfrm>
          </p:grpSpPr>
          <p:grpSp>
            <p:nvGrpSpPr>
              <p:cNvPr id="45" name="Group 64"/>
              <p:cNvGrpSpPr>
                <a:grpSpLocks/>
              </p:cNvGrpSpPr>
              <p:nvPr/>
            </p:nvGrpSpPr>
            <p:grpSpPr bwMode="auto">
              <a:xfrm>
                <a:off x="5629275" y="2590800"/>
                <a:ext cx="228600" cy="1368425"/>
                <a:chOff x="3825" y="1752"/>
                <a:chExt cx="144" cy="862"/>
              </a:xfrm>
            </p:grpSpPr>
            <p:sp>
              <p:nvSpPr>
                <p:cNvPr id="52" name="Oval 65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2470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53" name="Oval 66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2243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54" name="Oval 67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1989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55" name="Oval 68"/>
                <p:cNvSpPr>
                  <a:spLocks noChangeArrowheads="1"/>
                </p:cNvSpPr>
                <p:nvPr/>
              </p:nvSpPr>
              <p:spPr bwMode="auto">
                <a:xfrm rot="-5400000">
                  <a:off x="3825" y="175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7" name="Group 74"/>
              <p:cNvGrpSpPr>
                <a:grpSpLocks/>
              </p:cNvGrpSpPr>
              <p:nvPr/>
            </p:nvGrpSpPr>
            <p:grpSpPr bwMode="auto">
              <a:xfrm>
                <a:off x="6391275" y="2590800"/>
                <a:ext cx="228600" cy="1368425"/>
                <a:chOff x="4369" y="1752"/>
                <a:chExt cx="144" cy="862"/>
              </a:xfrm>
            </p:grpSpPr>
            <p:sp>
              <p:nvSpPr>
                <p:cNvPr id="48" name="Oval 75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2470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49" name="Oval 76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2243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50" name="Oval 77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1989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51" name="Oval 78"/>
                <p:cNvSpPr>
                  <a:spLocks noChangeArrowheads="1"/>
                </p:cNvSpPr>
                <p:nvPr/>
              </p:nvSpPr>
              <p:spPr bwMode="auto">
                <a:xfrm rot="-5400000">
                  <a:off x="4369" y="175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2308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012" y="3501008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What calculation does this represent?</a:t>
            </a:r>
          </a:p>
          <a:p>
            <a:pPr marL="0" indent="0">
              <a:buNone/>
            </a:pPr>
            <a:r>
              <a:rPr lang="en-GB" sz="2800" dirty="0" smtClean="0"/>
              <a:t>What is the multiplicand?</a:t>
            </a:r>
          </a:p>
          <a:p>
            <a:pPr marL="0" indent="0">
              <a:buNone/>
            </a:pPr>
            <a:r>
              <a:rPr lang="en-GB" sz="2800" dirty="0" smtClean="0"/>
              <a:t>What is the multiplier?</a:t>
            </a:r>
          </a:p>
          <a:p>
            <a:pPr marL="0" indent="0">
              <a:buNone/>
            </a:pPr>
            <a:r>
              <a:rPr lang="en-GB" sz="2800" dirty="0" smtClean="0"/>
              <a:t>What is the product?</a:t>
            </a:r>
          </a:p>
          <a:p>
            <a:pPr marL="0" indent="0">
              <a:buNone/>
            </a:pPr>
            <a:r>
              <a:rPr lang="en-GB" sz="2800" dirty="0" smtClean="0"/>
              <a:t>What other calculation is this the same as this?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2851150" y="2601229"/>
            <a:ext cx="990600" cy="231775"/>
            <a:chOff x="1680" y="2350"/>
            <a:chExt cx="624" cy="14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2851150" y="2199592"/>
            <a:ext cx="990600" cy="252412"/>
            <a:chOff x="1680" y="2097"/>
            <a:chExt cx="624" cy="159"/>
          </a:xfrm>
        </p:grpSpPr>
        <p:sp>
          <p:nvSpPr>
            <p:cNvPr id="9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0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2" name="Group 169"/>
          <p:cNvGrpSpPr>
            <a:grpSpLocks/>
          </p:cNvGrpSpPr>
          <p:nvPr/>
        </p:nvGrpSpPr>
        <p:grpSpPr bwMode="auto">
          <a:xfrm>
            <a:off x="2851150" y="1842404"/>
            <a:ext cx="990600" cy="231775"/>
            <a:chOff x="1680" y="1872"/>
            <a:chExt cx="624" cy="146"/>
          </a:xfrm>
        </p:grpSpPr>
        <p:sp>
          <p:nvSpPr>
            <p:cNvPr id="13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4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5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6" name="Group 168"/>
          <p:cNvGrpSpPr>
            <a:grpSpLocks/>
          </p:cNvGrpSpPr>
          <p:nvPr/>
        </p:nvGrpSpPr>
        <p:grpSpPr bwMode="auto">
          <a:xfrm>
            <a:off x="2851150" y="1455054"/>
            <a:ext cx="990600" cy="234950"/>
            <a:chOff x="1680" y="1628"/>
            <a:chExt cx="624" cy="148"/>
          </a:xfrm>
        </p:grpSpPr>
        <p:sp>
          <p:nvSpPr>
            <p:cNvPr id="17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8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9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0" name="Group 168"/>
          <p:cNvGrpSpPr>
            <a:grpSpLocks/>
          </p:cNvGrpSpPr>
          <p:nvPr/>
        </p:nvGrpSpPr>
        <p:grpSpPr bwMode="auto">
          <a:xfrm>
            <a:off x="4008512" y="1448704"/>
            <a:ext cx="990600" cy="234950"/>
            <a:chOff x="1680" y="1628"/>
            <a:chExt cx="624" cy="148"/>
          </a:xfrm>
        </p:grpSpPr>
        <p:sp>
          <p:nvSpPr>
            <p:cNvPr id="21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2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3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4" name="Group 168"/>
          <p:cNvGrpSpPr>
            <a:grpSpLocks/>
          </p:cNvGrpSpPr>
          <p:nvPr/>
        </p:nvGrpSpPr>
        <p:grpSpPr bwMode="auto">
          <a:xfrm>
            <a:off x="4008512" y="1836054"/>
            <a:ext cx="990600" cy="234950"/>
            <a:chOff x="1680" y="1628"/>
            <a:chExt cx="624" cy="148"/>
          </a:xfrm>
        </p:grpSpPr>
        <p:sp>
          <p:nvSpPr>
            <p:cNvPr id="25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6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7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8" name="Group 168"/>
          <p:cNvGrpSpPr>
            <a:grpSpLocks/>
          </p:cNvGrpSpPr>
          <p:nvPr/>
        </p:nvGrpSpPr>
        <p:grpSpPr bwMode="auto">
          <a:xfrm>
            <a:off x="4008512" y="2223404"/>
            <a:ext cx="990600" cy="234950"/>
            <a:chOff x="1680" y="1628"/>
            <a:chExt cx="624" cy="148"/>
          </a:xfrm>
        </p:grpSpPr>
        <p:sp>
          <p:nvSpPr>
            <p:cNvPr id="29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1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2" name="Group 168"/>
          <p:cNvGrpSpPr>
            <a:grpSpLocks/>
          </p:cNvGrpSpPr>
          <p:nvPr/>
        </p:nvGrpSpPr>
        <p:grpSpPr bwMode="auto">
          <a:xfrm>
            <a:off x="4008512" y="2610754"/>
            <a:ext cx="990600" cy="234950"/>
            <a:chOff x="1680" y="1628"/>
            <a:chExt cx="624" cy="148"/>
          </a:xfrm>
        </p:grpSpPr>
        <p:sp>
          <p:nvSpPr>
            <p:cNvPr id="33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4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5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156176" y="1575703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6 X 4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3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37" y="3717032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does the calculation change if we add another row?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rgbClr val="0070C0"/>
                </a:solidFill>
              </a:rPr>
              <a:t>The multiplier increases by 1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rgbClr val="0070C0"/>
                </a:solidFill>
              </a:rPr>
              <a:t>The product increases by 6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2851150" y="2601229"/>
            <a:ext cx="990600" cy="231775"/>
            <a:chOff x="1680" y="2350"/>
            <a:chExt cx="624" cy="14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2851150" y="2199592"/>
            <a:ext cx="990600" cy="252412"/>
            <a:chOff x="1680" y="2097"/>
            <a:chExt cx="624" cy="159"/>
          </a:xfrm>
        </p:grpSpPr>
        <p:sp>
          <p:nvSpPr>
            <p:cNvPr id="9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0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2" name="Group 169"/>
          <p:cNvGrpSpPr>
            <a:grpSpLocks/>
          </p:cNvGrpSpPr>
          <p:nvPr/>
        </p:nvGrpSpPr>
        <p:grpSpPr bwMode="auto">
          <a:xfrm>
            <a:off x="2851150" y="1842404"/>
            <a:ext cx="990600" cy="231775"/>
            <a:chOff x="1680" y="1872"/>
            <a:chExt cx="624" cy="146"/>
          </a:xfrm>
        </p:grpSpPr>
        <p:sp>
          <p:nvSpPr>
            <p:cNvPr id="13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4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5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6" name="Group 168"/>
          <p:cNvGrpSpPr>
            <a:grpSpLocks/>
          </p:cNvGrpSpPr>
          <p:nvPr/>
        </p:nvGrpSpPr>
        <p:grpSpPr bwMode="auto">
          <a:xfrm>
            <a:off x="2851150" y="1455054"/>
            <a:ext cx="990600" cy="234950"/>
            <a:chOff x="1680" y="1628"/>
            <a:chExt cx="624" cy="148"/>
          </a:xfrm>
        </p:grpSpPr>
        <p:sp>
          <p:nvSpPr>
            <p:cNvPr id="17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8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9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0" name="Group 168"/>
          <p:cNvGrpSpPr>
            <a:grpSpLocks/>
          </p:cNvGrpSpPr>
          <p:nvPr/>
        </p:nvGrpSpPr>
        <p:grpSpPr bwMode="auto">
          <a:xfrm>
            <a:off x="4008512" y="1448704"/>
            <a:ext cx="990600" cy="234950"/>
            <a:chOff x="1680" y="1628"/>
            <a:chExt cx="624" cy="148"/>
          </a:xfrm>
        </p:grpSpPr>
        <p:sp>
          <p:nvSpPr>
            <p:cNvPr id="21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2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3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4" name="Group 168"/>
          <p:cNvGrpSpPr>
            <a:grpSpLocks/>
          </p:cNvGrpSpPr>
          <p:nvPr/>
        </p:nvGrpSpPr>
        <p:grpSpPr bwMode="auto">
          <a:xfrm>
            <a:off x="4008512" y="1836054"/>
            <a:ext cx="990600" cy="234950"/>
            <a:chOff x="1680" y="1628"/>
            <a:chExt cx="624" cy="148"/>
          </a:xfrm>
        </p:grpSpPr>
        <p:sp>
          <p:nvSpPr>
            <p:cNvPr id="25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6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7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28" name="Group 168"/>
          <p:cNvGrpSpPr>
            <a:grpSpLocks/>
          </p:cNvGrpSpPr>
          <p:nvPr/>
        </p:nvGrpSpPr>
        <p:grpSpPr bwMode="auto">
          <a:xfrm>
            <a:off x="4008512" y="2223404"/>
            <a:ext cx="990600" cy="234950"/>
            <a:chOff x="1680" y="1628"/>
            <a:chExt cx="624" cy="148"/>
          </a:xfrm>
        </p:grpSpPr>
        <p:sp>
          <p:nvSpPr>
            <p:cNvPr id="29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1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2" name="Group 168"/>
          <p:cNvGrpSpPr>
            <a:grpSpLocks/>
          </p:cNvGrpSpPr>
          <p:nvPr/>
        </p:nvGrpSpPr>
        <p:grpSpPr bwMode="auto">
          <a:xfrm>
            <a:off x="4008512" y="2610754"/>
            <a:ext cx="990600" cy="234950"/>
            <a:chOff x="1680" y="1628"/>
            <a:chExt cx="624" cy="148"/>
          </a:xfrm>
        </p:grpSpPr>
        <p:sp>
          <p:nvSpPr>
            <p:cNvPr id="33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4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5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36" name="Group 171"/>
          <p:cNvGrpSpPr>
            <a:grpSpLocks/>
          </p:cNvGrpSpPr>
          <p:nvPr/>
        </p:nvGrpSpPr>
        <p:grpSpPr bwMode="auto">
          <a:xfrm>
            <a:off x="2855475" y="2982229"/>
            <a:ext cx="990600" cy="231775"/>
            <a:chOff x="1680" y="2350"/>
            <a:chExt cx="624" cy="146"/>
          </a:xfrm>
        </p:grpSpPr>
        <p:sp>
          <p:nvSpPr>
            <p:cNvPr id="37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8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9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40" name="Group 168"/>
          <p:cNvGrpSpPr>
            <a:grpSpLocks/>
          </p:cNvGrpSpPr>
          <p:nvPr/>
        </p:nvGrpSpPr>
        <p:grpSpPr bwMode="auto">
          <a:xfrm>
            <a:off x="4012837" y="2991754"/>
            <a:ext cx="990600" cy="234950"/>
            <a:chOff x="1680" y="1628"/>
            <a:chExt cx="624" cy="148"/>
          </a:xfrm>
        </p:grpSpPr>
        <p:sp>
          <p:nvSpPr>
            <p:cNvPr id="41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2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3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156176" y="1575703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6 X 4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56176" y="2187384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6 X </a:t>
            </a:r>
            <a:r>
              <a:rPr lang="en-GB" sz="4000" dirty="0" smtClean="0">
                <a:solidFill>
                  <a:srgbClr val="0070C0"/>
                </a:solidFill>
              </a:rPr>
              <a:t>5</a:t>
            </a:r>
            <a:endParaRPr lang="en-GB" sz="40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568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37" y="3717032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would you change the array if the multiplicand had been increased by 1?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2851150" y="2601229"/>
            <a:ext cx="990600" cy="231775"/>
            <a:chOff x="1680" y="2350"/>
            <a:chExt cx="624" cy="14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2851150" y="2199592"/>
            <a:ext cx="990600" cy="252412"/>
            <a:chOff x="1680" y="2097"/>
            <a:chExt cx="624" cy="159"/>
          </a:xfrm>
        </p:grpSpPr>
        <p:sp>
          <p:nvSpPr>
            <p:cNvPr id="9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0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2" name="Group 169"/>
          <p:cNvGrpSpPr>
            <a:grpSpLocks/>
          </p:cNvGrpSpPr>
          <p:nvPr/>
        </p:nvGrpSpPr>
        <p:grpSpPr bwMode="auto">
          <a:xfrm>
            <a:off x="2851150" y="1842404"/>
            <a:ext cx="990600" cy="231775"/>
            <a:chOff x="1680" y="1872"/>
            <a:chExt cx="624" cy="146"/>
          </a:xfrm>
        </p:grpSpPr>
        <p:sp>
          <p:nvSpPr>
            <p:cNvPr id="13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4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5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6" name="Group 168"/>
          <p:cNvGrpSpPr>
            <a:grpSpLocks/>
          </p:cNvGrpSpPr>
          <p:nvPr/>
        </p:nvGrpSpPr>
        <p:grpSpPr bwMode="auto">
          <a:xfrm>
            <a:off x="2851150" y="1455054"/>
            <a:ext cx="990600" cy="234950"/>
            <a:chOff x="1680" y="1628"/>
            <a:chExt cx="624" cy="148"/>
          </a:xfrm>
        </p:grpSpPr>
        <p:sp>
          <p:nvSpPr>
            <p:cNvPr id="17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8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9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21" name="Oval 68"/>
          <p:cNvSpPr>
            <a:spLocks noChangeArrowheads="1"/>
          </p:cNvSpPr>
          <p:nvPr/>
        </p:nvSpPr>
        <p:spPr bwMode="auto">
          <a:xfrm rot="16200000">
            <a:off x="4008512" y="14487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" name="Oval 73"/>
          <p:cNvSpPr>
            <a:spLocks noChangeArrowheads="1"/>
          </p:cNvSpPr>
          <p:nvPr/>
        </p:nvSpPr>
        <p:spPr bwMode="auto">
          <a:xfrm rot="16200000">
            <a:off x="4389512" y="14518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3" name="Oval 78"/>
          <p:cNvSpPr>
            <a:spLocks noChangeArrowheads="1"/>
          </p:cNvSpPr>
          <p:nvPr/>
        </p:nvSpPr>
        <p:spPr bwMode="auto">
          <a:xfrm rot="16200000">
            <a:off x="4770512" y="14550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5" name="Oval 68"/>
          <p:cNvSpPr>
            <a:spLocks noChangeArrowheads="1"/>
          </p:cNvSpPr>
          <p:nvPr/>
        </p:nvSpPr>
        <p:spPr bwMode="auto">
          <a:xfrm rot="16200000">
            <a:off x="4008512" y="18360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" name="Oval 73"/>
          <p:cNvSpPr>
            <a:spLocks noChangeArrowheads="1"/>
          </p:cNvSpPr>
          <p:nvPr/>
        </p:nvSpPr>
        <p:spPr bwMode="auto">
          <a:xfrm rot="16200000">
            <a:off x="4389512" y="18392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7" name="Oval 78"/>
          <p:cNvSpPr>
            <a:spLocks noChangeArrowheads="1"/>
          </p:cNvSpPr>
          <p:nvPr/>
        </p:nvSpPr>
        <p:spPr bwMode="auto">
          <a:xfrm rot="16200000">
            <a:off x="4770512" y="18424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9" name="Oval 68"/>
          <p:cNvSpPr>
            <a:spLocks noChangeArrowheads="1"/>
          </p:cNvSpPr>
          <p:nvPr/>
        </p:nvSpPr>
        <p:spPr bwMode="auto">
          <a:xfrm rot="16200000">
            <a:off x="4008512" y="22234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0" name="Oval 73"/>
          <p:cNvSpPr>
            <a:spLocks noChangeArrowheads="1"/>
          </p:cNvSpPr>
          <p:nvPr/>
        </p:nvSpPr>
        <p:spPr bwMode="auto">
          <a:xfrm rot="16200000">
            <a:off x="4389512" y="22265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1" name="Oval 78"/>
          <p:cNvSpPr>
            <a:spLocks noChangeArrowheads="1"/>
          </p:cNvSpPr>
          <p:nvPr/>
        </p:nvSpPr>
        <p:spPr bwMode="auto">
          <a:xfrm rot="16200000">
            <a:off x="4770512" y="22297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3" name="Oval 68"/>
          <p:cNvSpPr>
            <a:spLocks noChangeArrowheads="1"/>
          </p:cNvSpPr>
          <p:nvPr/>
        </p:nvSpPr>
        <p:spPr bwMode="auto">
          <a:xfrm rot="16200000">
            <a:off x="4008512" y="26107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 rot="16200000">
            <a:off x="4389512" y="26139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" name="Oval 78"/>
          <p:cNvSpPr>
            <a:spLocks noChangeArrowheads="1"/>
          </p:cNvSpPr>
          <p:nvPr/>
        </p:nvSpPr>
        <p:spPr bwMode="auto">
          <a:xfrm rot="16200000">
            <a:off x="4770512" y="26171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156176" y="1575703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6 X 4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6" name="Oval 78"/>
          <p:cNvSpPr>
            <a:spLocks noChangeArrowheads="1"/>
          </p:cNvSpPr>
          <p:nvPr/>
        </p:nvSpPr>
        <p:spPr bwMode="auto">
          <a:xfrm rot="16200000">
            <a:off x="5151512" y="14582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7" name="Oval 78"/>
          <p:cNvSpPr>
            <a:spLocks noChangeArrowheads="1"/>
          </p:cNvSpPr>
          <p:nvPr/>
        </p:nvSpPr>
        <p:spPr bwMode="auto">
          <a:xfrm rot="16200000">
            <a:off x="5151512" y="18455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8" name="Oval 78"/>
          <p:cNvSpPr>
            <a:spLocks noChangeArrowheads="1"/>
          </p:cNvSpPr>
          <p:nvPr/>
        </p:nvSpPr>
        <p:spPr bwMode="auto">
          <a:xfrm rot="16200000">
            <a:off x="5151512" y="22329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9" name="Oval 78"/>
          <p:cNvSpPr>
            <a:spLocks noChangeArrowheads="1"/>
          </p:cNvSpPr>
          <p:nvPr/>
        </p:nvSpPr>
        <p:spPr bwMode="auto">
          <a:xfrm rot="16200000">
            <a:off x="5151512" y="26202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164885" y="219959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70C0"/>
                </a:solidFill>
              </a:rPr>
              <a:t>7</a:t>
            </a:r>
            <a:r>
              <a:rPr lang="en-GB" sz="4000" dirty="0" smtClean="0">
                <a:solidFill>
                  <a:srgbClr val="FF0000"/>
                </a:solidFill>
              </a:rPr>
              <a:t> X 4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37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37" y="3717032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How would you change the array if the multiplicand had been decreased by 1?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2851150" y="2601229"/>
            <a:ext cx="990600" cy="231775"/>
            <a:chOff x="1680" y="2350"/>
            <a:chExt cx="624" cy="14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 rot="-5400000">
              <a:off x="1680" y="235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" name="Oval 70"/>
            <p:cNvSpPr>
              <a:spLocks noChangeArrowheads="1"/>
            </p:cNvSpPr>
            <p:nvPr/>
          </p:nvSpPr>
          <p:spPr bwMode="auto">
            <a:xfrm rot="-5400000">
              <a:off x="192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" name="Oval 75"/>
            <p:cNvSpPr>
              <a:spLocks noChangeArrowheads="1"/>
            </p:cNvSpPr>
            <p:nvPr/>
          </p:nvSpPr>
          <p:spPr bwMode="auto">
            <a:xfrm rot="-5400000">
              <a:off x="2160" y="235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2851150" y="2199592"/>
            <a:ext cx="990600" cy="252412"/>
            <a:chOff x="1680" y="2097"/>
            <a:chExt cx="624" cy="159"/>
          </a:xfrm>
        </p:grpSpPr>
        <p:sp>
          <p:nvSpPr>
            <p:cNvPr id="9" name="Oval 66"/>
            <p:cNvSpPr>
              <a:spLocks noChangeArrowheads="1"/>
            </p:cNvSpPr>
            <p:nvPr/>
          </p:nvSpPr>
          <p:spPr bwMode="auto">
            <a:xfrm rot="-5400000">
              <a:off x="1680" y="2097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0" name="Oval 71"/>
            <p:cNvSpPr>
              <a:spLocks noChangeArrowheads="1"/>
            </p:cNvSpPr>
            <p:nvPr/>
          </p:nvSpPr>
          <p:spPr bwMode="auto">
            <a:xfrm rot="-5400000">
              <a:off x="1920" y="2099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" name="Oval 76"/>
            <p:cNvSpPr>
              <a:spLocks noChangeArrowheads="1"/>
            </p:cNvSpPr>
            <p:nvPr/>
          </p:nvSpPr>
          <p:spPr bwMode="auto">
            <a:xfrm rot="-5400000">
              <a:off x="2160" y="211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2" name="Group 169"/>
          <p:cNvGrpSpPr>
            <a:grpSpLocks/>
          </p:cNvGrpSpPr>
          <p:nvPr/>
        </p:nvGrpSpPr>
        <p:grpSpPr bwMode="auto">
          <a:xfrm>
            <a:off x="2851150" y="1842404"/>
            <a:ext cx="990600" cy="231775"/>
            <a:chOff x="1680" y="1872"/>
            <a:chExt cx="624" cy="146"/>
          </a:xfrm>
        </p:grpSpPr>
        <p:sp>
          <p:nvSpPr>
            <p:cNvPr id="13" name="Oval 67"/>
            <p:cNvSpPr>
              <a:spLocks noChangeArrowheads="1"/>
            </p:cNvSpPr>
            <p:nvPr/>
          </p:nvSpPr>
          <p:spPr bwMode="auto">
            <a:xfrm rot="-5400000">
              <a:off x="1680" y="187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4" name="Oval 72"/>
            <p:cNvSpPr>
              <a:spLocks noChangeArrowheads="1"/>
            </p:cNvSpPr>
            <p:nvPr/>
          </p:nvSpPr>
          <p:spPr bwMode="auto">
            <a:xfrm rot="-5400000">
              <a:off x="1920" y="1873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5" name="Oval 77"/>
            <p:cNvSpPr>
              <a:spLocks noChangeArrowheads="1"/>
            </p:cNvSpPr>
            <p:nvPr/>
          </p:nvSpPr>
          <p:spPr bwMode="auto">
            <a:xfrm rot="-5400000">
              <a:off x="2160" y="187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16" name="Group 168"/>
          <p:cNvGrpSpPr>
            <a:grpSpLocks/>
          </p:cNvGrpSpPr>
          <p:nvPr/>
        </p:nvGrpSpPr>
        <p:grpSpPr bwMode="auto">
          <a:xfrm>
            <a:off x="2851150" y="1455054"/>
            <a:ext cx="990600" cy="234950"/>
            <a:chOff x="1680" y="1628"/>
            <a:chExt cx="624" cy="148"/>
          </a:xfrm>
        </p:grpSpPr>
        <p:sp>
          <p:nvSpPr>
            <p:cNvPr id="17" name="Oval 68"/>
            <p:cNvSpPr>
              <a:spLocks noChangeArrowheads="1"/>
            </p:cNvSpPr>
            <p:nvPr/>
          </p:nvSpPr>
          <p:spPr bwMode="auto">
            <a:xfrm rot="-5400000">
              <a:off x="1680" y="162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8" name="Oval 73"/>
            <p:cNvSpPr>
              <a:spLocks noChangeArrowheads="1"/>
            </p:cNvSpPr>
            <p:nvPr/>
          </p:nvSpPr>
          <p:spPr bwMode="auto">
            <a:xfrm rot="-5400000">
              <a:off x="1920" y="16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9" name="Oval 78"/>
            <p:cNvSpPr>
              <a:spLocks noChangeArrowheads="1"/>
            </p:cNvSpPr>
            <p:nvPr/>
          </p:nvSpPr>
          <p:spPr bwMode="auto">
            <a:xfrm rot="-5400000">
              <a:off x="2160" y="1632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21" name="Oval 68"/>
          <p:cNvSpPr>
            <a:spLocks noChangeArrowheads="1"/>
          </p:cNvSpPr>
          <p:nvPr/>
        </p:nvSpPr>
        <p:spPr bwMode="auto">
          <a:xfrm rot="16200000">
            <a:off x="4008512" y="14487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" name="Oval 73"/>
          <p:cNvSpPr>
            <a:spLocks noChangeArrowheads="1"/>
          </p:cNvSpPr>
          <p:nvPr/>
        </p:nvSpPr>
        <p:spPr bwMode="auto">
          <a:xfrm rot="16200000">
            <a:off x="4389512" y="14518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3" name="Oval 78"/>
          <p:cNvSpPr>
            <a:spLocks noChangeArrowheads="1"/>
          </p:cNvSpPr>
          <p:nvPr/>
        </p:nvSpPr>
        <p:spPr bwMode="auto">
          <a:xfrm rot="16200000">
            <a:off x="4770512" y="14550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5" name="Oval 68"/>
          <p:cNvSpPr>
            <a:spLocks noChangeArrowheads="1"/>
          </p:cNvSpPr>
          <p:nvPr/>
        </p:nvSpPr>
        <p:spPr bwMode="auto">
          <a:xfrm rot="16200000">
            <a:off x="4008512" y="18360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6" name="Oval 73"/>
          <p:cNvSpPr>
            <a:spLocks noChangeArrowheads="1"/>
          </p:cNvSpPr>
          <p:nvPr/>
        </p:nvSpPr>
        <p:spPr bwMode="auto">
          <a:xfrm rot="16200000">
            <a:off x="4389512" y="18392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7" name="Oval 78"/>
          <p:cNvSpPr>
            <a:spLocks noChangeArrowheads="1"/>
          </p:cNvSpPr>
          <p:nvPr/>
        </p:nvSpPr>
        <p:spPr bwMode="auto">
          <a:xfrm rot="16200000">
            <a:off x="4770512" y="18424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9" name="Oval 68"/>
          <p:cNvSpPr>
            <a:spLocks noChangeArrowheads="1"/>
          </p:cNvSpPr>
          <p:nvPr/>
        </p:nvSpPr>
        <p:spPr bwMode="auto">
          <a:xfrm rot="16200000">
            <a:off x="4008512" y="22234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0" name="Oval 73"/>
          <p:cNvSpPr>
            <a:spLocks noChangeArrowheads="1"/>
          </p:cNvSpPr>
          <p:nvPr/>
        </p:nvSpPr>
        <p:spPr bwMode="auto">
          <a:xfrm rot="16200000">
            <a:off x="4389512" y="222657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1" name="Oval 78"/>
          <p:cNvSpPr>
            <a:spLocks noChangeArrowheads="1"/>
          </p:cNvSpPr>
          <p:nvPr/>
        </p:nvSpPr>
        <p:spPr bwMode="auto">
          <a:xfrm rot="16200000">
            <a:off x="4770512" y="22297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3" name="Oval 68"/>
          <p:cNvSpPr>
            <a:spLocks noChangeArrowheads="1"/>
          </p:cNvSpPr>
          <p:nvPr/>
        </p:nvSpPr>
        <p:spPr bwMode="auto">
          <a:xfrm rot="16200000">
            <a:off x="4008512" y="261075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 rot="16200000">
            <a:off x="4389512" y="2613929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" name="Oval 78"/>
          <p:cNvSpPr>
            <a:spLocks noChangeArrowheads="1"/>
          </p:cNvSpPr>
          <p:nvPr/>
        </p:nvSpPr>
        <p:spPr bwMode="auto">
          <a:xfrm rot="16200000">
            <a:off x="4770512" y="2617104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156176" y="1575703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6 X 4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64885" y="219959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70C0"/>
                </a:solidFill>
              </a:rPr>
              <a:t>5</a:t>
            </a:r>
            <a:r>
              <a:rPr lang="en-GB" sz="4000" dirty="0" smtClean="0">
                <a:solidFill>
                  <a:srgbClr val="FF0000"/>
                </a:solidFill>
              </a:rPr>
              <a:t> X 4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145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animBg="1"/>
      <p:bldP spid="27" grpId="0" animBg="1"/>
      <p:bldP spid="31" grpId="0" animBg="1"/>
      <p:bldP spid="35" grpId="0" animBg="1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you know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8</a:t>
            </a:r>
            <a:r>
              <a:rPr lang="en-GB" dirty="0" smtClean="0"/>
              <a:t> x 4 = 32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else do you know?</a:t>
            </a:r>
          </a:p>
          <a:p>
            <a:pPr marL="0" indent="0">
              <a:buNone/>
            </a:pPr>
            <a:r>
              <a:rPr lang="en-GB" dirty="0" smtClean="0"/>
              <a:t>(Think about how you can alter the array)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274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you know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23 x 5 = 115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else do you know?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AutoShape 2" descr="https://webmail.george-spencer.notts.sch.uk/owa/service.svc/s/GetFileAttachment?id=AAMkADVjYWU1ZGIxLTdkYzYtNGRlYS05ZjVjLTIzZDZmNzBjM2RkOQBGAAAAAABhTYhGtCsIRpw06%2FnYzOFqBwCwBvMAXZcmRoAL9ogPrn2aAUc3DCSSAACYnIMzpptTR67EkhVsmgk7AAIYXzuqAAABEgAQAG4RYlvjLf9MqrLPAnMgi%2Bk%3D&amp;isImagePreview=True&amp;X-OWA-CANARY=XE7K0sdOgUq3EaISk6mvCAwzEpH12tII8jKM9TzLJl_Sy86j41lEKJBV7ynaV5B0mzcvbjQTcnE."/>
          <p:cNvSpPr>
            <a:spLocks noChangeAspect="1" noChangeArrowheads="1"/>
          </p:cNvSpPr>
          <p:nvPr/>
        </p:nvSpPr>
        <p:spPr bwMode="auto">
          <a:xfrm>
            <a:off x="155574" y="-144463"/>
            <a:ext cx="2328193" cy="232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you know 23 x 5 = 115</a:t>
            </a:r>
          </a:p>
          <a:p>
            <a:pPr marL="0" indent="0">
              <a:buNone/>
            </a:pPr>
            <a:r>
              <a:rPr lang="en-GB" dirty="0" smtClean="0"/>
              <a:t>Sophie wrote…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Is she correct? </a:t>
            </a:r>
          </a:p>
          <a:p>
            <a:pPr marL="0" indent="0">
              <a:buNone/>
            </a:pPr>
            <a:r>
              <a:rPr lang="en-GB" dirty="0" smtClean="0"/>
              <a:t>What do you think she has done?</a:t>
            </a:r>
            <a:endParaRPr lang="en-GB" dirty="0"/>
          </a:p>
        </p:txBody>
      </p:sp>
      <p:sp>
        <p:nvSpPr>
          <p:cNvPr id="4" name="AutoShape 2" descr="https://webmail.george-spencer.notts.sch.uk/owa/service.svc/s/GetFileAttachment?id=AAMkADVjYWU1ZGIxLTdkYzYtNGRlYS05ZjVjLTIzZDZmNzBjM2RkOQBGAAAAAABhTYhGtCsIRpw06%2FnYzOFqBwCwBvMAXZcmRoAL9ogPrn2aAUc3DCSSAACYnIMzpptTR67EkhVsmgk7AAIYXzuqAAABEgAQAG4RYlvjLf9MqrLPAnMgi%2Bk%3D&amp;isImagePreview=True&amp;X-OWA-CANARY=XE7K0sdOgUq3EaISk6mvCAwzEpH12tII8jKM9TzLJl_Sy86j41lEKJBV7ynaV5B0mzcvbjQTcnE."/>
          <p:cNvSpPr>
            <a:spLocks noChangeAspect="1" noChangeArrowheads="1"/>
          </p:cNvSpPr>
          <p:nvPr/>
        </p:nvSpPr>
        <p:spPr bwMode="auto">
          <a:xfrm>
            <a:off x="155574" y="-144463"/>
            <a:ext cx="2328193" cy="232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087" t="18900" b="21252"/>
          <a:stretch/>
        </p:blipFill>
        <p:spPr>
          <a:xfrm>
            <a:off x="1725930" y="2564904"/>
            <a:ext cx="5688632" cy="2748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399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whiteboards…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you know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56 x 4 = 224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else do you know?</a:t>
            </a:r>
          </a:p>
          <a:p>
            <a:pPr marL="0" indent="0">
              <a:buNone/>
            </a:pPr>
            <a:r>
              <a:rPr lang="en-GB" dirty="0"/>
              <a:t>Can you work out </a:t>
            </a:r>
            <a:r>
              <a:rPr lang="en-GB" dirty="0" smtClean="0"/>
              <a:t>56 </a:t>
            </a:r>
            <a:r>
              <a:rPr lang="en-GB" dirty="0"/>
              <a:t>x </a:t>
            </a:r>
            <a:r>
              <a:rPr lang="en-GB" dirty="0" smtClean="0"/>
              <a:t>8 </a:t>
            </a:r>
            <a:r>
              <a:rPr lang="en-GB" dirty="0"/>
              <a:t>using this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r>
              <a:rPr lang="en-GB" dirty="0" smtClean="0"/>
              <a:t>Can you use an array to help you work this out?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02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finally…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you know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326 x 32 = 10 432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else do I know?</a:t>
            </a:r>
          </a:p>
          <a:p>
            <a:pPr marL="0" indent="0">
              <a:buNone/>
            </a:pPr>
            <a:r>
              <a:rPr lang="en-GB" dirty="0" smtClean="0"/>
              <a:t>What other </a:t>
            </a:r>
            <a:r>
              <a:rPr lang="en-GB" b="1" dirty="0" smtClean="0"/>
              <a:t>impressive</a:t>
            </a:r>
            <a:r>
              <a:rPr lang="en-GB" dirty="0" smtClean="0"/>
              <a:t> multiplication facts can you give?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590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326 x 32 = 10 432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selection of some you might have found</a:t>
            </a:r>
          </a:p>
          <a:p>
            <a:pPr marL="0" indent="0">
              <a:buNone/>
            </a:pPr>
            <a:r>
              <a:rPr lang="en-GB" dirty="0" smtClean="0"/>
              <a:t>32 x 326 = </a:t>
            </a:r>
            <a:r>
              <a:rPr lang="en-GB" dirty="0"/>
              <a:t>10 </a:t>
            </a:r>
            <a:r>
              <a:rPr lang="en-GB" dirty="0" smtClean="0"/>
              <a:t>432</a:t>
            </a:r>
          </a:p>
          <a:p>
            <a:pPr marL="0" indent="0">
              <a:buNone/>
            </a:pPr>
            <a:r>
              <a:rPr lang="en-GB" dirty="0" smtClean="0"/>
              <a:t>326 x 16 = 5216</a:t>
            </a:r>
          </a:p>
          <a:p>
            <a:pPr marL="0" indent="0">
              <a:buNone/>
            </a:pPr>
            <a:r>
              <a:rPr lang="en-GB" dirty="0" smtClean="0"/>
              <a:t>326 x 64 = 20864</a:t>
            </a:r>
          </a:p>
          <a:p>
            <a:pPr marL="0" indent="0">
              <a:buNone/>
            </a:pPr>
            <a:r>
              <a:rPr lang="en-GB" dirty="0" smtClean="0"/>
              <a:t>326 x 33 = 10 758</a:t>
            </a:r>
          </a:p>
          <a:p>
            <a:pPr marL="0" indent="0">
              <a:buNone/>
            </a:pPr>
            <a:r>
              <a:rPr lang="en-GB" dirty="0" smtClean="0"/>
              <a:t>327 x 32 = 10 464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512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True or False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7 x 6 = 7 x 5 + 7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explain your reasoning?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5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True or False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9</a:t>
            </a:r>
            <a:r>
              <a:rPr lang="en-GB" dirty="0" smtClean="0"/>
              <a:t> x 12 = 12 x 10 </a:t>
            </a:r>
            <a:r>
              <a:rPr lang="en-GB" dirty="0"/>
              <a:t>-</a:t>
            </a:r>
            <a:r>
              <a:rPr lang="en-GB" dirty="0" smtClean="0"/>
              <a:t> 12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explain your reasoning?</a:t>
            </a:r>
            <a:endParaRPr lang="en-GB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52451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683852" cy="215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663195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416</Words>
  <Application>Microsoft Office PowerPoint</Application>
  <PresentationFormat>On-screen Show (4:3)</PresentationFormat>
  <Paragraphs>113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Default Design</vt:lpstr>
      <vt:lpstr>Bluecoat</vt:lpstr>
      <vt:lpstr>PowerPoint Presentation</vt:lpstr>
      <vt:lpstr>PowerPoint Presentation</vt:lpstr>
      <vt:lpstr>PowerPoint Presentation</vt:lpstr>
      <vt:lpstr>On whiteboards…</vt:lpstr>
      <vt:lpstr>On whiteboards…</vt:lpstr>
      <vt:lpstr>On whiteboards…</vt:lpstr>
      <vt:lpstr>On whiteboards…</vt:lpstr>
      <vt:lpstr>On whiteboards…</vt:lpstr>
      <vt:lpstr>On whiteboards…</vt:lpstr>
      <vt:lpstr>On whiteboards…</vt:lpstr>
      <vt:lpstr>On whiteboards…</vt:lpstr>
      <vt:lpstr>And finally…</vt:lpstr>
      <vt:lpstr>326 x 32 = 10 432</vt:lpstr>
      <vt:lpstr>Challenge</vt:lpstr>
      <vt:lpstr>Challenge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50</cp:revision>
  <dcterms:created xsi:type="dcterms:W3CDTF">2013-11-13T20:58:01Z</dcterms:created>
  <dcterms:modified xsi:type="dcterms:W3CDTF">2017-08-31T16:09:58Z</dcterms:modified>
</cp:coreProperties>
</file>