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270" r:id="rId3"/>
    <p:sldId id="271" r:id="rId4"/>
    <p:sldId id="296" r:id="rId5"/>
    <p:sldId id="273" r:id="rId6"/>
    <p:sldId id="272" r:id="rId7"/>
    <p:sldId id="274" r:id="rId8"/>
    <p:sldId id="276" r:id="rId9"/>
    <p:sldId id="275" r:id="rId10"/>
    <p:sldId id="277" r:id="rId11"/>
    <p:sldId id="278" r:id="rId12"/>
    <p:sldId id="297" r:id="rId13"/>
    <p:sldId id="282" r:id="rId14"/>
    <p:sldId id="279" r:id="rId15"/>
    <p:sldId id="280" r:id="rId16"/>
    <p:sldId id="281" r:id="rId17"/>
    <p:sldId id="300" r:id="rId18"/>
    <p:sldId id="295" r:id="rId19"/>
    <p:sldId id="299" r:id="rId20"/>
    <p:sldId id="29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7389" autoAdjust="0"/>
  </p:normalViewPr>
  <p:slideViewPr>
    <p:cSldViewPr>
      <p:cViewPr varScale="1">
        <p:scale>
          <a:sx n="60" d="100"/>
          <a:sy n="60" d="100"/>
        </p:scale>
        <p:origin x="-97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11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02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108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99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48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78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85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95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185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70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5D44-B72A-48A8-B437-7B3170766D2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18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2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097" y="476672"/>
            <a:ext cx="7772400" cy="1470025"/>
          </a:xfrm>
        </p:spPr>
        <p:txBody>
          <a:bodyPr/>
          <a:lstStyle/>
          <a:p>
            <a:pPr algn="l"/>
            <a:r>
              <a:rPr lang="en-GB" sz="3600" dirty="0" smtClean="0">
                <a:latin typeface="Calibri" panose="020F0502020204030204" pitchFamily="34" charset="0"/>
              </a:rPr>
              <a:t>Find the area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795282" y="2661228"/>
            <a:ext cx="2866057" cy="2079029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947410" y="2244294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6cm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646175" y="3404104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3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578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011967" y="2492896"/>
            <a:ext cx="2794049" cy="179970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994076" y="4292601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9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790852" y="3212976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5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35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093733" y="2492896"/>
            <a:ext cx="2448272" cy="179970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075841" y="4292601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8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574828" y="3183988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4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445660" y="3145928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4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018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494113" y="2492896"/>
            <a:ext cx="1941983" cy="1728191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994410" y="2092846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6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775279" y="3212976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6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67544" y="4653136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3600" kern="0" dirty="0" smtClean="0"/>
              <a:t>What is special</a:t>
            </a:r>
            <a:r>
              <a:rPr lang="en-GB" sz="3600" b="1" kern="0" dirty="0" smtClean="0"/>
              <a:t> </a:t>
            </a:r>
            <a:r>
              <a:rPr lang="en-GB" sz="3600" kern="0" dirty="0" smtClean="0"/>
              <a:t>about this one?</a:t>
            </a:r>
            <a:endParaRPr lang="en-GB" sz="3600" kern="0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086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068811" y="2492896"/>
            <a:ext cx="2794049" cy="179970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050920" y="4292601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12cm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862860" y="3085307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4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95141" y="2092846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12cm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343447" y="3085307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4cm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432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074095" y="2492896"/>
            <a:ext cx="2794049" cy="179970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000425" y="2092846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7cm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137991" y="3085307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30mm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393278" y="4869160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3200" kern="0" dirty="0" smtClean="0"/>
              <a:t>What is different here?</a:t>
            </a:r>
            <a:endParaRPr lang="en-GB" sz="3200" kern="0" dirty="0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79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2924795" y="2492896"/>
            <a:ext cx="2794049" cy="179970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18844" y="3192723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8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716883" y="4292601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50mm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103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059832" y="2492896"/>
            <a:ext cx="2952328" cy="179970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39752" y="3212755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5</a:t>
            </a:r>
            <a:r>
              <a:rPr lang="en-GB" altLang="en-US" sz="2000" dirty="0" smtClean="0">
                <a:latin typeface="+mn-lt"/>
              </a:rPr>
              <a:t>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986162" y="4292601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0.2m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93097" y="476672"/>
            <a:ext cx="7772400" cy="1470025"/>
          </a:xfrm>
        </p:spPr>
        <p:txBody>
          <a:bodyPr/>
          <a:lstStyle/>
          <a:p>
            <a:pPr algn="l"/>
            <a:r>
              <a:rPr lang="en-GB" sz="3600" dirty="0" smtClean="0">
                <a:latin typeface="Calibri" panose="020F0502020204030204" pitchFamily="34" charset="0"/>
              </a:rPr>
              <a:t>Find the area</a:t>
            </a:r>
            <a:endParaRPr lang="en-GB" sz="3600" dirty="0">
              <a:latin typeface="Calibri" panose="020F050202020403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3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81026" y="3156435"/>
            <a:ext cx="9413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solidFill>
                  <a:srgbClr val="FF0000"/>
                </a:solidFill>
                <a:latin typeface="+mn-lt"/>
              </a:rPr>
              <a:t>?</a:t>
            </a:r>
            <a:r>
              <a:rPr lang="en-GB" altLang="en-US" sz="2000" dirty="0" smtClean="0">
                <a:latin typeface="+mn-lt"/>
              </a:rPr>
              <a:t> 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332204" y="4292601"/>
            <a:ext cx="941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+mn-lt"/>
              </a:rPr>
              <a:t>8cm</a:t>
            </a:r>
            <a:endParaRPr lang="en-GB" altLang="en-US" sz="24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3035" y="2292871"/>
            <a:ext cx="4248473" cy="1727128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</a:rPr>
              <a:t>24cm</a:t>
            </a:r>
            <a:r>
              <a:rPr lang="en-GB" sz="2800" baseline="30000" dirty="0">
                <a:solidFill>
                  <a:schemeClr val="tx1"/>
                </a:solidFill>
              </a:rPr>
              <a:t>2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755576" y="4737563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3200" kern="0" dirty="0" smtClean="0"/>
              <a:t>How did you work it out?</a:t>
            </a:r>
            <a:endParaRPr lang="en-GB" sz="3200" kern="0" dirty="0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93097" y="47667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smtClean="0">
                <a:latin typeface="Calibri" panose="020F0502020204030204" pitchFamily="34" charset="0"/>
              </a:rPr>
              <a:t>Find the area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76374" y="-30832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3600" kern="0" dirty="0" smtClean="0">
                <a:latin typeface="Calibri" panose="020F0502020204030204" pitchFamily="34" charset="0"/>
              </a:rPr>
              <a:t>On your whiteboards…</a:t>
            </a:r>
            <a:endParaRPr lang="en-GB" sz="3600" kern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76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656" y="188640"/>
            <a:ext cx="9011344" cy="1143000"/>
          </a:xfrm>
        </p:spPr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</a:rPr>
              <a:t>What about if the multiplication is more difficult?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1546" y="1853175"/>
            <a:ext cx="5976838" cy="3060889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628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 b="1">
              <a:solidFill>
                <a:srgbClr val="00628C"/>
              </a:solidFill>
              <a:latin typeface="Calibri" panose="020F0502020204030204" pitchFamily="34" charset="0"/>
              <a:ea typeface="ヒラギノ角ゴ Pro W3" pitchFamily="-8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427984" y="1268760"/>
            <a:ext cx="1872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Calibri" panose="020F0502020204030204" pitchFamily="34" charset="0"/>
              </a:rPr>
              <a:t>18cm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80686" y="3187931"/>
            <a:ext cx="1872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Calibri" panose="020F0502020204030204" pitchFamily="34" charset="0"/>
              </a:rPr>
              <a:t>14cm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508" y="5301208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What calculation do you need to do? 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Could you use what we did in a previous lesson to help?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Let’s </a:t>
            </a:r>
            <a:r>
              <a:rPr lang="en-GB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partition</a:t>
            </a:r>
            <a:r>
              <a:rPr lang="en-GB" sz="2800" dirty="0" smtClean="0">
                <a:latin typeface="Calibri" panose="020F0502020204030204" pitchFamily="34" charset="0"/>
              </a:rPr>
              <a:t> the rectangle to help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5652120" y="1853175"/>
            <a:ext cx="0" cy="3060889"/>
          </a:xfrm>
          <a:prstGeom prst="line">
            <a:avLst/>
          </a:prstGeom>
          <a:noFill/>
          <a:ln w="28575">
            <a:solidFill>
              <a:srgbClr val="0062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87824" y="1310245"/>
            <a:ext cx="1872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Calibri" panose="020F0502020204030204" pitchFamily="34" charset="0"/>
              </a:rPr>
              <a:t>10cm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156176" y="1284916"/>
            <a:ext cx="1872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>
                <a:latin typeface="Calibri" panose="020F0502020204030204" pitchFamily="34" charset="0"/>
              </a:rPr>
              <a:t>8</a:t>
            </a:r>
            <a:r>
              <a:rPr lang="en-GB" altLang="en-US" dirty="0" smtClean="0">
                <a:latin typeface="Calibri" panose="020F0502020204030204" pitchFamily="34" charset="0"/>
              </a:rPr>
              <a:t>cm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2051546" y="3834262"/>
            <a:ext cx="5976838" cy="0"/>
          </a:xfrm>
          <a:prstGeom prst="line">
            <a:avLst/>
          </a:prstGeom>
          <a:noFill/>
          <a:ln w="28575">
            <a:solidFill>
              <a:srgbClr val="0062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04706" y="2516193"/>
            <a:ext cx="1872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Calibri" panose="020F0502020204030204" pitchFamily="34" charset="0"/>
              </a:rPr>
              <a:t>10cm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07604" y="4049968"/>
            <a:ext cx="18722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dirty="0" smtClean="0">
                <a:latin typeface="Calibri" panose="020F0502020204030204" pitchFamily="34" charset="0"/>
              </a:rPr>
              <a:t>4cm</a:t>
            </a:r>
            <a:endParaRPr lang="en-GB" altLang="en-US" sz="3600" dirty="0"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62591" y="2823133"/>
            <a:ext cx="12939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800" dirty="0" smtClean="0">
                <a:latin typeface="Calibri" panose="020F0502020204030204" pitchFamily="34" charset="0"/>
              </a:rPr>
              <a:t>100cm</a:t>
            </a:r>
            <a:r>
              <a:rPr lang="en-GB" sz="2800" baseline="30000" dirty="0" smtClean="0">
                <a:latin typeface="Calibri" panose="020F0502020204030204" pitchFamily="34" charset="0"/>
              </a:rPr>
              <a:t>2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52400" y="2823133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800" dirty="0">
                <a:latin typeface="Calibri" panose="020F0502020204030204" pitchFamily="34" charset="0"/>
              </a:rPr>
              <a:t>8</a:t>
            </a:r>
            <a:r>
              <a:rPr lang="en-GB" sz="2800" dirty="0" smtClean="0">
                <a:latin typeface="Calibri" panose="020F0502020204030204" pitchFamily="34" charset="0"/>
              </a:rPr>
              <a:t>0cm</a:t>
            </a:r>
            <a:r>
              <a:rPr lang="en-GB" sz="2800" baseline="30000" dirty="0" smtClean="0">
                <a:latin typeface="Calibri" panose="020F0502020204030204" pitchFamily="34" charset="0"/>
              </a:rPr>
              <a:t>2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45139" y="4188467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800" dirty="0" smtClean="0">
                <a:latin typeface="Calibri" panose="020F0502020204030204" pitchFamily="34" charset="0"/>
              </a:rPr>
              <a:t>40cm</a:t>
            </a:r>
            <a:r>
              <a:rPr lang="en-GB" sz="2800" baseline="30000" dirty="0" smtClean="0">
                <a:latin typeface="Calibri" panose="020F0502020204030204" pitchFamily="34" charset="0"/>
              </a:rPr>
              <a:t>2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04800" y="4201924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800" dirty="0" smtClean="0">
                <a:latin typeface="Calibri" panose="020F0502020204030204" pitchFamily="34" charset="0"/>
              </a:rPr>
              <a:t>32cm</a:t>
            </a:r>
            <a:r>
              <a:rPr lang="en-GB" sz="2800" baseline="30000" dirty="0" smtClean="0">
                <a:latin typeface="Calibri" panose="020F0502020204030204" pitchFamily="34" charset="0"/>
              </a:rPr>
              <a:t>2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456535" y="3119209"/>
            <a:ext cx="299134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4800" kern="0" dirty="0" smtClean="0">
                <a:solidFill>
                  <a:srgbClr val="FF0000"/>
                </a:solidFill>
              </a:rPr>
              <a:t>252</a:t>
            </a:r>
            <a:r>
              <a:rPr lang="en-GB" sz="4800" dirty="0" smtClean="0">
                <a:solidFill>
                  <a:srgbClr val="FF0000"/>
                </a:solidFill>
              </a:rPr>
              <a:t>cm</a:t>
            </a:r>
            <a:r>
              <a:rPr lang="en-GB" sz="4800" baseline="30000" dirty="0" smtClean="0">
                <a:solidFill>
                  <a:srgbClr val="FF0000"/>
                </a:solidFill>
              </a:rPr>
              <a:t>2</a:t>
            </a:r>
            <a:endParaRPr lang="en-GB" sz="4800" dirty="0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endParaRPr lang="en-GB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1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uild="p"/>
      <p:bldP spid="8" grpId="0" animBg="1"/>
      <p:bldP spid="9" grpId="0"/>
      <p:bldP spid="10" grpId="0"/>
      <p:bldP spid="11" grpId="0" animBg="1"/>
      <p:bldP spid="12" grpId="0"/>
      <p:bldP spid="13" grpId="0"/>
      <p:bldP spid="15" grpId="0"/>
      <p:bldP spid="16" grpId="0"/>
      <p:bldP spid="17" grpId="0"/>
      <p:bldP spid="18" grpId="0"/>
      <p:bldP spid="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688" y="364055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Find the area of the following rectangles (using partitioning to help). </a:t>
            </a:r>
            <a:endParaRPr lang="en-GB" sz="2800" dirty="0" smtClean="0">
              <a:latin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Draw </a:t>
            </a:r>
            <a:r>
              <a:rPr lang="en-GB" sz="2800" dirty="0" smtClean="0">
                <a:latin typeface="Calibri" panose="020F0502020204030204" pitchFamily="34" charset="0"/>
              </a:rPr>
              <a:t>them into your books.</a:t>
            </a:r>
            <a:endParaRPr lang="en-GB" sz="2800" dirty="0">
              <a:latin typeface="Calibri" panose="020F050202020403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5400000">
            <a:off x="6205204" y="1593691"/>
            <a:ext cx="2944074" cy="3716006"/>
            <a:chOff x="1058265" y="456214"/>
            <a:chExt cx="2944074" cy="3716006"/>
          </a:xfrm>
        </p:grpSpPr>
        <p:sp>
          <p:nvSpPr>
            <p:cNvPr id="8" name="Rectangle 7"/>
            <p:cNvSpPr/>
            <p:nvPr/>
          </p:nvSpPr>
          <p:spPr bwMode="auto">
            <a:xfrm>
              <a:off x="1058265" y="2372515"/>
              <a:ext cx="2420854" cy="1799705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 rot="16200000">
              <a:off x="1268036" y="1130708"/>
              <a:ext cx="18722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dirty="0" smtClean="0">
                  <a:latin typeface="Calibri" panose="020F0502020204030204" pitchFamily="34" charset="0"/>
                </a:rPr>
                <a:t>46cm</a:t>
              </a:r>
              <a:endParaRPr lang="en-GB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 rot="16200000">
              <a:off x="2804625" y="2614466"/>
              <a:ext cx="18722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dirty="0" smtClean="0">
                  <a:latin typeface="Calibri" panose="020F0502020204030204" pitchFamily="34" charset="0"/>
                </a:rPr>
                <a:t>27cm</a:t>
              </a:r>
              <a:endParaRPr lang="en-GB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651499" y="2401124"/>
            <a:ext cx="4550153" cy="1999386"/>
            <a:chOff x="4996975" y="1884223"/>
            <a:chExt cx="4550153" cy="1999386"/>
          </a:xfrm>
        </p:grpSpPr>
        <p:sp>
          <p:nvSpPr>
            <p:cNvPr id="9" name="Rectangle 8"/>
            <p:cNvSpPr/>
            <p:nvPr/>
          </p:nvSpPr>
          <p:spPr bwMode="auto">
            <a:xfrm rot="5400000">
              <a:off x="7439859" y="1776340"/>
              <a:ext cx="1536591" cy="2677947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endParaRPr lang="en-GB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996975" y="2709983"/>
              <a:ext cx="18722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dirty="0" smtClean="0">
                  <a:latin typeface="Calibri" panose="020F0502020204030204" pitchFamily="34" charset="0"/>
                </a:rPr>
                <a:t>13cm</a:t>
              </a:r>
              <a:endParaRPr lang="en-GB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859200" y="1884223"/>
              <a:ext cx="18722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dirty="0" smtClean="0">
                  <a:latin typeface="Calibri" panose="020F0502020204030204" pitchFamily="34" charset="0"/>
                </a:rPr>
                <a:t>52cm</a:t>
              </a:r>
              <a:endParaRPr lang="en-GB" altLang="en-US" dirty="0">
                <a:latin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927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1"/>
          <a:stretch/>
        </p:blipFill>
        <p:spPr bwMode="auto">
          <a:xfrm>
            <a:off x="682763" y="2947110"/>
            <a:ext cx="3169158" cy="230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252" y="269594"/>
            <a:ext cx="84722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Challenge: </a:t>
            </a:r>
            <a:endParaRPr lang="en-GB" sz="3600" dirty="0" smtClean="0">
              <a:latin typeface="Calibri" panose="020F0502020204030204" pitchFamily="34" charset="0"/>
            </a:endParaRPr>
          </a:p>
          <a:p>
            <a:endParaRPr lang="en-GB" sz="3600" dirty="0">
              <a:latin typeface="Calibri" panose="020F0502020204030204" pitchFamily="34" charset="0"/>
            </a:endParaRPr>
          </a:p>
          <a:p>
            <a:r>
              <a:rPr lang="en-GB" sz="3600" dirty="0" smtClean="0">
                <a:latin typeface="Calibri" panose="020F0502020204030204" pitchFamily="34" charset="0"/>
              </a:rPr>
              <a:t>Could you partition these shapes to find their areas?</a:t>
            </a:r>
            <a:endParaRPr lang="en-GB" sz="3600" dirty="0">
              <a:latin typeface="Calibri" panose="020F050202020403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1"/>
          <a:stretch/>
        </p:blipFill>
        <p:spPr bwMode="auto">
          <a:xfrm>
            <a:off x="4566680" y="2947110"/>
            <a:ext cx="3821744" cy="250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76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3508" y="5085184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Can we </a:t>
            </a:r>
            <a:r>
              <a:rPr lang="en-GB" sz="2800" dirty="0" smtClean="0">
                <a:latin typeface="Calibri" panose="020F0502020204030204" pitchFamily="34" charset="0"/>
              </a:rPr>
              <a:t>calculate </a:t>
            </a:r>
            <a:r>
              <a:rPr lang="en-GB" sz="2800" dirty="0" smtClean="0">
                <a:latin typeface="Calibri" panose="020F0502020204030204" pitchFamily="34" charset="0"/>
              </a:rPr>
              <a:t>its area using what we have done so far?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We can </a:t>
            </a:r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partition</a:t>
            </a:r>
            <a:r>
              <a:rPr lang="en-GB" sz="2800" dirty="0" smtClean="0">
                <a:latin typeface="Calibri" panose="020F0502020204030204" pitchFamily="34" charset="0"/>
              </a:rPr>
              <a:t> the shape to make it easier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How many ways are there to do this?</a:t>
            </a:r>
            <a:endParaRPr lang="en-GB" sz="2800" dirty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7" b="3436"/>
          <a:stretch/>
        </p:blipFill>
        <p:spPr bwMode="auto">
          <a:xfrm>
            <a:off x="1979712" y="908720"/>
            <a:ext cx="5545863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08" y="33111"/>
            <a:ext cx="8856984" cy="1143000"/>
          </a:xfrm>
        </p:spPr>
        <p:txBody>
          <a:bodyPr/>
          <a:lstStyle/>
          <a:p>
            <a:r>
              <a:rPr lang="en-GB" sz="3600" dirty="0" smtClean="0"/>
              <a:t>How could we find the area of this </a:t>
            </a:r>
            <a:r>
              <a:rPr lang="en-GB" sz="3600" dirty="0" smtClean="0"/>
              <a:t>shape</a:t>
            </a:r>
            <a:r>
              <a:rPr lang="en-GB" sz="3600" dirty="0" smtClean="0"/>
              <a:t>?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188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236" y="223043"/>
            <a:ext cx="8229600" cy="1143000"/>
          </a:xfrm>
        </p:spPr>
        <p:txBody>
          <a:bodyPr/>
          <a:lstStyle/>
          <a:p>
            <a:pPr algn="l"/>
            <a:r>
              <a:rPr lang="en-GB" sz="3200" dirty="0" smtClean="0"/>
              <a:t>This is how two students partitioned their shapes.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653136"/>
            <a:ext cx="8229600" cy="205842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What are the calculations for each?</a:t>
            </a:r>
          </a:p>
          <a:p>
            <a:pPr marL="0" indent="0">
              <a:buNone/>
            </a:pPr>
            <a:r>
              <a:rPr lang="en-GB" dirty="0" smtClean="0"/>
              <a:t>Do they give the same final area?</a:t>
            </a:r>
          </a:p>
          <a:p>
            <a:pPr marL="0" indent="0">
              <a:buNone/>
            </a:pPr>
            <a:r>
              <a:rPr lang="en-GB" dirty="0" smtClean="0"/>
              <a:t>Is there another way?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0663"/>
            <a:ext cx="3981688" cy="294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990" y="1397574"/>
            <a:ext cx="4162846" cy="303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4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1"/>
          <a:stretch/>
        </p:blipFill>
        <p:spPr bwMode="auto">
          <a:xfrm>
            <a:off x="467544" y="473412"/>
            <a:ext cx="4842064" cy="554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39952" y="5157192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940152" y="692696"/>
            <a:ext cx="2880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How did this student find the area of their shape?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0793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40" y="2574044"/>
            <a:ext cx="3744416" cy="366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139" y="322172"/>
            <a:ext cx="87129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Question 1.</a:t>
            </a:r>
          </a:p>
          <a:p>
            <a:r>
              <a:rPr lang="en-GB" sz="3200" dirty="0" smtClean="0">
                <a:latin typeface="Calibri" panose="020F0502020204030204" pitchFamily="34" charset="0"/>
              </a:rPr>
              <a:t>Look at the working out below.</a:t>
            </a:r>
          </a:p>
          <a:p>
            <a:endParaRPr lang="en-GB" sz="3200" dirty="0">
              <a:latin typeface="Calibri" panose="020F0502020204030204" pitchFamily="34" charset="0"/>
            </a:endParaRPr>
          </a:p>
          <a:p>
            <a:r>
              <a:rPr lang="en-GB" sz="3200" dirty="0" smtClean="0">
                <a:latin typeface="Calibri" panose="020F0502020204030204" pitchFamily="34" charset="0"/>
              </a:rPr>
              <a:t>a)  Can you explain how the shape was partitioned to find the area</a:t>
            </a:r>
          </a:p>
        </p:txBody>
      </p:sp>
      <p:sp>
        <p:nvSpPr>
          <p:cNvPr id="2" name="Rectangle 1"/>
          <p:cNvSpPr/>
          <p:nvPr/>
        </p:nvSpPr>
        <p:spPr>
          <a:xfrm>
            <a:off x="4411353" y="3717032"/>
            <a:ext cx="448679" cy="2330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00" y="3016459"/>
            <a:ext cx="4062183" cy="17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8032" y="4938989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b)  Find the area using a different method</a:t>
            </a:r>
            <a:endParaRPr lang="en-GB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04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1"/>
          <a:stretch/>
        </p:blipFill>
        <p:spPr bwMode="auto">
          <a:xfrm>
            <a:off x="505006" y="2776053"/>
            <a:ext cx="3608025" cy="262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139" y="322172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Question 2.</a:t>
            </a:r>
          </a:p>
          <a:p>
            <a:endParaRPr lang="en-GB" sz="36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n-GB" sz="3600" dirty="0" smtClean="0">
                <a:latin typeface="Calibri" panose="020F0502020204030204" pitchFamily="34" charset="0"/>
              </a:rPr>
              <a:t>Find </a:t>
            </a:r>
            <a:r>
              <a:rPr lang="en-GB" sz="3600" dirty="0" smtClean="0">
                <a:latin typeface="Calibri" panose="020F0502020204030204" pitchFamily="34" charset="0"/>
              </a:rPr>
              <a:t>the area of these </a:t>
            </a:r>
            <a:r>
              <a:rPr lang="en-GB" sz="3600" dirty="0" smtClean="0">
                <a:latin typeface="Calibri" panose="020F0502020204030204" pitchFamily="34" charset="0"/>
              </a:rPr>
              <a:t>shapes in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as many different ways</a:t>
            </a:r>
            <a:r>
              <a:rPr lang="en-GB" sz="3600" dirty="0" smtClean="0">
                <a:latin typeface="Calibri" panose="020F0502020204030204" pitchFamily="34" charset="0"/>
              </a:rPr>
              <a:t> as possible.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1"/>
          <a:stretch/>
        </p:blipFill>
        <p:spPr bwMode="auto">
          <a:xfrm>
            <a:off x="4329055" y="2780928"/>
            <a:ext cx="4002818" cy="262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6"/>
          <a:stretch/>
        </p:blipFill>
        <p:spPr bwMode="auto">
          <a:xfrm>
            <a:off x="455783" y="2996952"/>
            <a:ext cx="812168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139" y="322172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Question 3.</a:t>
            </a:r>
          </a:p>
          <a:p>
            <a:endParaRPr lang="en-GB" sz="3600" dirty="0" smtClean="0">
              <a:latin typeface="Calibri" panose="020F0502020204030204" pitchFamily="34" charset="0"/>
            </a:endParaRPr>
          </a:p>
          <a:p>
            <a:r>
              <a:rPr lang="en-GB" sz="3600" dirty="0" smtClean="0">
                <a:latin typeface="Calibri" panose="020F0502020204030204" pitchFamily="34" charset="0"/>
              </a:rPr>
              <a:t>Find </a:t>
            </a:r>
            <a:r>
              <a:rPr lang="en-GB" sz="3600" dirty="0" smtClean="0">
                <a:latin typeface="Calibri" panose="020F0502020204030204" pitchFamily="34" charset="0"/>
              </a:rPr>
              <a:t>the area of these </a:t>
            </a:r>
            <a:r>
              <a:rPr lang="en-GB" sz="3600" dirty="0" smtClean="0">
                <a:latin typeface="Calibri" panose="020F0502020204030204" pitchFamily="34" charset="0"/>
              </a:rPr>
              <a:t>shapes in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as many different ways</a:t>
            </a:r>
            <a:r>
              <a:rPr lang="en-GB" sz="3600" dirty="0" smtClean="0">
                <a:latin typeface="Calibri" panose="020F0502020204030204" pitchFamily="34" charset="0"/>
              </a:rPr>
              <a:t> as possible.</a:t>
            </a:r>
          </a:p>
        </p:txBody>
      </p:sp>
    </p:spTree>
    <p:extLst>
      <p:ext uri="{BB962C8B-B14F-4D97-AF65-F5344CB8AC3E}">
        <p14:creationId xmlns:p14="http://schemas.microsoft.com/office/powerpoint/2010/main" val="226495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62" y="2204864"/>
            <a:ext cx="7676485" cy="393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139" y="322172"/>
            <a:ext cx="8712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Question 4.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Find </a:t>
            </a:r>
            <a:r>
              <a:rPr lang="en-GB" sz="3600" dirty="0" smtClean="0">
                <a:latin typeface="Calibri" panose="020F0502020204030204" pitchFamily="34" charset="0"/>
              </a:rPr>
              <a:t>the area of </a:t>
            </a:r>
            <a:r>
              <a:rPr lang="en-GB" sz="3600" dirty="0" smtClean="0">
                <a:latin typeface="Calibri" panose="020F0502020204030204" pitchFamily="34" charset="0"/>
              </a:rPr>
              <a:t>this shape in </a:t>
            </a:r>
            <a:r>
              <a:rPr lang="en-GB" sz="3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as many different ways </a:t>
            </a:r>
            <a:r>
              <a:rPr lang="en-GB" sz="3600" dirty="0" smtClean="0">
                <a:latin typeface="Calibri" panose="020F0502020204030204" pitchFamily="34" charset="0"/>
              </a:rPr>
              <a:t>as possible.</a:t>
            </a:r>
          </a:p>
        </p:txBody>
      </p:sp>
    </p:spTree>
    <p:extLst>
      <p:ext uri="{BB962C8B-B14F-4D97-AF65-F5344CB8AC3E}">
        <p14:creationId xmlns:p14="http://schemas.microsoft.com/office/powerpoint/2010/main" val="9140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3615</TotalTime>
  <Words>352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Default Design</vt:lpstr>
      <vt:lpstr>Bluecoat</vt:lpstr>
      <vt:lpstr>Find the area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the area</vt:lpstr>
      <vt:lpstr>PowerPoint Presentation</vt:lpstr>
      <vt:lpstr>What about if the multiplication is more difficult?</vt:lpstr>
      <vt:lpstr>PowerPoint Presentation</vt:lpstr>
      <vt:lpstr>PowerPoint Presentation</vt:lpstr>
      <vt:lpstr>How could we find the area of this shape?</vt:lpstr>
      <vt:lpstr>This is how two students partitioned their shapes.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71</cp:revision>
  <dcterms:created xsi:type="dcterms:W3CDTF">2013-11-13T20:58:01Z</dcterms:created>
  <dcterms:modified xsi:type="dcterms:W3CDTF">2016-10-24T18:08:49Z</dcterms:modified>
</cp:coreProperties>
</file>