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sldIdLst>
    <p:sldId id="256" r:id="rId3"/>
    <p:sldId id="257" r:id="rId4"/>
    <p:sldId id="258" r:id="rId5"/>
    <p:sldId id="259" r:id="rId6"/>
    <p:sldId id="260" r:id="rId7"/>
    <p:sldId id="308" r:id="rId8"/>
    <p:sldId id="309" r:id="rId9"/>
    <p:sldId id="261" r:id="rId10"/>
    <p:sldId id="310" r:id="rId11"/>
    <p:sldId id="311" r:id="rId12"/>
    <p:sldId id="312" r:id="rId13"/>
    <p:sldId id="313" r:id="rId14"/>
    <p:sldId id="314" r:id="rId15"/>
    <p:sldId id="316" r:id="rId16"/>
    <p:sldId id="263" r:id="rId17"/>
    <p:sldId id="318" r:id="rId18"/>
    <p:sldId id="317" r:id="rId19"/>
    <p:sldId id="31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389" autoAdjust="0"/>
  </p:normalViewPr>
  <p:slideViewPr>
    <p:cSldViewPr>
      <p:cViewPr varScale="1">
        <p:scale>
          <a:sx n="60" d="100"/>
          <a:sy n="60" d="100"/>
        </p:scale>
        <p:origin x="-10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43608" y="0"/>
            <a:ext cx="7772400" cy="1470025"/>
          </a:xfrm>
        </p:spPr>
        <p:txBody>
          <a:bodyPr/>
          <a:lstStyle/>
          <a:p>
            <a:pPr algn="l"/>
            <a:r>
              <a:rPr lang="en-GB" dirty="0" smtClean="0"/>
              <a:t>Let’s play a game…</a:t>
            </a:r>
            <a:endParaRPr lang="en-GB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39008"/>
            <a:ext cx="6624736" cy="5167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033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43608" y="0"/>
            <a:ext cx="7772400" cy="1470025"/>
          </a:xfrm>
        </p:spPr>
        <p:txBody>
          <a:bodyPr/>
          <a:lstStyle/>
          <a:p>
            <a:pPr algn="l"/>
            <a:r>
              <a:rPr lang="en-GB" dirty="0" smtClean="0"/>
              <a:t>Let’s play a game…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323528" y="1340768"/>
            <a:ext cx="87129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You need one board between 2.</a:t>
            </a:r>
          </a:p>
          <a:p>
            <a:endParaRPr lang="en-GB" sz="2800" dirty="0">
              <a:latin typeface="Calibri" panose="020F0502020204030204" pitchFamily="34" charset="0"/>
            </a:endParaRPr>
          </a:p>
          <a:p>
            <a:r>
              <a:rPr lang="en-GB" sz="2800" dirty="0" smtClean="0">
                <a:latin typeface="Calibri" panose="020F0502020204030204" pitchFamily="34" charset="0"/>
              </a:rPr>
              <a:t>Decide who will go first.</a:t>
            </a:r>
          </a:p>
          <a:p>
            <a:endParaRPr lang="en-GB" sz="2800" dirty="0">
              <a:latin typeface="Calibri" panose="020F0502020204030204" pitchFamily="34" charset="0"/>
            </a:endParaRPr>
          </a:p>
          <a:p>
            <a:r>
              <a:rPr lang="en-GB" sz="2800" dirty="0" smtClean="0">
                <a:latin typeface="Calibri" panose="020F0502020204030204" pitchFamily="34" charset="0"/>
              </a:rPr>
              <a:t>If you are first, choose a rectangle to shade in, this will be your territory. Use a different colour for shading to your partner.</a:t>
            </a:r>
          </a:p>
          <a:p>
            <a:endParaRPr lang="en-GB" sz="2800" dirty="0">
              <a:latin typeface="Calibri" panose="020F0502020204030204" pitchFamily="34" charset="0"/>
            </a:endParaRPr>
          </a:p>
          <a:p>
            <a:r>
              <a:rPr lang="en-GB" sz="2800" dirty="0" smtClean="0">
                <a:latin typeface="Calibri" panose="020F0502020204030204" pitchFamily="34" charset="0"/>
              </a:rPr>
              <a:t>The first territory you win can be anywhere, </a:t>
            </a:r>
            <a:r>
              <a:rPr lang="en-GB" sz="2800" b="1" dirty="0" smtClean="0">
                <a:latin typeface="Calibri" panose="020F0502020204030204" pitchFamily="34" charset="0"/>
              </a:rPr>
              <a:t>after that you can only choose rectangles adjacent to each other.</a:t>
            </a:r>
          </a:p>
          <a:p>
            <a:endParaRPr lang="en-GB" sz="2800" dirty="0">
              <a:latin typeface="Calibri" panose="020F0502020204030204" pitchFamily="34" charset="0"/>
            </a:endParaRPr>
          </a:p>
          <a:p>
            <a:r>
              <a:rPr lang="en-GB" sz="2800" dirty="0" smtClean="0">
                <a:latin typeface="Calibri" panose="020F0502020204030204" pitchFamily="34" charset="0"/>
              </a:rPr>
              <a:t>The person with the largest territory at the end wins.</a:t>
            </a:r>
            <a:endParaRPr lang="en-GB" sz="2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709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43608" y="0"/>
            <a:ext cx="7772400" cy="1470025"/>
          </a:xfrm>
        </p:spPr>
        <p:txBody>
          <a:bodyPr/>
          <a:lstStyle/>
          <a:p>
            <a:pPr algn="l"/>
            <a:r>
              <a:rPr lang="en-GB" dirty="0" smtClean="0"/>
              <a:t>How did you decide who won?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39008"/>
            <a:ext cx="6624736" cy="5167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953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25760"/>
            <a:ext cx="7272808" cy="1143000"/>
          </a:xfrm>
        </p:spPr>
        <p:txBody>
          <a:bodyPr/>
          <a:lstStyle/>
          <a:p>
            <a:r>
              <a:rPr lang="en-GB" sz="4000" dirty="0" smtClean="0"/>
              <a:t>How can we compare the amount of space?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461" y="141277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This is a game after 4 people have played</a:t>
            </a:r>
            <a:endParaRPr lang="en-GB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72012" y="2276873"/>
            <a:ext cx="2897466" cy="1152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2800" kern="0" dirty="0" smtClean="0"/>
              <a:t>How can we tell who has won?</a:t>
            </a:r>
            <a:endParaRPr lang="en-GB" sz="2800" kern="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49797"/>
            <a:ext cx="5532459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409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23528" y="404664"/>
            <a:ext cx="8568952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How can you compare the sizes of the territories?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Spend a couple of minutes thinking quietly on your own about how you would compare the sizes.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Think about how you would explain your reasoning.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Now turn to your partner and compare your strategies. 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123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323528" y="404664"/>
            <a:ext cx="90010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800" kern="0" dirty="0" smtClean="0"/>
              <a:t>Here are the strategies from three students in another class.  Look carefully at what they have done.</a:t>
            </a:r>
          </a:p>
          <a:p>
            <a:pPr marL="0" indent="0">
              <a:buFontTx/>
              <a:buNone/>
            </a:pPr>
            <a:endParaRPr lang="en-GB" sz="2800" kern="0" dirty="0"/>
          </a:p>
          <a:p>
            <a:pPr marL="0" indent="0">
              <a:buFontTx/>
              <a:buNone/>
            </a:pPr>
            <a:endParaRPr lang="en-GB" sz="2800" kern="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82" y="1640408"/>
            <a:ext cx="3635646" cy="19900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53641"/>
            <a:ext cx="3672408" cy="196357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933056"/>
            <a:ext cx="7328556" cy="216024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6497" y="6263795"/>
            <a:ext cx="75777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kern="0" dirty="0" smtClean="0">
                <a:solidFill>
                  <a:srgbClr val="FF0000"/>
                </a:solidFill>
              </a:rPr>
              <a:t>Use the sentence stems to compare their approaches.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323528" y="404664"/>
            <a:ext cx="8424936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800" kern="0" dirty="0" smtClean="0"/>
              <a:t>Did any of you use a different approach to compare the sizes?</a:t>
            </a:r>
          </a:p>
          <a:p>
            <a:pPr marL="0" indent="0">
              <a:buFontTx/>
              <a:buNone/>
            </a:pPr>
            <a:endParaRPr lang="en-GB" sz="2800" kern="0" dirty="0"/>
          </a:p>
          <a:p>
            <a:pPr marL="0" indent="0">
              <a:buFontTx/>
              <a:buNone/>
            </a:pPr>
            <a:r>
              <a:rPr lang="en-GB" sz="2800" kern="0" dirty="0" smtClean="0"/>
              <a:t>Can you explain clearly?</a:t>
            </a:r>
          </a:p>
          <a:p>
            <a:pPr marL="0" indent="0">
              <a:buFontTx/>
              <a:buNone/>
            </a:pPr>
            <a:endParaRPr lang="en-GB" sz="2800" kern="0" dirty="0"/>
          </a:p>
          <a:p>
            <a:pPr marL="0" indent="0">
              <a:buFontTx/>
              <a:buNone/>
            </a:pP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212159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95536" y="125760"/>
            <a:ext cx="8352928" cy="1143000"/>
          </a:xfrm>
        </p:spPr>
        <p:txBody>
          <a:bodyPr/>
          <a:lstStyle/>
          <a:p>
            <a:pPr algn="l"/>
            <a:r>
              <a:rPr lang="en-GB" sz="2800" dirty="0" smtClean="0">
                <a:latin typeface="+mn-lt"/>
              </a:rPr>
              <a:t>As shown below, we can subdivide the territories into squares with 1cm sides. </a:t>
            </a:r>
            <a:endParaRPr lang="en-GB" sz="2800" b="1" dirty="0"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340768"/>
            <a:ext cx="693420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537821" y="5589240"/>
            <a:ext cx="835292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latin typeface="+mn-lt"/>
              </a:rPr>
              <a:t>Which territory has the most space, and by how much?</a:t>
            </a:r>
            <a:endParaRPr lang="en-GB" sz="2800" b="1" kern="0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158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95536" y="697260"/>
            <a:ext cx="8352928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latin typeface="+mn-lt"/>
              </a:rPr>
              <a:t>You will recall from previous years, that the amount of space is called the </a:t>
            </a:r>
            <a:r>
              <a:rPr lang="en-GB" sz="2800" kern="0" dirty="0" smtClean="0">
                <a:solidFill>
                  <a:srgbClr val="FF0000"/>
                </a:solidFill>
                <a:latin typeface="+mn-lt"/>
              </a:rPr>
              <a:t>area.</a:t>
            </a:r>
          </a:p>
          <a:p>
            <a:pPr algn="l"/>
            <a:endParaRPr lang="en-GB" sz="2800" kern="0" dirty="0" smtClean="0">
              <a:solidFill>
                <a:schemeClr val="accent4"/>
              </a:solidFill>
              <a:latin typeface="+mn-lt"/>
            </a:endParaRPr>
          </a:p>
          <a:p>
            <a:pPr algn="l"/>
            <a:r>
              <a:rPr lang="en-GB" sz="2800" kern="0" dirty="0" smtClean="0">
                <a:solidFill>
                  <a:schemeClr val="accent4"/>
                </a:solidFill>
                <a:latin typeface="+mn-lt"/>
              </a:rPr>
              <a:t>The area is the number of 1 cm squares that can be placed inside the shape.</a:t>
            </a:r>
          </a:p>
          <a:p>
            <a:pPr algn="l"/>
            <a:endParaRPr lang="en-GB" sz="2800" kern="0" dirty="0" smtClean="0">
              <a:solidFill>
                <a:schemeClr val="accent4"/>
              </a:solidFill>
              <a:latin typeface="+mn-lt"/>
            </a:endParaRPr>
          </a:p>
          <a:p>
            <a:pPr algn="l"/>
            <a:endParaRPr lang="en-GB" sz="2800" kern="0" dirty="0">
              <a:solidFill>
                <a:schemeClr val="accent4"/>
              </a:solidFill>
              <a:latin typeface="+mn-lt"/>
            </a:endParaRPr>
          </a:p>
          <a:p>
            <a:pPr algn="l"/>
            <a:r>
              <a:rPr lang="en-GB" sz="2800" kern="0" dirty="0" smtClean="0">
                <a:solidFill>
                  <a:schemeClr val="accent4"/>
                </a:solidFill>
                <a:latin typeface="+mn-lt"/>
              </a:rPr>
              <a:t>The area of a square with 1cm sides</a:t>
            </a:r>
          </a:p>
          <a:p>
            <a:pPr algn="l"/>
            <a:r>
              <a:rPr lang="en-GB" sz="2800" kern="0" dirty="0" smtClean="0">
                <a:solidFill>
                  <a:schemeClr val="accent4"/>
                </a:solidFill>
                <a:latin typeface="+mn-lt"/>
              </a:rPr>
              <a:t>is </a:t>
            </a:r>
            <a:r>
              <a:rPr lang="en-GB" sz="2800" kern="0" dirty="0" smtClean="0">
                <a:solidFill>
                  <a:srgbClr val="FF0000"/>
                </a:solidFill>
                <a:latin typeface="+mn-lt"/>
              </a:rPr>
              <a:t>1 square centimetre</a:t>
            </a:r>
            <a:r>
              <a:rPr lang="en-GB" sz="2800" kern="0" dirty="0" smtClean="0">
                <a:solidFill>
                  <a:schemeClr val="accent4"/>
                </a:solidFill>
                <a:latin typeface="+mn-lt"/>
              </a:rPr>
              <a:t>, written </a:t>
            </a:r>
            <a:r>
              <a:rPr lang="en-GB" sz="2800" kern="0" dirty="0" smtClean="0">
                <a:solidFill>
                  <a:schemeClr val="tx1"/>
                </a:solidFill>
                <a:latin typeface="+mn-lt"/>
              </a:rPr>
              <a:t>as</a:t>
            </a:r>
            <a:r>
              <a:rPr lang="en-GB" sz="2800" kern="0" dirty="0" smtClean="0">
                <a:solidFill>
                  <a:srgbClr val="FF0000"/>
                </a:solidFill>
                <a:latin typeface="+mn-lt"/>
              </a:rPr>
              <a:t> 1cm</a:t>
            </a:r>
            <a:r>
              <a:rPr lang="en-GB" sz="2800" kern="0" baseline="30000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GB" sz="2800" kern="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8"/>
          <a:stretch/>
        </p:blipFill>
        <p:spPr bwMode="auto">
          <a:xfrm>
            <a:off x="5820846" y="2439843"/>
            <a:ext cx="324036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3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76672"/>
            <a:ext cx="590015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66648" y="4941168"/>
            <a:ext cx="8352928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latin typeface="+mn-lt"/>
              </a:rPr>
              <a:t>The area of shape F is 1cm</a:t>
            </a:r>
            <a:r>
              <a:rPr lang="en-GB" sz="2800" kern="0" baseline="30000" dirty="0" smtClean="0">
                <a:latin typeface="+mn-lt"/>
              </a:rPr>
              <a:t>2</a:t>
            </a:r>
            <a:r>
              <a:rPr lang="en-GB" sz="2800" kern="0" dirty="0" smtClean="0">
                <a:latin typeface="+mn-lt"/>
              </a:rPr>
              <a:t>. Can you explain why?</a:t>
            </a:r>
          </a:p>
          <a:p>
            <a:pPr algn="l"/>
            <a:endParaRPr lang="en-GB" sz="2800" kern="0" dirty="0">
              <a:solidFill>
                <a:srgbClr val="FF0000"/>
              </a:solidFill>
              <a:latin typeface="+mn-lt"/>
            </a:endParaRPr>
          </a:p>
          <a:p>
            <a:pPr algn="l"/>
            <a:r>
              <a:rPr lang="en-GB" sz="2800" kern="0" dirty="0" smtClean="0">
                <a:solidFill>
                  <a:schemeClr val="tx1"/>
                </a:solidFill>
                <a:latin typeface="+mn-lt"/>
              </a:rPr>
              <a:t>What </a:t>
            </a:r>
            <a:r>
              <a:rPr lang="en-GB" sz="2800" kern="0" dirty="0" smtClean="0">
                <a:solidFill>
                  <a:schemeClr val="tx1"/>
                </a:solidFill>
                <a:latin typeface="+mn-lt"/>
              </a:rPr>
              <a:t>are</a:t>
            </a:r>
            <a:r>
              <a:rPr lang="en-GB" sz="2800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800" kern="0" dirty="0" smtClean="0">
                <a:solidFill>
                  <a:schemeClr val="tx1"/>
                </a:solidFill>
                <a:latin typeface="+mn-lt"/>
              </a:rPr>
              <a:t>the </a:t>
            </a:r>
            <a:r>
              <a:rPr lang="en-GB" sz="2800" kern="0" dirty="0" smtClean="0">
                <a:solidFill>
                  <a:schemeClr val="tx1"/>
                </a:solidFill>
                <a:latin typeface="+mn-lt"/>
              </a:rPr>
              <a:t>areas </a:t>
            </a:r>
            <a:r>
              <a:rPr lang="en-GB" sz="2800" kern="0" dirty="0" smtClean="0">
                <a:solidFill>
                  <a:schemeClr val="tx1"/>
                </a:solidFill>
                <a:latin typeface="+mn-lt"/>
              </a:rPr>
              <a:t>of shapes G, H and I?</a:t>
            </a:r>
          </a:p>
          <a:p>
            <a:pPr algn="l"/>
            <a:endParaRPr lang="en-GB" sz="2800" kern="0" dirty="0" smtClean="0">
              <a:solidFill>
                <a:schemeClr val="accent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382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7781" y="2708920"/>
            <a:ext cx="8617732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23528" y="332656"/>
            <a:ext cx="8352928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4000" kern="0" dirty="0" smtClean="0">
                <a:latin typeface="+mn-lt"/>
              </a:rPr>
              <a:t>In your books…</a:t>
            </a:r>
          </a:p>
          <a:p>
            <a:pPr algn="l"/>
            <a:r>
              <a:rPr lang="en-GB" sz="4000" kern="0" dirty="0" smtClean="0">
                <a:latin typeface="+mn-lt"/>
              </a:rPr>
              <a:t>Title: </a:t>
            </a:r>
            <a:r>
              <a:rPr lang="en-GB" sz="4000" kern="0" dirty="0" smtClean="0">
                <a:solidFill>
                  <a:srgbClr val="FF0000"/>
                </a:solidFill>
                <a:latin typeface="+mn-lt"/>
              </a:rPr>
              <a:t>Area of 4cm</a:t>
            </a:r>
            <a:r>
              <a:rPr lang="en-GB" sz="4000" kern="0" baseline="30000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GB" sz="4000" kern="0" dirty="0" smtClean="0">
              <a:solidFill>
                <a:srgbClr val="FF0000"/>
              </a:solidFill>
              <a:latin typeface="+mn-lt"/>
            </a:endParaRPr>
          </a:p>
          <a:p>
            <a:pPr algn="l"/>
            <a:r>
              <a:rPr lang="en-GB" sz="2800" kern="0" dirty="0" smtClean="0">
                <a:latin typeface="+mn-lt"/>
              </a:rPr>
              <a:t>Draw </a:t>
            </a:r>
            <a:r>
              <a:rPr lang="en-GB" sz="2800" kern="0" dirty="0" smtClean="0">
                <a:latin typeface="+mn-lt"/>
              </a:rPr>
              <a:t>as many shapes as you can with an area of 4cm</a:t>
            </a:r>
            <a:r>
              <a:rPr lang="en-GB" sz="2800" kern="0" baseline="30000" dirty="0" smtClean="0">
                <a:latin typeface="+mn-lt"/>
              </a:rPr>
              <a:t>2</a:t>
            </a:r>
            <a:r>
              <a:rPr lang="en-GB" sz="2800" kern="0" dirty="0" smtClean="0">
                <a:latin typeface="+mn-lt"/>
              </a:rPr>
              <a:t>.</a:t>
            </a:r>
            <a:endParaRPr lang="en-GB" sz="2800" kern="0" dirty="0" smtClean="0">
              <a:solidFill>
                <a:schemeClr val="tx1"/>
              </a:solidFill>
              <a:latin typeface="+mn-lt"/>
            </a:endParaRPr>
          </a:p>
          <a:p>
            <a:pPr algn="l"/>
            <a:endParaRPr lang="en-GB" sz="2800" kern="0" dirty="0" smtClean="0">
              <a:solidFill>
                <a:schemeClr val="accent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054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04" y="1417638"/>
            <a:ext cx="7928576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404124" y="4941168"/>
            <a:ext cx="2816008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/>
              <a:t>How many different ways can you find the areas of the rectangles and square below?</a:t>
            </a:r>
            <a:endParaRPr lang="en-GB" sz="3200" kern="0" dirty="0"/>
          </a:p>
        </p:txBody>
      </p:sp>
    </p:spTree>
    <p:extLst>
      <p:ext uri="{BB962C8B-B14F-4D97-AF65-F5344CB8AC3E}">
        <p14:creationId xmlns:p14="http://schemas.microsoft.com/office/powerpoint/2010/main" val="109973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32856"/>
            <a:ext cx="6206083" cy="4132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/>
              <a:t>This is how many squares fit horizontally.</a:t>
            </a:r>
          </a:p>
          <a:p>
            <a:pPr lvl="0" algn="l"/>
            <a:r>
              <a:rPr lang="en-GB" sz="2800" kern="0" dirty="0">
                <a:solidFill>
                  <a:srgbClr val="000000"/>
                </a:solidFill>
              </a:rPr>
              <a:t>How many times will they fit?</a:t>
            </a:r>
          </a:p>
          <a:p>
            <a:pPr lvl="0" algn="l"/>
            <a:r>
              <a:rPr lang="en-GB" sz="2800" kern="0" dirty="0">
                <a:solidFill>
                  <a:srgbClr val="000000"/>
                </a:solidFill>
              </a:rPr>
              <a:t>What calculation is this?</a:t>
            </a:r>
          </a:p>
          <a:p>
            <a:pPr lvl="0" algn="l"/>
            <a:r>
              <a:rPr lang="en-GB" sz="2800" kern="0" dirty="0">
                <a:solidFill>
                  <a:srgbClr val="000000"/>
                </a:solidFill>
              </a:rPr>
              <a:t>Which is the multiplicand and multiplier?</a:t>
            </a:r>
          </a:p>
          <a:p>
            <a:pPr algn="l"/>
            <a:endParaRPr lang="en-GB" sz="2800" kern="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67743" y="2828925"/>
            <a:ext cx="4968553" cy="855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6"/>
          <a:stretch/>
        </p:blipFill>
        <p:spPr bwMode="auto">
          <a:xfrm>
            <a:off x="2267742" y="3684168"/>
            <a:ext cx="4968553" cy="81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6"/>
          <a:stretch/>
        </p:blipFill>
        <p:spPr bwMode="auto">
          <a:xfrm>
            <a:off x="2267743" y="4484410"/>
            <a:ext cx="4968553" cy="81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6" b="9374"/>
          <a:stretch/>
        </p:blipFill>
        <p:spPr bwMode="auto">
          <a:xfrm>
            <a:off x="2267744" y="5316184"/>
            <a:ext cx="4968551" cy="73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93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32856"/>
            <a:ext cx="6206083" cy="4132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/>
              <a:t>This is how many squares fit vertically.</a:t>
            </a:r>
          </a:p>
          <a:p>
            <a:pPr lvl="0" algn="l"/>
            <a:r>
              <a:rPr lang="en-GB" sz="2800" kern="0" dirty="0">
                <a:solidFill>
                  <a:srgbClr val="000000"/>
                </a:solidFill>
              </a:rPr>
              <a:t>How many times will they fit?</a:t>
            </a:r>
          </a:p>
          <a:p>
            <a:pPr lvl="0" algn="l"/>
            <a:r>
              <a:rPr lang="en-GB" sz="2800" kern="0" dirty="0">
                <a:solidFill>
                  <a:srgbClr val="000000"/>
                </a:solidFill>
              </a:rPr>
              <a:t>What calculation is this?</a:t>
            </a:r>
          </a:p>
          <a:p>
            <a:pPr lvl="0" algn="l"/>
            <a:r>
              <a:rPr lang="en-GB" sz="2800" kern="0" dirty="0">
                <a:solidFill>
                  <a:srgbClr val="000000"/>
                </a:solidFill>
              </a:rPr>
              <a:t>Which is the multiplicand and multiplier?</a:t>
            </a:r>
          </a:p>
          <a:p>
            <a:pPr algn="l"/>
            <a:endParaRPr lang="en-GB" sz="2800" kern="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812460"/>
            <a:ext cx="8382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178" y="2812459"/>
            <a:ext cx="8382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612" y="2812460"/>
            <a:ext cx="8382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046" y="2812461"/>
            <a:ext cx="8382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480" y="2812462"/>
            <a:ext cx="8382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914" y="2812463"/>
            <a:ext cx="8382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76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504497" y="989670"/>
            <a:ext cx="871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Find </a:t>
            </a:r>
            <a:r>
              <a:rPr lang="en-GB" altLang="en-US" sz="2000" dirty="0">
                <a:latin typeface="+mn-lt"/>
              </a:rPr>
              <a:t>the </a:t>
            </a:r>
            <a:r>
              <a:rPr lang="en-GB" altLang="en-US" sz="2000" dirty="0" smtClean="0">
                <a:latin typeface="+mn-lt"/>
              </a:rPr>
              <a:t>areas of </a:t>
            </a:r>
            <a:r>
              <a:rPr lang="en-GB" altLang="en-US" sz="2000" dirty="0">
                <a:latin typeface="+mn-lt"/>
              </a:rPr>
              <a:t>these rectangles:			</a:t>
            </a:r>
          </a:p>
        </p:txBody>
      </p:sp>
      <p:sp>
        <p:nvSpPr>
          <p:cNvPr id="3075" name="TextBox 8"/>
          <p:cNvSpPr txBox="1">
            <a:spLocks noChangeArrowheads="1"/>
          </p:cNvSpPr>
          <p:nvPr/>
        </p:nvSpPr>
        <p:spPr bwMode="auto">
          <a:xfrm>
            <a:off x="257175" y="2136556"/>
            <a:ext cx="785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2</a:t>
            </a:r>
            <a:r>
              <a:rPr lang="en-GB" altLang="en-US" sz="2000" dirty="0" smtClean="0">
                <a:latin typeface="+mn-lt"/>
              </a:rPr>
              <a:t>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900113" y="1863725"/>
            <a:ext cx="2375743" cy="809625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1763688" y="1496083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6cm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57200" y="321934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4000" kern="0" dirty="0" smtClean="0">
                <a:latin typeface="+mj-lt"/>
              </a:rPr>
              <a:t>On your whiteboards</a:t>
            </a:r>
            <a:endParaRPr lang="en-GB" sz="4000" kern="0" dirty="0">
              <a:latin typeface="+mj-lt"/>
            </a:endParaRPr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3545892" y="2598026"/>
            <a:ext cx="785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4cm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355976" y="1863724"/>
            <a:ext cx="1187871" cy="1709292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4564740" y="1463675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3cm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985876" y="4293097"/>
            <a:ext cx="4738252" cy="504056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6" name="TextBox 8"/>
          <p:cNvSpPr txBox="1">
            <a:spLocks noChangeArrowheads="1"/>
          </p:cNvSpPr>
          <p:nvPr/>
        </p:nvSpPr>
        <p:spPr bwMode="auto">
          <a:xfrm>
            <a:off x="257795" y="4397102"/>
            <a:ext cx="785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1cm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27" name="TextBox 6"/>
          <p:cNvSpPr txBox="1">
            <a:spLocks noChangeArrowheads="1"/>
          </p:cNvSpPr>
          <p:nvPr/>
        </p:nvSpPr>
        <p:spPr bwMode="auto">
          <a:xfrm>
            <a:off x="2884308" y="3893047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12cm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28" name="TextBox 8"/>
          <p:cNvSpPr txBox="1">
            <a:spLocks noChangeArrowheads="1"/>
          </p:cNvSpPr>
          <p:nvPr/>
        </p:nvSpPr>
        <p:spPr bwMode="auto">
          <a:xfrm>
            <a:off x="6372200" y="3372991"/>
            <a:ext cx="785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8cm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7025300" y="1971454"/>
            <a:ext cx="679458" cy="3401761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0" name="TextBox 6"/>
          <p:cNvSpPr txBox="1">
            <a:spLocks noChangeArrowheads="1"/>
          </p:cNvSpPr>
          <p:nvPr/>
        </p:nvSpPr>
        <p:spPr bwMode="auto">
          <a:xfrm>
            <a:off x="7025300" y="1566258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1.5cm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31" name="TextBox 1"/>
          <p:cNvSpPr txBox="1">
            <a:spLocks noChangeArrowheads="1"/>
          </p:cNvSpPr>
          <p:nvPr/>
        </p:nvSpPr>
        <p:spPr bwMode="auto">
          <a:xfrm>
            <a:off x="428624" y="5517232"/>
            <a:ext cx="87153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+mn-lt"/>
              </a:rPr>
              <a:t>Can you write the dimensions of some other rectangles that have an area of 12cm</a:t>
            </a:r>
            <a:r>
              <a:rPr lang="en-GB" altLang="en-US" sz="2400" baseline="30000" dirty="0" smtClean="0">
                <a:latin typeface="+mn-lt"/>
              </a:rPr>
              <a:t>2</a:t>
            </a:r>
            <a:r>
              <a:rPr lang="en-GB" altLang="en-US" sz="2400" dirty="0" smtClean="0">
                <a:latin typeface="+mn-lt"/>
              </a:rPr>
              <a:t>?</a:t>
            </a:r>
            <a:r>
              <a:rPr lang="en-GB" altLang="en-US" sz="2400" dirty="0">
                <a:latin typeface="+mn-lt"/>
              </a:rPr>
              <a:t>			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383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/>
      <p:bldP spid="25" grpId="0" animBg="1"/>
      <p:bldP spid="26" grpId="0"/>
      <p:bldP spid="27" grpId="0"/>
      <p:bldP spid="28" grpId="0"/>
      <p:bldP spid="29" grpId="0" animBg="1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387433" y="1085929"/>
            <a:ext cx="8369133" cy="555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514350" indent="-514350" eaLnBrk="1" hangingPunct="1">
              <a:spcBef>
                <a:spcPct val="0"/>
              </a:spcBef>
              <a:buAutoNum type="arabicParenR"/>
            </a:pPr>
            <a:r>
              <a:rPr lang="en-GB" altLang="en-US" sz="2800" dirty="0" smtClean="0">
                <a:latin typeface="+mn-lt"/>
              </a:rPr>
              <a:t>Draw as many rectangles as you can that have an area of 18cm</a:t>
            </a:r>
            <a:r>
              <a:rPr lang="en-GB" altLang="en-US" sz="2800" baseline="30000" dirty="0" smtClean="0">
                <a:latin typeface="+mn-lt"/>
              </a:rPr>
              <a:t>2</a:t>
            </a:r>
            <a:endParaRPr lang="en-GB" altLang="en-US" sz="2800" dirty="0" smtClean="0">
              <a:latin typeface="+mn-lt"/>
            </a:endParaRPr>
          </a:p>
          <a:p>
            <a:pPr marL="514350" indent="-514350" eaLnBrk="1" hangingPunct="1">
              <a:spcBef>
                <a:spcPct val="0"/>
              </a:spcBef>
              <a:buAutoNum type="arabicParenR"/>
            </a:pPr>
            <a:endParaRPr lang="en-GB" altLang="en-US" sz="2800" baseline="30000" dirty="0" smtClean="0">
              <a:latin typeface="+mn-lt"/>
            </a:endParaRPr>
          </a:p>
          <a:p>
            <a:pPr marL="536575" indent="-536575" eaLnBrk="1" hangingPunct="1">
              <a:spcBef>
                <a:spcPct val="0"/>
              </a:spcBef>
              <a:buFont typeface="+mj-lt"/>
              <a:buAutoNum type="arabicParenR"/>
            </a:pPr>
            <a:r>
              <a:rPr lang="en-GB" altLang="en-US" sz="2800" dirty="0" smtClean="0">
                <a:latin typeface="+mn-lt"/>
              </a:rPr>
              <a:t>A 20cm piece of wire is bent into a rectangle with a vertical side of 3cm.  What is the area of the rectangle?</a:t>
            </a:r>
          </a:p>
          <a:p>
            <a:pPr marL="536575" indent="-536575" eaLnBrk="1" hangingPunct="1">
              <a:spcBef>
                <a:spcPct val="0"/>
              </a:spcBef>
              <a:buFont typeface="+mj-lt"/>
              <a:buAutoNum type="arabicParenR"/>
            </a:pPr>
            <a:endParaRPr lang="en-GB" altLang="en-US" sz="2800" dirty="0" smtClean="0">
              <a:latin typeface="+mn-lt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GB" altLang="en-US" sz="2800" dirty="0" smtClean="0">
              <a:latin typeface="+mn-lt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GB" altLang="en-US" sz="2800" dirty="0" smtClean="0">
              <a:latin typeface="+mn-lt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GB" altLang="en-US" sz="2800" dirty="0" smtClean="0">
              <a:latin typeface="+mn-lt"/>
            </a:endParaRPr>
          </a:p>
          <a:p>
            <a:pPr marL="630238" indent="-630238" eaLnBrk="1" hangingPunct="1">
              <a:spcBef>
                <a:spcPct val="0"/>
              </a:spcBef>
              <a:buNone/>
            </a:pPr>
            <a:r>
              <a:rPr lang="en-GB" altLang="en-US" sz="2800" dirty="0" smtClean="0">
                <a:latin typeface="+mn-lt"/>
              </a:rPr>
              <a:t>      Draw some other rectangles that could be made    with the same piece of 20cm wire. What are their areas?</a:t>
            </a:r>
            <a:endParaRPr lang="en-GB" altLang="en-US" sz="2800" baseline="30000" dirty="0" smtClean="0">
              <a:latin typeface="+mn-lt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57200" y="321934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4000" kern="0" dirty="0" smtClean="0">
                <a:latin typeface="+mj-lt"/>
              </a:rPr>
              <a:t>In your books</a:t>
            </a:r>
            <a:endParaRPr lang="en-GB" sz="4000" kern="0" dirty="0">
              <a:latin typeface="+mj-lt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10" y="3861047"/>
            <a:ext cx="27432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044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457200" y="1378688"/>
            <a:ext cx="8369133" cy="210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514350" indent="-514350" eaLnBrk="1" hangingPunct="1">
              <a:spcBef>
                <a:spcPct val="0"/>
              </a:spcBef>
              <a:buAutoNum type="arabicParenR" startAt="3"/>
            </a:pPr>
            <a:r>
              <a:rPr lang="en-GB" altLang="en-US" sz="2800" dirty="0" smtClean="0">
                <a:latin typeface="+mn-lt"/>
              </a:rPr>
              <a:t>How many </a:t>
            </a:r>
            <a:r>
              <a:rPr lang="en-GB" altLang="en-US" sz="2800" dirty="0" smtClean="0">
                <a:solidFill>
                  <a:srgbClr val="FF0000"/>
                </a:solidFill>
                <a:latin typeface="+mn-lt"/>
              </a:rPr>
              <a:t>square centimetres </a:t>
            </a:r>
            <a:r>
              <a:rPr lang="en-GB" altLang="en-US" sz="2800" dirty="0" smtClean="0">
                <a:latin typeface="+mn-lt"/>
              </a:rPr>
              <a:t>are in these rectangles?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2800" baseline="30000" dirty="0">
                <a:latin typeface="+mn-lt"/>
              </a:rPr>
              <a:t>	</a:t>
            </a:r>
            <a:endParaRPr lang="en-GB" altLang="en-US" sz="2800" baseline="30000" dirty="0" smtClean="0">
              <a:latin typeface="+mn-lt"/>
            </a:endParaRPr>
          </a:p>
          <a:p>
            <a:pPr marL="536575" indent="-536575" eaLnBrk="1" hangingPunct="1">
              <a:spcBef>
                <a:spcPct val="0"/>
              </a:spcBef>
              <a:buNone/>
            </a:pPr>
            <a:r>
              <a:rPr lang="en-GB" altLang="en-US" sz="2800" baseline="30000" dirty="0">
                <a:latin typeface="+mn-lt"/>
              </a:rPr>
              <a:t> </a:t>
            </a:r>
            <a:r>
              <a:rPr lang="en-GB" altLang="en-US" sz="2800" baseline="30000" dirty="0" smtClean="0">
                <a:latin typeface="+mn-lt"/>
              </a:rPr>
              <a:t>       </a:t>
            </a:r>
            <a:r>
              <a:rPr lang="en-GB" altLang="en-US" sz="2800" dirty="0" smtClean="0">
                <a:latin typeface="+mn-lt"/>
              </a:rPr>
              <a:t>What did you have to think about when working   out the answer?</a:t>
            </a:r>
            <a:endParaRPr lang="en-GB" altLang="en-US" sz="2800" baseline="30000" dirty="0" smtClean="0">
              <a:latin typeface="+mn-lt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57200" y="321934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4000" kern="0" dirty="0" smtClean="0">
                <a:latin typeface="+mj-lt"/>
              </a:rPr>
              <a:t>In your books</a:t>
            </a:r>
            <a:endParaRPr lang="en-GB" sz="4000" kern="0" dirty="0">
              <a:latin typeface="+mj-lt"/>
            </a:endParaRPr>
          </a:p>
        </p:txBody>
      </p:sp>
      <p:sp>
        <p:nvSpPr>
          <p:cNvPr id="32" name="TextBox 8"/>
          <p:cNvSpPr txBox="1">
            <a:spLocks noChangeArrowheads="1"/>
          </p:cNvSpPr>
          <p:nvPr/>
        </p:nvSpPr>
        <p:spPr bwMode="auto">
          <a:xfrm>
            <a:off x="899592" y="4611313"/>
            <a:ext cx="10801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15 mm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015419" y="4347567"/>
            <a:ext cx="2375743" cy="809625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4" name="TextBox 6"/>
          <p:cNvSpPr txBox="1">
            <a:spLocks noChangeArrowheads="1"/>
          </p:cNvSpPr>
          <p:nvPr/>
        </p:nvSpPr>
        <p:spPr bwMode="auto">
          <a:xfrm>
            <a:off x="2878994" y="3937920"/>
            <a:ext cx="941388" cy="48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6cm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35" name="TextBox 8"/>
          <p:cNvSpPr txBox="1">
            <a:spLocks noChangeArrowheads="1"/>
          </p:cNvSpPr>
          <p:nvPr/>
        </p:nvSpPr>
        <p:spPr bwMode="auto">
          <a:xfrm>
            <a:off x="5479628" y="4611313"/>
            <a:ext cx="785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4m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6056677" y="3895945"/>
            <a:ext cx="1187871" cy="1709292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7" name="TextBox 6"/>
          <p:cNvSpPr txBox="1">
            <a:spLocks noChangeArrowheads="1"/>
          </p:cNvSpPr>
          <p:nvPr/>
        </p:nvSpPr>
        <p:spPr bwMode="auto">
          <a:xfrm>
            <a:off x="6265441" y="3495896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2m</a:t>
            </a:r>
            <a:endParaRPr lang="en-GB" altLang="en-US" sz="2400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031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1"/>
            <a:ext cx="3384376" cy="367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321934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4000" kern="0" dirty="0" smtClean="0">
                <a:latin typeface="+mj-lt"/>
              </a:rPr>
              <a:t>Areas of larger shapes</a:t>
            </a:r>
            <a:endParaRPr lang="en-GB" sz="4000" kern="0" dirty="0">
              <a:latin typeface="+mj-lt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4575812" y="1936813"/>
            <a:ext cx="4398349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GB" altLang="en-US" sz="2800" dirty="0" smtClean="0">
                <a:latin typeface="+mn-lt"/>
              </a:rPr>
              <a:t>What is the area of the square on the left in cm</a:t>
            </a:r>
            <a:r>
              <a:rPr lang="en-GB" altLang="en-US" sz="2800" baseline="30000" dirty="0" smtClean="0">
                <a:latin typeface="+mn-lt"/>
              </a:rPr>
              <a:t>2</a:t>
            </a:r>
            <a:r>
              <a:rPr lang="en-GB" altLang="en-US" sz="2800" dirty="0" smtClean="0">
                <a:latin typeface="+mn-lt"/>
              </a:rPr>
              <a:t>?</a:t>
            </a:r>
          </a:p>
          <a:p>
            <a:pPr eaLnBrk="1" hangingPunct="1">
              <a:spcBef>
                <a:spcPct val="0"/>
              </a:spcBef>
              <a:buNone/>
            </a:pPr>
            <a:endParaRPr lang="en-GB" altLang="en-US" sz="2800" dirty="0">
              <a:latin typeface="+mn-lt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2800" dirty="0" smtClean="0">
                <a:latin typeface="+mn-lt"/>
              </a:rPr>
              <a:t>When we have larger areas instead of measuring with squares of side 1cm, we can use squares with a side of 1m.  These are called </a:t>
            </a:r>
            <a:r>
              <a:rPr lang="en-GB" altLang="en-US" sz="2800" dirty="0" smtClean="0">
                <a:solidFill>
                  <a:srgbClr val="FF0000"/>
                </a:solidFill>
                <a:latin typeface="+mn-lt"/>
              </a:rPr>
              <a:t>square metres (m</a:t>
            </a:r>
            <a:r>
              <a:rPr lang="en-GB" altLang="en-US" sz="2800" baseline="30000" dirty="0" smtClean="0">
                <a:solidFill>
                  <a:srgbClr val="FF0000"/>
                </a:solidFill>
                <a:latin typeface="+mn-lt"/>
              </a:rPr>
              <a:t>2</a:t>
            </a:r>
            <a:r>
              <a:rPr lang="en-GB" altLang="en-US" sz="2800" dirty="0" smtClean="0">
                <a:solidFill>
                  <a:srgbClr val="FF0000"/>
                </a:solidFill>
                <a:latin typeface="+mn-lt"/>
              </a:rPr>
              <a:t>).</a:t>
            </a:r>
          </a:p>
          <a:p>
            <a:pPr eaLnBrk="1" hangingPunct="1">
              <a:spcBef>
                <a:spcPct val="0"/>
              </a:spcBef>
              <a:buNone/>
            </a:pPr>
            <a:endParaRPr lang="en-GB" altLang="en-US" sz="2800" dirty="0" smtClean="0">
              <a:solidFill>
                <a:srgbClr val="FF0000"/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GB" altLang="en-US" sz="2800" dirty="0" smtClean="0">
              <a:latin typeface="+mn-lt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GB" altLang="en-US" sz="2800" dirty="0">
              <a:latin typeface="+mn-lt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GB" altLang="en-US" sz="28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9362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566</Words>
  <Application>Microsoft Office PowerPoint</Application>
  <PresentationFormat>On-screen Show (4:3)</PresentationFormat>
  <Paragraphs>85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Default Design</vt:lpstr>
      <vt:lpstr>Bluecoat</vt:lpstr>
      <vt:lpstr>Let’s play a game…</vt:lpstr>
      <vt:lpstr>Let’s play a game…</vt:lpstr>
      <vt:lpstr>How did you decide who won?</vt:lpstr>
      <vt:lpstr>How can we compare the amount of space?</vt:lpstr>
      <vt:lpstr>PowerPoint Presentation</vt:lpstr>
      <vt:lpstr>PowerPoint Presentation</vt:lpstr>
      <vt:lpstr>PowerPoint Presentation</vt:lpstr>
      <vt:lpstr>As shown below, we can subdivide the territories into squares with 1cm sides.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Warden, M</cp:lastModifiedBy>
  <cp:revision>61</cp:revision>
  <dcterms:created xsi:type="dcterms:W3CDTF">2013-11-13T20:58:01Z</dcterms:created>
  <dcterms:modified xsi:type="dcterms:W3CDTF">2016-10-22T20:08:00Z</dcterms:modified>
</cp:coreProperties>
</file>