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9" r:id="rId2"/>
    <p:sldId id="257" r:id="rId3"/>
    <p:sldId id="260" r:id="rId4"/>
    <p:sldId id="271" r:id="rId5"/>
    <p:sldId id="272" r:id="rId6"/>
    <p:sldId id="262" r:id="rId7"/>
    <p:sldId id="265" r:id="rId8"/>
    <p:sldId id="266" r:id="rId9"/>
    <p:sldId id="267" r:id="rId10"/>
    <p:sldId id="268" r:id="rId11"/>
    <p:sldId id="269" r:id="rId12"/>
    <p:sldId id="27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474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8C60F-5BCB-48C9-9BD6-97CCBCA4208E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F1946-9843-4BBE-9832-40D2D80160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076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7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500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8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57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9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825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10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268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11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266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12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266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B68D467-B7A2-44AD-BB51-AC70E3A4714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6918AF4-EEE9-4844-9DB9-1A688D35E3B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01" b="83517"/>
          <a:stretch/>
        </p:blipFill>
        <p:spPr>
          <a:xfrm>
            <a:off x="179512" y="116633"/>
            <a:ext cx="7920880" cy="1387702"/>
          </a:xfrm>
          <a:prstGeom prst="rect">
            <a:avLst/>
          </a:prstGeom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947741" y="1643708"/>
            <a:ext cx="7343775" cy="3673475"/>
            <a:chOff x="2744" y="255"/>
            <a:chExt cx="2835" cy="1418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130884" y="3265634"/>
            <a:ext cx="2349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4400">
              <a:latin typeface="+mj-lt"/>
            </a:endParaRPr>
          </a:p>
        </p:txBody>
      </p:sp>
      <p:sp>
        <p:nvSpPr>
          <p:cNvPr id="11" name="WordArt 9"/>
          <p:cNvSpPr>
            <a:spLocks noChangeArrowheads="1" noChangeShapeType="1" noTextEdit="1"/>
          </p:cNvSpPr>
          <p:nvPr/>
        </p:nvSpPr>
        <p:spPr bwMode="auto">
          <a:xfrm>
            <a:off x="3866168" y="2786059"/>
            <a:ext cx="1357322" cy="642941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+mj-lt"/>
              </a:rPr>
              <a:t>X0.875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7276" y="2598003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£2.40</a:t>
            </a:r>
            <a:endParaRPr lang="en-GB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52718" y="2598003"/>
            <a:ext cx="2714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£2.10</a:t>
            </a:r>
            <a:endParaRPr lang="en-GB" dirty="0">
              <a:latin typeface="+mj-l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437276" y="5042597"/>
            <a:ext cx="6663116" cy="844877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What if Craig doesn’t have a calculator?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86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01" b="54211"/>
          <a:stretch/>
        </p:blipFill>
        <p:spPr>
          <a:xfrm>
            <a:off x="179512" y="116632"/>
            <a:ext cx="7920880" cy="3854861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17" r="18101" b="18346"/>
          <a:stretch/>
        </p:blipFill>
        <p:spPr>
          <a:xfrm>
            <a:off x="179512" y="3645024"/>
            <a:ext cx="7920880" cy="289068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724128" y="3971493"/>
            <a:ext cx="2592288" cy="1689755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Explain how he filled it in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51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09545" y="415546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In 2015 a car cost £12500.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In 2016, the cost has risen by 12%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09545" y="1628800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What percentage is there once 12% has been added?</a:t>
            </a:r>
          </a:p>
          <a:p>
            <a:pPr algn="l"/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112%</a:t>
            </a:r>
            <a:endParaRPr lang="en-GB" sz="2400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09544" y="3068959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Draw a ratio table to find the cost in 2016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619570"/>
              </p:ext>
            </p:extLst>
          </p:nvPr>
        </p:nvGraphicFramePr>
        <p:xfrm>
          <a:off x="1084171" y="3789040"/>
          <a:ext cx="6897205" cy="10909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441"/>
                <a:gridCol w="1379441"/>
                <a:gridCol w="1379441"/>
                <a:gridCol w="1379441"/>
                <a:gridCol w="1379441"/>
              </a:tblGrid>
              <a:tr h="545458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Percentage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100%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112%</a:t>
                      </a:r>
                      <a:endParaRPr lang="en-GB" b="0" dirty="0"/>
                    </a:p>
                  </a:txBody>
                  <a:tcPr/>
                </a:tc>
              </a:tr>
              <a:tr h="545460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Price (£)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12500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?</a:t>
                      </a:r>
                      <a:endParaRPr lang="en-GB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Content Placeholder 2"/>
          <p:cNvSpPr txBox="1">
            <a:spLocks/>
          </p:cNvSpPr>
          <p:nvPr/>
        </p:nvSpPr>
        <p:spPr>
          <a:xfrm>
            <a:off x="228618" y="5157192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(You can add more columns if you need to)</a:t>
            </a:r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41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09545" y="415546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In 2015 a car cost £12500.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In 2016, the cost has risen by 12%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784716"/>
              </p:ext>
            </p:extLst>
          </p:nvPr>
        </p:nvGraphicFramePr>
        <p:xfrm>
          <a:off x="1084171" y="2204864"/>
          <a:ext cx="4138323" cy="109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441"/>
                <a:gridCol w="1379441"/>
                <a:gridCol w="1379441"/>
              </a:tblGrid>
              <a:tr h="545460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Percentage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100%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112%</a:t>
                      </a:r>
                      <a:endParaRPr lang="en-GB" b="0" dirty="0"/>
                    </a:p>
                  </a:txBody>
                  <a:tcPr/>
                </a:tc>
              </a:tr>
              <a:tr h="545460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Price (£)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12500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?</a:t>
                      </a:r>
                      <a:endParaRPr lang="en-GB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Content Placeholder 2"/>
          <p:cNvSpPr txBox="1">
            <a:spLocks/>
          </p:cNvSpPr>
          <p:nvPr/>
        </p:nvSpPr>
        <p:spPr>
          <a:xfrm>
            <a:off x="209545" y="3861048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What if we had a calculator?</a:t>
            </a:r>
          </a:p>
          <a:p>
            <a:pPr algn="l"/>
            <a:endParaRPr lang="en-GB" sz="2400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What would the multiplier be?</a:t>
            </a:r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2" name="Curved Down Arrow 1"/>
          <p:cNvSpPr/>
          <p:nvPr/>
        </p:nvSpPr>
        <p:spPr>
          <a:xfrm>
            <a:off x="3347864" y="1484784"/>
            <a:ext cx="1296144" cy="576064"/>
          </a:xfrm>
          <a:prstGeom prst="curved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724128" y="2276872"/>
            <a:ext cx="2592288" cy="108012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>X 1.12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9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09545" y="415546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In 2015 a season ticket cost £780.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In 2016, the cost has risen by 6%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500344"/>
              </p:ext>
            </p:extLst>
          </p:nvPr>
        </p:nvGraphicFramePr>
        <p:xfrm>
          <a:off x="1084171" y="2204864"/>
          <a:ext cx="4138323" cy="109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441"/>
                <a:gridCol w="1379441"/>
                <a:gridCol w="1379441"/>
              </a:tblGrid>
              <a:tr h="545460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Percentage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100%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106%</a:t>
                      </a:r>
                      <a:endParaRPr lang="en-GB" b="0" dirty="0"/>
                    </a:p>
                  </a:txBody>
                  <a:tcPr/>
                </a:tc>
              </a:tr>
              <a:tr h="545460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Price (£)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12500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?</a:t>
                      </a:r>
                      <a:endParaRPr lang="en-GB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Content Placeholder 2"/>
          <p:cNvSpPr txBox="1">
            <a:spLocks/>
          </p:cNvSpPr>
          <p:nvPr/>
        </p:nvSpPr>
        <p:spPr>
          <a:xfrm>
            <a:off x="209545" y="3861048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What would the multiplier be?</a:t>
            </a:r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2" name="Curved Down Arrow 1"/>
          <p:cNvSpPr/>
          <p:nvPr/>
        </p:nvSpPr>
        <p:spPr>
          <a:xfrm>
            <a:off x="3347864" y="1484784"/>
            <a:ext cx="1296144" cy="576064"/>
          </a:xfrm>
          <a:prstGeom prst="curved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724128" y="2276872"/>
            <a:ext cx="2592288" cy="108012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>X 1.06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56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326920" y="260648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Complete these sentences: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26920" y="1196752"/>
            <a:ext cx="8783935" cy="387074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1. To find  a 15% increase, the multiplier is…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dirty="0">
                <a:solidFill>
                  <a:schemeClr val="tx1"/>
                </a:solidFill>
                <a:latin typeface="Euphemia" panose="020B0503040102020104" pitchFamily="34" charset="0"/>
              </a:rPr>
              <a:t>2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. </a:t>
            </a:r>
            <a:r>
              <a:rPr lang="en-GB" sz="2400" dirty="0">
                <a:solidFill>
                  <a:schemeClr val="tx1"/>
                </a:solidFill>
                <a:latin typeface="Euphemia" panose="020B0503040102020104" pitchFamily="34" charset="0"/>
              </a:rPr>
              <a:t>To find  a 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22% </a:t>
            </a:r>
            <a:r>
              <a:rPr lang="en-GB" sz="2400" dirty="0">
                <a:solidFill>
                  <a:schemeClr val="tx1"/>
                </a:solidFill>
                <a:latin typeface="Euphemia" panose="020B0503040102020104" pitchFamily="34" charset="0"/>
              </a:rPr>
              <a:t>increase, the multiplier is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…</a:t>
            </a:r>
          </a:p>
          <a:p>
            <a:pPr algn="l"/>
            <a:endParaRPr lang="en-GB" sz="2400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3. To </a:t>
            </a:r>
            <a:r>
              <a:rPr lang="en-GB" sz="2400" dirty="0">
                <a:solidFill>
                  <a:schemeClr val="tx1"/>
                </a:solidFill>
                <a:latin typeface="Euphemia" panose="020B0503040102020104" pitchFamily="34" charset="0"/>
              </a:rPr>
              <a:t>find  a 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6% </a:t>
            </a:r>
            <a:r>
              <a:rPr lang="en-GB" sz="2400" dirty="0">
                <a:solidFill>
                  <a:schemeClr val="tx1"/>
                </a:solidFill>
                <a:latin typeface="Euphemia" panose="020B0503040102020104" pitchFamily="34" charset="0"/>
              </a:rPr>
              <a:t>increase, the multiplier is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…</a:t>
            </a:r>
          </a:p>
          <a:p>
            <a:pPr algn="l"/>
            <a:endParaRPr lang="en-GB" sz="2400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4. To </a:t>
            </a:r>
            <a:r>
              <a:rPr lang="en-GB" sz="2400" dirty="0">
                <a:solidFill>
                  <a:schemeClr val="tx1"/>
                </a:solidFill>
                <a:latin typeface="Euphemia" panose="020B0503040102020104" pitchFamily="34" charset="0"/>
              </a:rPr>
              <a:t>find  a 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2.5% </a:t>
            </a:r>
            <a:r>
              <a:rPr lang="en-GB" sz="2400" dirty="0">
                <a:solidFill>
                  <a:schemeClr val="tx1"/>
                </a:solidFill>
                <a:latin typeface="Euphemia" panose="020B0503040102020104" pitchFamily="34" charset="0"/>
              </a:rPr>
              <a:t>increase, the multiplier is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…</a:t>
            </a:r>
          </a:p>
          <a:p>
            <a:pPr algn="l"/>
            <a:endParaRPr lang="en-GB" sz="2400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5. To </a:t>
            </a:r>
            <a:r>
              <a:rPr lang="en-GB" sz="2400" dirty="0">
                <a:solidFill>
                  <a:schemeClr val="tx1"/>
                </a:solidFill>
                <a:latin typeface="Euphemia" panose="020B0503040102020104" pitchFamily="34" charset="0"/>
              </a:rPr>
              <a:t>find  a 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150% </a:t>
            </a:r>
            <a:r>
              <a:rPr lang="en-GB" sz="2400" dirty="0">
                <a:solidFill>
                  <a:schemeClr val="tx1"/>
                </a:solidFill>
                <a:latin typeface="Euphemia" panose="020B0503040102020104" pitchFamily="34" charset="0"/>
              </a:rPr>
              <a:t>increase, the multiplier is…</a:t>
            </a: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b="1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0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0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0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6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84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>
              <a:buFontTx/>
              <a:buNone/>
            </a:pPr>
            <a:r>
              <a:rPr lang="en-GB" dirty="0" smtClean="0">
                <a:latin typeface="Calibri" panose="020F0502020204030204" pitchFamily="34" charset="0"/>
              </a:rPr>
              <a:t>On your whiteboards:</a:t>
            </a:r>
          </a:p>
          <a:p>
            <a:pPr>
              <a:buFontTx/>
              <a:buNone/>
            </a:pPr>
            <a:r>
              <a:rPr lang="en-GB" dirty="0" smtClean="0">
                <a:latin typeface="Calibri" panose="020F0502020204030204" pitchFamily="34" charset="0"/>
              </a:rPr>
              <a:t>Use your calculator to increase </a:t>
            </a:r>
            <a:r>
              <a:rPr lang="en-GB" dirty="0">
                <a:latin typeface="Calibri" panose="020F0502020204030204" pitchFamily="34" charset="0"/>
              </a:rPr>
              <a:t>£200 by 7</a:t>
            </a:r>
            <a:r>
              <a:rPr lang="en-GB" dirty="0" smtClean="0">
                <a:latin typeface="Calibri" panose="020F0502020204030204" pitchFamily="34" charset="0"/>
              </a:rPr>
              <a:t>%</a:t>
            </a:r>
            <a:endParaRPr lang="en-GB" dirty="0">
              <a:latin typeface="Calibri" panose="020F0502020204030204" pitchFamily="34" charset="0"/>
            </a:endParaRPr>
          </a:p>
          <a:p>
            <a:pPr>
              <a:buFontTx/>
              <a:buNone/>
            </a:pPr>
            <a:r>
              <a:rPr lang="en-GB" dirty="0"/>
              <a:t>       </a:t>
            </a:r>
            <a:endParaRPr lang="en-US" u="sng" dirty="0"/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899592" y="2084254"/>
            <a:ext cx="7343775" cy="3673475"/>
            <a:chOff x="2744" y="255"/>
            <a:chExt cx="2835" cy="1418"/>
          </a:xfrm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134542" y="2904991"/>
            <a:ext cx="2349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4400">
              <a:latin typeface="+mj-lt"/>
            </a:endParaRPr>
          </a:p>
        </p:txBody>
      </p:sp>
      <p:sp>
        <p:nvSpPr>
          <p:cNvPr id="14" name="WordArt 9"/>
          <p:cNvSpPr>
            <a:spLocks noChangeArrowheads="1" noChangeShapeType="1" noTextEdit="1"/>
          </p:cNvSpPr>
          <p:nvPr/>
        </p:nvSpPr>
        <p:spPr bwMode="auto">
          <a:xfrm>
            <a:off x="3841226" y="3257400"/>
            <a:ext cx="1357322" cy="642941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+mj-lt"/>
              </a:rPr>
              <a:t>X1.07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69458" y="3069344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£200</a:t>
            </a:r>
            <a:endParaRPr lang="en-GB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98680" y="3043085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£214</a:t>
            </a:r>
            <a:endParaRPr lang="en-GB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06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 lvl="0">
              <a:buNone/>
            </a:pPr>
            <a:r>
              <a:rPr lang="en-GB" sz="2400" dirty="0" smtClean="0"/>
              <a:t>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On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your whiteboards:</a:t>
            </a:r>
          </a:p>
          <a:p>
            <a:pPr lvl="0">
              <a:buNone/>
            </a:pP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</a:rPr>
              <a:t>Use your calculator </a:t>
            </a:r>
            <a:r>
              <a:rPr lang="en-GB" dirty="0" smtClean="0">
                <a:latin typeface="Calibri" panose="020F0502020204030204" pitchFamily="34" charset="0"/>
              </a:rPr>
              <a:t>to i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ncrease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£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258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by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12%</a:t>
            </a:r>
            <a:endParaRPr lang="en-GB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>
              <a:buFontTx/>
              <a:buNone/>
            </a:pPr>
            <a:endParaRPr lang="en-GB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dirty="0" smtClean="0"/>
              <a:t>       </a:t>
            </a:r>
            <a:endParaRPr lang="en-US" u="sng" dirty="0"/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953381" y="1976682"/>
            <a:ext cx="7343775" cy="3673475"/>
            <a:chOff x="2744" y="255"/>
            <a:chExt cx="2835" cy="1418"/>
          </a:xfrm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188331" y="2797419"/>
            <a:ext cx="2349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4400">
              <a:latin typeface="+mj-lt"/>
            </a:endParaRPr>
          </a:p>
        </p:txBody>
      </p:sp>
      <p:sp>
        <p:nvSpPr>
          <p:cNvPr id="14" name="WordArt 9"/>
          <p:cNvSpPr>
            <a:spLocks noChangeArrowheads="1" noChangeShapeType="1" noTextEdit="1"/>
          </p:cNvSpPr>
          <p:nvPr/>
        </p:nvSpPr>
        <p:spPr bwMode="auto">
          <a:xfrm>
            <a:off x="3895015" y="3149828"/>
            <a:ext cx="1357322" cy="642941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+mj-lt"/>
              </a:rPr>
              <a:t>X1.12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8347" y="2987953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258</a:t>
            </a:r>
            <a:endParaRPr lang="en-GB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65949" y="2930746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288.96</a:t>
            </a:r>
            <a:endParaRPr lang="en-GB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022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 lvl="0">
              <a:buNone/>
            </a:pPr>
            <a:r>
              <a:rPr lang="en-GB" sz="2400" dirty="0" smtClean="0"/>
              <a:t>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On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your whiteboards:</a:t>
            </a:r>
          </a:p>
          <a:p>
            <a:pPr lvl="0">
              <a:buNone/>
            </a:pP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</a:rPr>
              <a:t>Use your calculator </a:t>
            </a:r>
            <a:r>
              <a:rPr lang="en-GB" dirty="0" smtClean="0">
                <a:latin typeface="Calibri" panose="020F0502020204030204" pitchFamily="34" charset="0"/>
              </a:rPr>
              <a:t>to i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ncrease £81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by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6%</a:t>
            </a:r>
            <a:endParaRPr lang="en-GB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>
              <a:buFontTx/>
              <a:buNone/>
            </a:pPr>
            <a:endParaRPr lang="en-GB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dirty="0" smtClean="0"/>
              <a:t>       </a:t>
            </a:r>
            <a:endParaRPr lang="en-US" u="sng" dirty="0"/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913039" y="1828763"/>
            <a:ext cx="7343775" cy="3673475"/>
            <a:chOff x="2744" y="255"/>
            <a:chExt cx="2835" cy="1418"/>
          </a:xfrm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147989" y="2649500"/>
            <a:ext cx="2349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4400">
              <a:latin typeface="+mj-lt"/>
            </a:endParaRPr>
          </a:p>
        </p:txBody>
      </p:sp>
      <p:sp>
        <p:nvSpPr>
          <p:cNvPr id="14" name="WordArt 9"/>
          <p:cNvSpPr>
            <a:spLocks noChangeArrowheads="1" noChangeShapeType="1" noTextEdit="1"/>
          </p:cNvSpPr>
          <p:nvPr/>
        </p:nvSpPr>
        <p:spPr bwMode="auto">
          <a:xfrm>
            <a:off x="3854673" y="3001909"/>
            <a:ext cx="1357322" cy="642941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+mj-lt"/>
              </a:rPr>
              <a:t>x 1.06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9143" y="2767429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81</a:t>
            </a:r>
            <a:endParaRPr lang="en-GB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25607" y="2782827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85.86</a:t>
            </a:r>
            <a:endParaRPr lang="en-GB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237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 lvl="0">
              <a:buNone/>
            </a:pP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On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your whiteboards:</a:t>
            </a:r>
          </a:p>
          <a:p>
            <a:pPr lvl="0">
              <a:buNone/>
            </a:pP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Use a ratio table to increase £36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by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15%</a:t>
            </a:r>
            <a:endParaRPr lang="en-GB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>
              <a:buFontTx/>
              <a:buNone/>
            </a:pPr>
            <a:endParaRPr lang="en-GB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dirty="0" smtClean="0"/>
              <a:t>       </a:t>
            </a:r>
            <a:endParaRPr lang="en-US" u="sng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877374"/>
              </p:ext>
            </p:extLst>
          </p:nvPr>
        </p:nvGraphicFramePr>
        <p:xfrm>
          <a:off x="1115616" y="2564904"/>
          <a:ext cx="6897205" cy="10909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441"/>
                <a:gridCol w="1379441"/>
                <a:gridCol w="1379441"/>
                <a:gridCol w="1379441"/>
                <a:gridCol w="1379441"/>
              </a:tblGrid>
              <a:tr h="545458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Percentage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100%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115%</a:t>
                      </a:r>
                      <a:endParaRPr lang="en-GB" b="0" dirty="0"/>
                    </a:p>
                  </a:txBody>
                  <a:tcPr/>
                </a:tc>
              </a:tr>
              <a:tr h="545460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Price (£)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36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?</a:t>
                      </a:r>
                      <a:endParaRPr lang="en-GB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Content Placeholder 2"/>
          <p:cNvSpPr txBox="1">
            <a:spLocks/>
          </p:cNvSpPr>
          <p:nvPr/>
        </p:nvSpPr>
        <p:spPr>
          <a:xfrm>
            <a:off x="487955" y="3933056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(You can add more columns if you need to)</a:t>
            </a:r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101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 lvl="0">
              <a:buNone/>
            </a:pPr>
            <a:r>
              <a:rPr lang="en-GB" sz="2400" dirty="0" smtClean="0"/>
              <a:t>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On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your whiteboards:</a:t>
            </a:r>
          </a:p>
          <a:p>
            <a:pPr lvl="0">
              <a:buNone/>
            </a:pP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Use a ratio table to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increase £304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by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35%</a:t>
            </a:r>
            <a:endParaRPr lang="en-GB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>
              <a:buFontTx/>
              <a:buNone/>
            </a:pPr>
            <a:endParaRPr lang="en-GB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dirty="0" smtClean="0"/>
              <a:t>       </a:t>
            </a:r>
            <a:endParaRPr lang="en-US" u="sng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876800"/>
              </p:ext>
            </p:extLst>
          </p:nvPr>
        </p:nvGraphicFramePr>
        <p:xfrm>
          <a:off x="1115616" y="2564904"/>
          <a:ext cx="6897205" cy="10909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441"/>
                <a:gridCol w="1379441"/>
                <a:gridCol w="1379441"/>
                <a:gridCol w="1379441"/>
                <a:gridCol w="1379441"/>
              </a:tblGrid>
              <a:tr h="545458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Percentage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100%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135%</a:t>
                      </a:r>
                      <a:endParaRPr lang="en-GB" b="0" dirty="0"/>
                    </a:p>
                  </a:txBody>
                  <a:tcPr/>
                </a:tc>
              </a:tr>
              <a:tr h="545460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Price (£)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36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?</a:t>
                      </a:r>
                      <a:endParaRPr lang="en-GB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Content Placeholder 2"/>
          <p:cNvSpPr txBox="1">
            <a:spLocks/>
          </p:cNvSpPr>
          <p:nvPr/>
        </p:nvSpPr>
        <p:spPr>
          <a:xfrm>
            <a:off x="487955" y="3933056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(You can add more columns if you need to)</a:t>
            </a:r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32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 marL="0" lvl="0" indent="0">
              <a:buNone/>
            </a:pPr>
            <a:endParaRPr lang="en-GB" sz="2400" dirty="0" smtClean="0"/>
          </a:p>
          <a:p>
            <a:pPr marL="0" lvl="0" indent="0">
              <a:buNone/>
            </a:pPr>
            <a:r>
              <a:rPr lang="en-GB" sz="2400" dirty="0" smtClean="0"/>
              <a:t>Complete the worksheet by finding the percentage increase or decrease using a ratio table (without a calculator) and a multiplier (with a calculator).</a:t>
            </a:r>
          </a:p>
          <a:p>
            <a:pPr marL="0" lvl="0" indent="0">
              <a:buNone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n-GB" sz="2400" dirty="0" smtClean="0">
                <a:solidFill>
                  <a:prstClr val="black"/>
                </a:solidFill>
              </a:rPr>
              <a:t>*</a:t>
            </a:r>
            <a:r>
              <a:rPr lang="en-GB" sz="2400" dirty="0" smtClean="0">
                <a:solidFill>
                  <a:srgbClr val="FF0000"/>
                </a:solidFill>
              </a:rPr>
              <a:t>Be careful to check whether it is a percentage increase or decrease.</a:t>
            </a:r>
            <a:endParaRPr lang="en-GB" sz="24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dirty="0" smtClean="0"/>
              <a:t>       </a:t>
            </a:r>
            <a:endParaRPr lang="en-US" u="sn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53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686" y="1028691"/>
            <a:ext cx="32194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7667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Find Card 1…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932040" y="122811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4688" y="43339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your </a:t>
            </a:r>
            <a:r>
              <a:rPr lang="en-GB" dirty="0" smtClean="0">
                <a:solidFill>
                  <a:srgbClr val="FF0000"/>
                </a:solidFill>
              </a:rPr>
              <a:t>card number </a:t>
            </a:r>
            <a:r>
              <a:rPr lang="en-GB" dirty="0" smtClean="0"/>
              <a:t>here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987824" y="802730"/>
            <a:ext cx="1626864" cy="4968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238074" y="757213"/>
            <a:ext cx="684076" cy="62428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83118" y="4862666"/>
            <a:ext cx="380125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Work out the answer on your whiteboard.</a:t>
            </a:r>
          </a:p>
          <a:p>
            <a:endParaRPr lang="en-GB" dirty="0"/>
          </a:p>
          <a:p>
            <a:r>
              <a:rPr lang="en-GB" dirty="0" smtClean="0"/>
              <a:t> Find the answer which will appear at the top of another card that you have to find then repeat.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84374" y="5416663"/>
            <a:ext cx="4620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When you have found all of the cards, add up the numbers in the squares and write them in one box. Then put the total for the circles </a:t>
            </a:r>
          </a:p>
          <a:p>
            <a:r>
              <a:rPr lang="en-GB" dirty="0" smtClean="0"/>
              <a:t>in the other box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309"/>
          <a:stretch/>
        </p:blipFill>
        <p:spPr bwMode="auto">
          <a:xfrm>
            <a:off x="611560" y="1228110"/>
            <a:ext cx="2808312" cy="363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00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5" grpId="0" animBg="1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94</TotalTime>
  <Words>483</Words>
  <Application>Microsoft Office PowerPoint</Application>
  <PresentationFormat>On-screen Show (4:3)</PresentationFormat>
  <Paragraphs>137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7</cp:revision>
  <dcterms:created xsi:type="dcterms:W3CDTF">2016-09-29T18:03:51Z</dcterms:created>
  <dcterms:modified xsi:type="dcterms:W3CDTF">2016-09-30T09:53:20Z</dcterms:modified>
</cp:coreProperties>
</file>