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A3CC0-0CAA-4013-97CB-61D7009686E0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C4AFD-3DE0-49B8-94A1-6DA3110DC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79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C4AFD-3DE0-49B8-94A1-6DA3110DCCD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910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6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500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7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7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8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25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9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268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160DD-85E6-420C-AA40-6C6109F0F949}" type="slidenum">
              <a:rPr lang="en-GB"/>
              <a:pPr/>
              <a:t>10</a:t>
            </a:fld>
            <a:endParaRPr lang="en-GB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266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40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47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70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67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77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35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75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89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56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05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87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00DFF-AD03-4EB7-9336-439EAF77A8CD}" type="datetimeFigureOut">
              <a:rPr lang="en-GB" smtClean="0"/>
              <a:t>11/09/2016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B881C-D712-4811-89CC-E5E9561013C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60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23083" y="1143000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We drew bars to help us find percentage decreases without a calculator: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A washing machine normally costs £320.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How much does it cost in the sale if there is a 12% reduction?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24463" y="2943200"/>
            <a:ext cx="5616624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994585" y="256802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100%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449969" y="256802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0%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994585" y="377976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£320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449969" y="377976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£0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418521" y="2937358"/>
            <a:ext cx="0" cy="7979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375483" y="4383360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What percentage is left when 12% is removed?</a:t>
            </a:r>
          </a:p>
          <a:p>
            <a:pPr algn="l"/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88%</a:t>
            </a:r>
            <a:endParaRPr lang="en-GB" sz="24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31542" y="3151657"/>
            <a:ext cx="667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88%</a:t>
            </a:r>
            <a:endParaRPr lang="en-GB" sz="16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44366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latin typeface="Euphemia" panose="020B0503040102020104" pitchFamily="34" charset="0"/>
              </a:rPr>
              <a:t>Using a calculator to find percentage decrease</a:t>
            </a:r>
            <a:endParaRPr lang="en-GB" sz="2800" b="1" dirty="0"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8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35232" y="1078253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We drew bars to help us find percentage decreases without a calculator: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A washing machine normally costs £320.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How much does it cost in the sale if there is a 12% reduction?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36612" y="2878453"/>
            <a:ext cx="5616624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006734" y="250327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100%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462118" y="250327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0%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7006734" y="371501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£320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462118" y="371501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£0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430670" y="2872611"/>
            <a:ext cx="0" cy="7979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387632" y="4318613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So finding a 12% reduction is the same as finding  </a:t>
            </a:r>
          </a:p>
          <a:p>
            <a:pPr algn="l"/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88%.</a:t>
            </a:r>
          </a:p>
          <a:p>
            <a:pPr algn="l"/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Which is the same as multiplying by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0.88</a:t>
            </a:r>
            <a:endParaRPr lang="en-GB" sz="24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43691" y="3086910"/>
            <a:ext cx="667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88%</a:t>
            </a:r>
            <a:endParaRPr lang="en-GB" sz="16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44366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latin typeface="Euphemia" panose="020B0503040102020104" pitchFamily="34" charset="0"/>
              </a:rPr>
              <a:t>Using a calculator to find percentage decrease</a:t>
            </a:r>
            <a:endParaRPr lang="en-GB" sz="2800" b="1" dirty="0"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1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44366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latin typeface="Euphemia" panose="020B0503040102020104" pitchFamily="34" charset="0"/>
              </a:rPr>
              <a:t>Using a calculator to find percentage decrease</a:t>
            </a:r>
            <a:endParaRPr lang="en-GB" sz="2800" b="1" dirty="0">
              <a:latin typeface="Euphemia" panose="020B05030401020201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37933" y="1110304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   Complete these sentences: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52118" y="843999"/>
            <a:ext cx="3437074" cy="856810"/>
            <a:chOff x="1364817" y="2261740"/>
            <a:chExt cx="6630713" cy="1361529"/>
          </a:xfrm>
        </p:grpSpPr>
        <p:sp>
          <p:nvSpPr>
            <p:cNvPr id="8" name="Rectangle 7"/>
            <p:cNvSpPr/>
            <p:nvPr/>
          </p:nvSpPr>
          <p:spPr>
            <a:xfrm>
              <a:off x="1659580" y="2831181"/>
              <a:ext cx="5616623" cy="7920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81969" y="2261740"/>
              <a:ext cx="1613561" cy="586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100%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64817" y="2261740"/>
              <a:ext cx="1944825" cy="586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0%</a:t>
              </a:r>
              <a:endParaRPr lang="en-GB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6322249" y="2814615"/>
              <a:ext cx="0" cy="7979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305257" y="2654603"/>
            <a:ext cx="8783935" cy="3870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1. Finding a 15% reduction is the same as finding  ………. %,  </a:t>
            </a:r>
            <a:endParaRPr lang="en-GB" sz="2400" b="1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   which is the same as multiplying by 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…….</a:t>
            </a:r>
          </a:p>
          <a:p>
            <a:pPr algn="l"/>
            <a:endParaRPr lang="en-GB" sz="2400" b="1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>
                <a:solidFill>
                  <a:schemeClr val="tx1"/>
                </a:solidFill>
                <a:latin typeface="Euphemia" panose="020B0503040102020104" pitchFamily="34" charset="0"/>
              </a:rPr>
              <a:t>2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. Finding a 45% reduction is the same as finding  ………. %,  </a:t>
            </a:r>
            <a:endParaRPr lang="en-GB" sz="2400" b="1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   which is the same as multiplying by 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…….</a:t>
            </a: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>
                <a:solidFill>
                  <a:schemeClr val="tx1"/>
                </a:solidFill>
                <a:latin typeface="Euphemia" panose="020B0503040102020104" pitchFamily="34" charset="0"/>
              </a:rPr>
              <a:t>3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. Finding a 68% reduction is the same as finding  ………. %,  </a:t>
            </a:r>
            <a:endParaRPr lang="en-GB" sz="2400" b="1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   which is the same as multiplying by 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…….</a:t>
            </a:r>
          </a:p>
          <a:p>
            <a:pPr algn="l"/>
            <a:endParaRPr lang="en-GB" sz="2400" b="1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6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08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44366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latin typeface="Euphemia" panose="020B0503040102020104" pitchFamily="34" charset="0"/>
              </a:rPr>
              <a:t>Using a calculator to find percentage decrease</a:t>
            </a:r>
            <a:endParaRPr lang="en-GB" sz="2800" b="1" dirty="0">
              <a:latin typeface="Euphemia" panose="020B05030401020201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37933" y="1110304"/>
            <a:ext cx="8646459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   Complete these sentences: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8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52118" y="843999"/>
            <a:ext cx="3437074" cy="856810"/>
            <a:chOff x="1364817" y="2261740"/>
            <a:chExt cx="6630713" cy="1361529"/>
          </a:xfrm>
        </p:grpSpPr>
        <p:sp>
          <p:nvSpPr>
            <p:cNvPr id="8" name="Rectangle 7"/>
            <p:cNvSpPr/>
            <p:nvPr/>
          </p:nvSpPr>
          <p:spPr>
            <a:xfrm>
              <a:off x="1659580" y="2831181"/>
              <a:ext cx="5616623" cy="7920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81969" y="2261740"/>
              <a:ext cx="1613561" cy="586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100%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64817" y="2261740"/>
              <a:ext cx="1944825" cy="586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0%</a:t>
              </a:r>
              <a:endParaRPr lang="en-GB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6322249" y="2814615"/>
              <a:ext cx="0" cy="7979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305257" y="2654603"/>
            <a:ext cx="8783935" cy="3870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1. Finding a 15% reduction is the same as finding 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85%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,  </a:t>
            </a:r>
            <a:endParaRPr lang="en-GB" sz="2400" b="1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   which is the same as multiplying by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0.85</a:t>
            </a:r>
          </a:p>
          <a:p>
            <a:pPr algn="l"/>
            <a:endParaRPr lang="en-GB" sz="2400" b="1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>
                <a:solidFill>
                  <a:schemeClr val="tx1"/>
                </a:solidFill>
                <a:latin typeface="Euphemia" panose="020B0503040102020104" pitchFamily="34" charset="0"/>
              </a:rPr>
              <a:t>2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. Finding a 45% reduction is the same as finding 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55%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,  </a:t>
            </a:r>
            <a:endParaRPr lang="en-GB" sz="2400" b="1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   which is the same as multiplying by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0.55</a:t>
            </a: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>
                <a:solidFill>
                  <a:schemeClr val="tx1"/>
                </a:solidFill>
                <a:latin typeface="Euphemia" panose="020B0503040102020104" pitchFamily="34" charset="0"/>
              </a:rPr>
              <a:t>3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. Finding a 68% reduction is the same as finding 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32%</a:t>
            </a:r>
            <a:r>
              <a:rPr lang="en-GB" sz="24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,  </a:t>
            </a:r>
            <a:endParaRPr lang="en-GB" sz="2400" b="1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Euphemia" panose="020B0503040102020104" pitchFamily="34" charset="0"/>
              </a:rPr>
              <a:t>   which is the same as multiplying by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0.32</a:t>
            </a:r>
          </a:p>
          <a:p>
            <a:pPr algn="l"/>
            <a:endParaRPr lang="en-GB" sz="2400" b="1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b="1" dirty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0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6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6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35232" y="1078253"/>
            <a:ext cx="9305320" cy="1440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A washing machine normally costs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£320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.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How much does it cost in the sale if there is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a 12% reduction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?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18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2720" y="2518412"/>
            <a:ext cx="5616624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972842" y="214323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100%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428226" y="214323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0%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972842" y="335497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£320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428226" y="335497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£0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396778" y="2512570"/>
            <a:ext cx="0" cy="7979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107504" y="3861048"/>
            <a:ext cx="9433048" cy="1440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To find a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12%</a:t>
            </a:r>
            <a:r>
              <a:rPr lang="en-GB" sz="2400" dirty="0" smtClean="0">
                <a:solidFill>
                  <a:schemeClr val="tx1"/>
                </a:solidFill>
                <a:latin typeface="Euphemia" panose="020B0503040102020104" pitchFamily="34" charset="0"/>
              </a:rPr>
              <a:t> reduction, multiply by </a:t>
            </a:r>
            <a:r>
              <a:rPr lang="en-GB" sz="24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0.88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 smtClean="0">
              <a:solidFill>
                <a:schemeClr val="tx1"/>
              </a:solidFill>
              <a:latin typeface="Euphemia" panose="020B0503040102020104" pitchFamily="34" charset="0"/>
            </a:endParaRPr>
          </a:p>
          <a:p>
            <a:pPr algn="l"/>
            <a:endParaRPr lang="en-GB" sz="2400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09799" y="2726869"/>
            <a:ext cx="667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88%</a:t>
            </a:r>
            <a:endParaRPr lang="en-GB" sz="16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44366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latin typeface="Euphemia" panose="020B0503040102020104" pitchFamily="34" charset="0"/>
              </a:rPr>
              <a:t>Using a calculator to find percentage decrease</a:t>
            </a:r>
            <a:endParaRPr lang="en-GB" sz="2800" b="1" dirty="0">
              <a:latin typeface="Euphemia" panose="020B05030401020201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54527" y="4749252"/>
            <a:ext cx="4007870" cy="1872209"/>
            <a:chOff x="3581717" y="4912587"/>
            <a:chExt cx="1980565" cy="989964"/>
          </a:xfrm>
        </p:grpSpPr>
        <p:sp>
          <p:nvSpPr>
            <p:cNvPr id="20" name="AutoShape 6"/>
            <p:cNvSpPr>
              <a:spLocks noChangeArrowheads="1"/>
            </p:cNvSpPr>
            <p:nvPr/>
          </p:nvSpPr>
          <p:spPr bwMode="auto">
            <a:xfrm>
              <a:off x="3581717" y="4912587"/>
              <a:ext cx="738505" cy="77724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" name="AutoShape 7"/>
            <p:cNvSpPr>
              <a:spLocks noChangeArrowheads="1"/>
            </p:cNvSpPr>
            <p:nvPr/>
          </p:nvSpPr>
          <p:spPr bwMode="auto">
            <a:xfrm>
              <a:off x="4823777" y="4912587"/>
              <a:ext cx="738505" cy="77724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 rot="19085872">
              <a:off x="4200842" y="5090386"/>
              <a:ext cx="772160" cy="812165"/>
            </a:xfrm>
            <a:custGeom>
              <a:avLst/>
              <a:gdLst>
                <a:gd name="T0" fmla="*/ 41 w 21600"/>
                <a:gd name="T1" fmla="*/ 4 h 21600"/>
                <a:gd name="T2" fmla="*/ 18 w 21600"/>
                <a:gd name="T3" fmla="*/ 11 h 21600"/>
                <a:gd name="T4" fmla="*/ 35 w 21600"/>
                <a:gd name="T5" fmla="*/ 17 h 21600"/>
                <a:gd name="T6" fmla="*/ 63 w 21600"/>
                <a:gd name="T7" fmla="*/ 28 h 21600"/>
                <a:gd name="T8" fmla="*/ 51 w 21600"/>
                <a:gd name="T9" fmla="*/ 45 h 21600"/>
                <a:gd name="T10" fmla="*/ 35 w 21600"/>
                <a:gd name="T11" fmla="*/ 31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7 w 21600"/>
                <a:gd name="T19" fmla="*/ 3155 h 21600"/>
                <a:gd name="T20" fmla="*/ 18433 w 21600"/>
                <a:gd name="T21" fmla="*/ 18445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2554527" y="5207151"/>
            <a:ext cx="12522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£320</a:t>
            </a:r>
            <a:endParaRPr lang="en-GB" sz="3600" dirty="0"/>
          </a:p>
        </p:txBody>
      </p:sp>
      <p:sp>
        <p:nvSpPr>
          <p:cNvPr id="4" name="Right Arrow 3"/>
          <p:cNvSpPr/>
          <p:nvPr/>
        </p:nvSpPr>
        <p:spPr>
          <a:xfrm>
            <a:off x="875252" y="5024311"/>
            <a:ext cx="1654935" cy="101200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Original amount</a:t>
            </a:r>
            <a:endParaRPr lang="en-GB" sz="1600" b="1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09799" y="5158984"/>
            <a:ext cx="92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 x 0.88</a:t>
            </a:r>
          </a:p>
        </p:txBody>
      </p:sp>
      <p:sp>
        <p:nvSpPr>
          <p:cNvPr id="23" name="Right Arrow 22"/>
          <p:cNvSpPr/>
          <p:nvPr/>
        </p:nvSpPr>
        <p:spPr>
          <a:xfrm rot="931309" flipH="1">
            <a:off x="5013497" y="5347477"/>
            <a:ext cx="1654935" cy="101200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Euphemia" panose="020B0503040102020104" pitchFamily="34" charset="0"/>
              </a:rPr>
              <a:t>Multiplier</a:t>
            </a:r>
            <a:endParaRPr lang="en-GB" sz="1600" b="1" dirty="0">
              <a:solidFill>
                <a:schemeClr val="tx1"/>
              </a:solidFill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07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>
              <a:buFontTx/>
              <a:buNone/>
            </a:pPr>
            <a:r>
              <a:rPr lang="en-GB" sz="2400" dirty="0" smtClean="0"/>
              <a:t>          </a:t>
            </a:r>
            <a:r>
              <a:rPr lang="en-GB" dirty="0" smtClean="0">
                <a:latin typeface="Calibri" panose="020F0502020204030204" pitchFamily="34" charset="0"/>
              </a:rPr>
              <a:t>On your whiteboards:</a:t>
            </a:r>
          </a:p>
          <a:p>
            <a:pPr>
              <a:buFontTx/>
              <a:buNone/>
            </a:pPr>
            <a:r>
              <a:rPr lang="en-GB" dirty="0">
                <a:latin typeface="Calibri" panose="020F0502020204030204" pitchFamily="34" charset="0"/>
              </a:rPr>
              <a:t> </a:t>
            </a:r>
            <a:r>
              <a:rPr lang="en-GB" dirty="0" smtClean="0">
                <a:latin typeface="Calibri" panose="020F0502020204030204" pitchFamily="34" charset="0"/>
              </a:rPr>
              <a:t>       Decrease </a:t>
            </a:r>
            <a:r>
              <a:rPr lang="en-GB" dirty="0">
                <a:latin typeface="Calibri" panose="020F0502020204030204" pitchFamily="34" charset="0"/>
              </a:rPr>
              <a:t>£200 by 7</a:t>
            </a:r>
            <a:r>
              <a:rPr lang="en-GB" dirty="0" smtClean="0">
                <a:latin typeface="Calibri" panose="020F0502020204030204" pitchFamily="34" charset="0"/>
              </a:rPr>
              <a:t>%</a:t>
            </a:r>
            <a:endParaRPr lang="en-GB" dirty="0">
              <a:latin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GB" dirty="0"/>
              <a:t>       </a:t>
            </a:r>
            <a:endParaRPr lang="en-US" u="sng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899592" y="2084254"/>
            <a:ext cx="7343775" cy="3673475"/>
            <a:chOff x="2744" y="255"/>
            <a:chExt cx="2835" cy="1418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34542" y="2904991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3841226" y="3257400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X0.93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9458" y="3069344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£200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98680" y="3043085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£186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10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        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On your whiteboards:</a:t>
            </a:r>
          </a:p>
          <a:p>
            <a:pPr lvl="0">
              <a:buNone/>
            </a:pP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       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Decrease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£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258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12%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953381" y="1976682"/>
            <a:ext cx="7343775" cy="3673475"/>
            <a:chOff x="2744" y="255"/>
            <a:chExt cx="2835" cy="1418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88331" y="2797419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3895015" y="3149828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X0.88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8347" y="2987953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258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65949" y="2930746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227.04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066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        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On your whiteboards:</a:t>
            </a:r>
          </a:p>
          <a:p>
            <a:pPr lvl="0">
              <a:buNone/>
            </a:pP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       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Decrease £81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6%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913039" y="1828763"/>
            <a:ext cx="7343775" cy="3673475"/>
            <a:chOff x="2744" y="255"/>
            <a:chExt cx="2835" cy="1418"/>
          </a:xfrm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147989" y="2649500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3854673" y="3001909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 0.94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9143" y="2767429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81</a:t>
            </a:r>
            <a:endParaRPr lang="en-GB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5607" y="2782827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76.14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252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        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On your whiteboards:</a:t>
            </a:r>
          </a:p>
          <a:p>
            <a:pPr lvl="0">
              <a:buNone/>
            </a:pP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       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Decrease £37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15%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1019921" y="1868795"/>
            <a:ext cx="7343775" cy="3673475"/>
            <a:chOff x="2744" y="255"/>
            <a:chExt cx="2835" cy="1418"/>
          </a:xfrm>
        </p:grpSpPr>
        <p:sp>
          <p:nvSpPr>
            <p:cNvPr id="18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254871" y="2689532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/>
          </a:p>
        </p:txBody>
      </p:sp>
      <p:sp>
        <p:nvSpPr>
          <p:cNvPr id="22" name="WordArt 9"/>
          <p:cNvSpPr>
            <a:spLocks noChangeArrowheads="1" noChangeShapeType="1" noTextEdit="1"/>
          </p:cNvSpPr>
          <p:nvPr/>
        </p:nvSpPr>
        <p:spPr bwMode="auto">
          <a:xfrm>
            <a:off x="3961555" y="3041941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x0.85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46977" y="2853885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37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6104695" y="2827626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31.45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198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507412" cy="6335712"/>
          </a:xfrm>
        </p:spPr>
        <p:txBody>
          <a:bodyPr/>
          <a:lstStyle/>
          <a:p>
            <a:pPr lvl="0">
              <a:buNone/>
            </a:pPr>
            <a:r>
              <a:rPr lang="en-GB" sz="2400" dirty="0" smtClean="0"/>
              <a:t>        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On your whiteboards:</a:t>
            </a:r>
          </a:p>
          <a:p>
            <a:pPr lvl="0">
              <a:buNone/>
            </a:pP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       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Decrease £304 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by </a:t>
            </a:r>
            <a:r>
              <a:rPr lang="en-GB" dirty="0" smtClean="0">
                <a:solidFill>
                  <a:prstClr val="black"/>
                </a:solidFill>
                <a:latin typeface="Calibri" panose="020F0502020204030204" pitchFamily="34" charset="0"/>
              </a:rPr>
              <a:t>35%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dirty="0" smtClean="0"/>
              <a:t>       </a:t>
            </a:r>
            <a:endParaRPr lang="en-US" u="sng" dirty="0"/>
          </a:p>
        </p:txBody>
      </p: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971600" y="2002505"/>
            <a:ext cx="7343775" cy="3673475"/>
            <a:chOff x="2744" y="255"/>
            <a:chExt cx="2835" cy="1418"/>
          </a:xfrm>
        </p:grpSpPr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>
              <a:off x="2744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7"/>
            <p:cNvSpPr>
              <a:spLocks noChangeArrowheads="1"/>
            </p:cNvSpPr>
            <p:nvPr/>
          </p:nvSpPr>
          <p:spPr bwMode="auto">
            <a:xfrm>
              <a:off x="4522" y="255"/>
              <a:ext cx="1057" cy="111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rot="-2514128">
              <a:off x="3629" y="509"/>
              <a:ext cx="1105" cy="1164"/>
            </a:xfrm>
            <a:custGeom>
              <a:avLst/>
              <a:gdLst>
                <a:gd name="G0" fmla="+- -329531 0 0"/>
                <a:gd name="G1" fmla="+- -7826128 0 0"/>
                <a:gd name="G2" fmla="+- -329531 0 -7826128"/>
                <a:gd name="G3" fmla="+- 10800 0 0"/>
                <a:gd name="G4" fmla="+- 0 0 -32953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30 0 0"/>
                <a:gd name="G9" fmla="+- 0 0 -7826128"/>
                <a:gd name="G10" fmla="+- 5430 0 2700"/>
                <a:gd name="G11" fmla="cos G10 -329531"/>
                <a:gd name="G12" fmla="sin G10 -329531"/>
                <a:gd name="G13" fmla="cos 13500 -329531"/>
                <a:gd name="G14" fmla="sin 13500 -329531"/>
                <a:gd name="G15" fmla="+- G11 10800 0"/>
                <a:gd name="G16" fmla="+- G12 10800 0"/>
                <a:gd name="G17" fmla="+- G13 10800 0"/>
                <a:gd name="G18" fmla="+- G14 10800 0"/>
                <a:gd name="G19" fmla="*/ 5430 1 2"/>
                <a:gd name="G20" fmla="+- G19 5400 0"/>
                <a:gd name="G21" fmla="cos G20 -329531"/>
                <a:gd name="G22" fmla="sin G20 -329531"/>
                <a:gd name="G23" fmla="+- G21 10800 0"/>
                <a:gd name="G24" fmla="+- G12 G23 G22"/>
                <a:gd name="G25" fmla="+- G22 G23 G11"/>
                <a:gd name="G26" fmla="cos 10800 -329531"/>
                <a:gd name="G27" fmla="sin 10800 -329531"/>
                <a:gd name="G28" fmla="cos 5430 -329531"/>
                <a:gd name="G29" fmla="sin 5430 -32953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26128"/>
                <a:gd name="G36" fmla="sin G34 -7826128"/>
                <a:gd name="G37" fmla="+/ -7826128 -32953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30 G39"/>
                <a:gd name="G43" fmla="sin 54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5833 w 21600"/>
                <a:gd name="T5" fmla="*/ 1244 h 21600"/>
                <a:gd name="T6" fmla="*/ 6814 w 21600"/>
                <a:gd name="T7" fmla="*/ 3731 h 21600"/>
                <a:gd name="T8" fmla="*/ 13330 w 21600"/>
                <a:gd name="T9" fmla="*/ 5995 h 21600"/>
                <a:gd name="T10" fmla="*/ 24248 w 21600"/>
                <a:gd name="T11" fmla="*/ 9616 h 21600"/>
                <a:gd name="T12" fmla="*/ 19355 w 21600"/>
                <a:gd name="T13" fmla="*/ 15452 h 21600"/>
                <a:gd name="T14" fmla="*/ 13519 w 21600"/>
                <a:gd name="T15" fmla="*/ 1056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206550" y="2850136"/>
            <a:ext cx="2349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4400">
              <a:latin typeface="+mj-lt"/>
            </a:endParaRPr>
          </a:p>
        </p:txBody>
      </p:sp>
      <p:sp>
        <p:nvSpPr>
          <p:cNvPr id="16" name="WordArt 9"/>
          <p:cNvSpPr>
            <a:spLocks noChangeArrowheads="1" noChangeShapeType="1" noTextEdit="1"/>
          </p:cNvSpPr>
          <p:nvPr/>
        </p:nvSpPr>
        <p:spPr bwMode="auto">
          <a:xfrm>
            <a:off x="3913234" y="3202545"/>
            <a:ext cx="1357322" cy="64294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+mj-lt"/>
              </a:rPr>
              <a:t>X0.65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4342" y="3014489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£304</a:t>
            </a:r>
            <a:endParaRPr lang="en-GB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99784" y="3014489"/>
            <a:ext cx="2714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+mj-lt"/>
              </a:rPr>
              <a:t>£197.60</a:t>
            </a:r>
            <a:endParaRPr lang="en-GB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819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811" y="332656"/>
            <a:ext cx="8122023" cy="6144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Pair work: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Rally Coach:  Percentage Decrease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your pairs decide on </a:t>
            </a:r>
            <a:r>
              <a:rPr lang="en-GB" sz="24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 A</a:t>
            </a:r>
            <a:r>
              <a:rPr lang="en-GB" sz="2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400" dirty="0" smtClean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 B</a:t>
            </a:r>
            <a:r>
              <a:rPr lang="en-GB" sz="2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 A</a:t>
            </a: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you should answer your first question while </a:t>
            </a:r>
            <a:r>
              <a:rPr lang="en-GB" sz="2400" dirty="0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 B</a:t>
            </a: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watches. Once both of you are happy, put your hand up.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</a:t>
            </a:r>
            <a:r>
              <a:rPr lang="en-GB" sz="2400" dirty="0" smtClean="0">
                <a:solidFill>
                  <a:srgbClr val="00B0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 B</a:t>
            </a: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answer your first question while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 A</a:t>
            </a: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watches. Once you are both happy put your hands up.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continue to take it in turns to answer the rest while the ‘coach’ checks the answers, or gives clues.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993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811" y="196535"/>
            <a:ext cx="8122023" cy="3706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24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Silent independent work: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your books…</a:t>
            </a:r>
            <a:endParaRPr lang="en-GB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 of the three questions on the sheet: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the boxes diagram, showing the multiplier clearly on the arrow. Is your answer sensible?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 up your own questions and answer in the same way.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74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723" y="780375"/>
            <a:ext cx="471521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Holiday Challenge</a:t>
            </a:r>
            <a:r>
              <a:rPr lang="en-GB" sz="40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endParaRPr lang="en-GB" sz="4000" dirty="0" smtClean="0">
              <a:solidFill>
                <a:srgbClr val="FF0000"/>
              </a:solidFill>
            </a:endParaRPr>
          </a:p>
          <a:p>
            <a:endParaRPr lang="en-GB" sz="2000" dirty="0"/>
          </a:p>
          <a:p>
            <a:r>
              <a:rPr lang="en-GB" sz="2400" dirty="0" smtClean="0"/>
              <a:t>I need some help to book my summer holiday. </a:t>
            </a:r>
          </a:p>
          <a:p>
            <a:endParaRPr lang="en-GB" sz="2400" dirty="0"/>
          </a:p>
          <a:p>
            <a:r>
              <a:rPr lang="en-GB" sz="2400" dirty="0" smtClean="0"/>
              <a:t>There are four possible destinations to choose from but I want to find the </a:t>
            </a:r>
            <a:r>
              <a:rPr lang="en-GB" sz="2400" dirty="0" smtClean="0">
                <a:solidFill>
                  <a:srgbClr val="FF0000"/>
                </a:solidFill>
              </a:rPr>
              <a:t>cheapest</a:t>
            </a:r>
            <a:r>
              <a:rPr lang="en-GB" sz="2400" dirty="0" smtClean="0"/>
              <a:t> deal. </a:t>
            </a:r>
          </a:p>
          <a:p>
            <a:endParaRPr lang="en-GB" sz="2400" dirty="0"/>
          </a:p>
          <a:p>
            <a:r>
              <a:rPr lang="en-GB" sz="2400" dirty="0" smtClean="0"/>
              <a:t>I want to go away for </a:t>
            </a:r>
            <a:r>
              <a:rPr lang="en-GB" sz="2400" dirty="0" smtClean="0">
                <a:solidFill>
                  <a:srgbClr val="FF0000"/>
                </a:solidFill>
              </a:rPr>
              <a:t>2 weeks</a:t>
            </a:r>
            <a:r>
              <a:rPr lang="en-GB" sz="2400" dirty="0" smtClean="0"/>
              <a:t>. The holiday is for </a:t>
            </a:r>
            <a:r>
              <a:rPr lang="en-GB" sz="2400" dirty="0" smtClean="0">
                <a:solidFill>
                  <a:srgbClr val="FF0000"/>
                </a:solidFill>
              </a:rPr>
              <a:t>2 adults </a:t>
            </a:r>
            <a:r>
              <a:rPr lang="en-GB" sz="2400" dirty="0" smtClean="0"/>
              <a:t>and</a:t>
            </a:r>
            <a:r>
              <a:rPr lang="en-GB" sz="2400" dirty="0" smtClean="0">
                <a:solidFill>
                  <a:srgbClr val="FF0000"/>
                </a:solidFill>
              </a:rPr>
              <a:t> 2 children</a:t>
            </a:r>
            <a:r>
              <a:rPr lang="en-GB" sz="2400" dirty="0" smtClean="0"/>
              <a:t>. </a:t>
            </a:r>
          </a:p>
          <a:p>
            <a:endParaRPr lang="en-GB" sz="2400" dirty="0"/>
          </a:p>
          <a:p>
            <a:r>
              <a:rPr lang="en-GB" sz="2400" dirty="0" smtClean="0"/>
              <a:t>Work out the cost of each holiday and decide which is the best value.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19158" t="19000" r="50917" b="6241"/>
          <a:stretch>
            <a:fillRect/>
          </a:stretch>
        </p:blipFill>
        <p:spPr bwMode="auto">
          <a:xfrm>
            <a:off x="4840940" y="309664"/>
            <a:ext cx="410445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81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rgbClr val="FF0000"/>
                </a:solidFill>
              </a:rPr>
              <a:t>Which holiday?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074" y="1700808"/>
            <a:ext cx="8021310" cy="482453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Thailand - £2522.52</a:t>
            </a:r>
          </a:p>
          <a:p>
            <a:endParaRPr lang="en-GB" dirty="0" smtClean="0"/>
          </a:p>
          <a:p>
            <a:r>
              <a:rPr lang="en-GB" dirty="0" smtClean="0"/>
              <a:t>New York</a:t>
            </a:r>
            <a:r>
              <a:rPr lang="en-GB" dirty="0"/>
              <a:t> </a:t>
            </a:r>
            <a:r>
              <a:rPr lang="en-GB" dirty="0" smtClean="0"/>
              <a:t>- £2563.60</a:t>
            </a:r>
          </a:p>
          <a:p>
            <a:endParaRPr lang="en-GB" dirty="0"/>
          </a:p>
          <a:p>
            <a:r>
              <a:rPr lang="en-GB" dirty="0" smtClean="0"/>
              <a:t>Hawaii</a:t>
            </a:r>
            <a:r>
              <a:rPr lang="en-GB" dirty="0"/>
              <a:t> </a:t>
            </a:r>
            <a:r>
              <a:rPr lang="en-GB" dirty="0" smtClean="0"/>
              <a:t>- £2541.90</a:t>
            </a:r>
          </a:p>
          <a:p>
            <a:endParaRPr lang="en-GB" dirty="0" smtClean="0"/>
          </a:p>
          <a:p>
            <a:r>
              <a:rPr lang="en-GB" dirty="0" smtClean="0"/>
              <a:t>Australia</a:t>
            </a:r>
            <a:r>
              <a:rPr lang="en-GB" dirty="0"/>
              <a:t> </a:t>
            </a:r>
            <a:r>
              <a:rPr lang="en-GB" dirty="0" smtClean="0"/>
              <a:t>- £2521.26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Cheapest holiday is Australia at £2521.26 for 2 adults and 2 children for 2 weeks. </a:t>
            </a:r>
            <a:endParaRPr lang="en-GB" dirty="0"/>
          </a:p>
        </p:txBody>
      </p:sp>
      <p:pic>
        <p:nvPicPr>
          <p:cNvPr id="4" name="Picture 3" descr="http://www.bbc.co.uk/nature/images/ic/credit/640x395/a/au/australia/australia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209122" cy="2522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https://encrypted-tbn2.google.com/images?q=tbn:ANd9GcTmTsO70yQxFzafukEnh5kWqNVZ66COYxTQfjFttPDheOdP6W1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519" y="2420888"/>
            <a:ext cx="2823840" cy="19982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https://encrypted-tbn3.google.com/images?q=tbn:ANd9GcSL2Bws6kxMVogvu02F0KKFDznTABJhHU5fa1_Qunk7rVjlqs7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05074"/>
            <a:ext cx="3008351" cy="25801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37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700</Words>
  <Application>Microsoft Office PowerPoint</Application>
  <PresentationFormat>On-screen Show (4:3)</PresentationFormat>
  <Paragraphs>165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holiday?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8</cp:revision>
  <dcterms:created xsi:type="dcterms:W3CDTF">2016-09-09T18:42:19Z</dcterms:created>
  <dcterms:modified xsi:type="dcterms:W3CDTF">2016-09-11T17:14:38Z</dcterms:modified>
</cp:coreProperties>
</file>