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1"/>
  </p:notesMasterIdLst>
  <p:handoutMasterIdLst>
    <p:handoutMasterId r:id="rId52"/>
  </p:handoutMasterIdLst>
  <p:sldIdLst>
    <p:sldId id="346" r:id="rId2"/>
    <p:sldId id="347" r:id="rId3"/>
    <p:sldId id="321" r:id="rId4"/>
    <p:sldId id="322" r:id="rId5"/>
    <p:sldId id="323" r:id="rId6"/>
    <p:sldId id="324" r:id="rId7"/>
    <p:sldId id="325" r:id="rId8"/>
    <p:sldId id="350" r:id="rId9"/>
    <p:sldId id="351" r:id="rId10"/>
    <p:sldId id="348" r:id="rId11"/>
    <p:sldId id="349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5" r:id="rId23"/>
    <p:sldId id="353" r:id="rId24"/>
    <p:sldId id="354" r:id="rId25"/>
    <p:sldId id="352" r:id="rId26"/>
    <p:sldId id="356" r:id="rId27"/>
    <p:sldId id="355" r:id="rId28"/>
    <p:sldId id="359" r:id="rId29"/>
    <p:sldId id="364" r:id="rId30"/>
    <p:sldId id="365" r:id="rId31"/>
    <p:sldId id="366" r:id="rId32"/>
    <p:sldId id="361" r:id="rId33"/>
    <p:sldId id="401" r:id="rId34"/>
    <p:sldId id="387" r:id="rId35"/>
    <p:sldId id="399" r:id="rId36"/>
    <p:sldId id="388" r:id="rId37"/>
    <p:sldId id="390" r:id="rId38"/>
    <p:sldId id="391" r:id="rId39"/>
    <p:sldId id="392" r:id="rId40"/>
    <p:sldId id="400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57" r:id="rId49"/>
    <p:sldId id="358" r:id="rId5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83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86355" autoAdjust="0"/>
  </p:normalViewPr>
  <p:slideViewPr>
    <p:cSldViewPr>
      <p:cViewPr>
        <p:scale>
          <a:sx n="66" d="100"/>
          <a:sy n="66" d="100"/>
        </p:scale>
        <p:origin x="-11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60020-3D1C-48D1-8638-6B668AD929DA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BABDC-52C6-471F-A60B-84EC98B32D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164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18408-6D4A-485F-A86A-ADA7F78F3F23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FAEF3-371E-4269-834F-4253D9374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24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3296D-CCFC-4198-8A86-DD154C03F11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48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018BDB2-73FA-4554-9C6E-E50681475B64}" type="datetimeFigureOut">
              <a:rPr lang="en-GB" smtClean="0"/>
              <a:t>30/09/2016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E1B2D97-AA52-4E7F-A169-DB26AD01D4A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476672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kern="0" dirty="0" smtClean="0"/>
              <a:t>Faculty Meeting</a:t>
            </a:r>
          </a:p>
          <a:p>
            <a:pPr algn="l"/>
            <a:endParaRPr lang="en-GB" kern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kern="0" dirty="0" smtClean="0"/>
              <a:t>Keeping on track</a:t>
            </a:r>
          </a:p>
          <a:p>
            <a:pPr algn="l"/>
            <a:endParaRPr lang="en-GB" sz="2400" kern="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kern="0" dirty="0" err="1" smtClean="0"/>
              <a:t>PiXL</a:t>
            </a:r>
            <a:r>
              <a:rPr lang="en-GB" sz="2400" kern="0" dirty="0" smtClean="0"/>
              <a:t> Curve </a:t>
            </a:r>
            <a:r>
              <a:rPr lang="en-GB" sz="2400" kern="0" dirty="0" err="1" smtClean="0"/>
              <a:t>targetted</a:t>
            </a:r>
            <a:r>
              <a:rPr lang="en-GB" sz="2400" kern="0" dirty="0" smtClean="0"/>
              <a:t> questions:</a:t>
            </a:r>
          </a:p>
          <a:p>
            <a:pPr algn="l"/>
            <a:endParaRPr lang="en-GB" sz="2400" kern="0" dirty="0" smtClean="0"/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en-GB" sz="2400" kern="0" dirty="0" smtClean="0"/>
              <a:t>Trigonometry – The unit circle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en-GB" sz="2400" kern="0" dirty="0" smtClean="0"/>
              <a:t>Ratio tables </a:t>
            </a:r>
          </a:p>
          <a:p>
            <a:pPr algn="l"/>
            <a:endParaRPr lang="en-GB" sz="2400" kern="0" dirty="0" smtClean="0"/>
          </a:p>
          <a:p>
            <a:pPr algn="l"/>
            <a:endParaRPr lang="en-GB" kern="0" dirty="0"/>
          </a:p>
          <a:p>
            <a:pPr algn="l"/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138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476672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/>
              <a:t>Year 7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kern="0" dirty="0" smtClean="0"/>
              <a:t>Between </a:t>
            </a:r>
            <a:r>
              <a:rPr lang="en-GB" sz="2800" kern="0" dirty="0" err="1" smtClean="0"/>
              <a:t>Cryptarithms</a:t>
            </a:r>
            <a:r>
              <a:rPr lang="en-GB" sz="2800" kern="0" dirty="0" smtClean="0"/>
              <a:t> and Charges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800" kern="0" dirty="0"/>
          </a:p>
          <a:p>
            <a:pPr algn="l"/>
            <a:r>
              <a:rPr lang="en-GB" sz="3600" kern="0" dirty="0"/>
              <a:t>Year </a:t>
            </a:r>
            <a:r>
              <a:rPr lang="en-GB" sz="3600" kern="0" dirty="0" smtClean="0"/>
              <a:t>8 </a:t>
            </a:r>
            <a:endParaRPr lang="en-GB" sz="3600" kern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kern="0" dirty="0"/>
              <a:t>Between </a:t>
            </a:r>
            <a:r>
              <a:rPr lang="en-GB" sz="2800" kern="0" dirty="0" smtClean="0"/>
              <a:t>Best Buys and Percentage Decrease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800" kern="0" dirty="0"/>
          </a:p>
          <a:p>
            <a:pPr algn="l"/>
            <a:r>
              <a:rPr lang="en-GB" sz="3600" kern="0" dirty="0"/>
              <a:t>Year </a:t>
            </a:r>
            <a:r>
              <a:rPr lang="en-GB" sz="3600" kern="0" dirty="0" smtClean="0"/>
              <a:t>9 </a:t>
            </a:r>
            <a:endParaRPr lang="en-GB" sz="3600" kern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kern="0" dirty="0" smtClean="0"/>
              <a:t>First week of Angles and Polygons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800" kern="0" dirty="0"/>
          </a:p>
          <a:p>
            <a:pPr algn="l"/>
            <a:r>
              <a:rPr lang="en-GB" sz="3600" kern="0" dirty="0"/>
              <a:t>Year </a:t>
            </a:r>
            <a:r>
              <a:rPr lang="en-GB" sz="3600" kern="0" dirty="0" smtClean="0"/>
              <a:t>10 </a:t>
            </a:r>
            <a:endParaRPr lang="en-GB" sz="3600" kern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kern="0" dirty="0" smtClean="0"/>
              <a:t>First week of Factors, Powers and Roots</a:t>
            </a:r>
            <a:endParaRPr lang="en-GB" sz="2800" kern="0" dirty="0"/>
          </a:p>
          <a:p>
            <a:pPr algn="l"/>
            <a:endParaRPr lang="en-GB" sz="2800" kern="0" dirty="0"/>
          </a:p>
          <a:p>
            <a:pPr algn="l"/>
            <a:endParaRPr lang="en-GB" sz="2800" kern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800" kern="0" dirty="0" smtClean="0"/>
          </a:p>
          <a:p>
            <a:pPr algn="l"/>
            <a:endParaRPr lang="en-GB" kern="0" dirty="0"/>
          </a:p>
          <a:p>
            <a:pPr algn="l"/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19599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PiXL</a:t>
            </a:r>
            <a:r>
              <a:rPr lang="en-GB" dirty="0" smtClean="0"/>
              <a:t> Curve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June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88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739902" cy="434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80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60840" cy="417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1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722322" cy="425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14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620688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Foundation (out of 240) </a:t>
            </a:r>
            <a:r>
              <a:rPr lang="en-GB" sz="2800" dirty="0" smtClean="0"/>
              <a:t>		Higher</a:t>
            </a:r>
          </a:p>
          <a:p>
            <a:r>
              <a:rPr lang="en-GB" sz="2800" dirty="0" smtClean="0"/>
              <a:t>0-10 = </a:t>
            </a:r>
            <a:r>
              <a:rPr lang="en-GB" sz="2800" dirty="0"/>
              <a:t>U</a:t>
            </a:r>
            <a:r>
              <a:rPr lang="en-GB" sz="2800" dirty="0" smtClean="0"/>
              <a:t>,				         0-10 </a:t>
            </a:r>
            <a:r>
              <a:rPr lang="en-GB" sz="2800" dirty="0"/>
              <a:t>= U, </a:t>
            </a:r>
            <a:endParaRPr lang="en-GB" sz="2800" dirty="0" smtClean="0"/>
          </a:p>
          <a:p>
            <a:r>
              <a:rPr lang="en-GB" sz="2800" dirty="0" smtClean="0"/>
              <a:t>11-33 </a:t>
            </a:r>
            <a:r>
              <a:rPr lang="en-GB" sz="2800" dirty="0"/>
              <a:t>= '1', </a:t>
            </a:r>
            <a:r>
              <a:rPr lang="en-GB" sz="2800" dirty="0" smtClean="0"/>
              <a:t>			                  11-25 </a:t>
            </a:r>
            <a:r>
              <a:rPr lang="en-GB" sz="2800" dirty="0"/>
              <a:t>= '4',</a:t>
            </a:r>
            <a:endParaRPr lang="en-GB" sz="2800" dirty="0" smtClean="0"/>
          </a:p>
          <a:p>
            <a:r>
              <a:rPr lang="en-GB" sz="2800" dirty="0" smtClean="0"/>
              <a:t>34-57 </a:t>
            </a:r>
            <a:r>
              <a:rPr lang="en-GB" sz="2800" dirty="0"/>
              <a:t>= '2', </a:t>
            </a:r>
            <a:r>
              <a:rPr lang="en-GB" sz="2800" dirty="0" smtClean="0"/>
              <a:t>			         26-41 </a:t>
            </a:r>
            <a:r>
              <a:rPr lang="en-GB" sz="2800" dirty="0"/>
              <a:t>= '5', </a:t>
            </a:r>
            <a:endParaRPr lang="en-GB" sz="2800" dirty="0" smtClean="0"/>
          </a:p>
          <a:p>
            <a:r>
              <a:rPr lang="en-GB" sz="2800" dirty="0" smtClean="0"/>
              <a:t>58-81 </a:t>
            </a:r>
            <a:r>
              <a:rPr lang="en-GB" sz="2800" dirty="0"/>
              <a:t>= '3', </a:t>
            </a:r>
            <a:r>
              <a:rPr lang="en-GB" sz="2800" dirty="0" smtClean="0"/>
              <a:t>			         41-71 </a:t>
            </a:r>
            <a:r>
              <a:rPr lang="en-GB" sz="2800" dirty="0"/>
              <a:t>= '6', </a:t>
            </a:r>
            <a:endParaRPr lang="en-GB" sz="2800" dirty="0" smtClean="0"/>
          </a:p>
          <a:p>
            <a:r>
              <a:rPr lang="en-GB" sz="2800" dirty="0" smtClean="0"/>
              <a:t>82-105 </a:t>
            </a:r>
            <a:r>
              <a:rPr lang="en-GB" sz="2800" dirty="0"/>
              <a:t>= '4', </a:t>
            </a:r>
            <a:r>
              <a:rPr lang="en-GB" sz="2800" dirty="0" smtClean="0"/>
              <a:t>                                   72-104 </a:t>
            </a:r>
            <a:r>
              <a:rPr lang="en-GB" sz="2800" dirty="0"/>
              <a:t>= '7', </a:t>
            </a:r>
            <a:endParaRPr lang="en-GB" sz="2800" dirty="0" smtClean="0"/>
          </a:p>
          <a:p>
            <a:r>
              <a:rPr lang="en-GB" sz="2800" dirty="0" smtClean="0"/>
              <a:t>106-240 </a:t>
            </a:r>
            <a:r>
              <a:rPr lang="en-GB" sz="2800" dirty="0"/>
              <a:t>= '5'. </a:t>
            </a:r>
            <a:r>
              <a:rPr lang="en-GB" sz="2800" dirty="0" smtClean="0"/>
              <a:t>                                 105-137 </a:t>
            </a:r>
            <a:r>
              <a:rPr lang="en-GB" sz="2800" dirty="0"/>
              <a:t>= '8', </a:t>
            </a:r>
            <a:br>
              <a:rPr lang="en-GB" sz="2800" dirty="0"/>
            </a:br>
            <a:r>
              <a:rPr lang="en-GB" sz="2800" dirty="0" smtClean="0"/>
              <a:t>					         138-240 </a:t>
            </a:r>
            <a:r>
              <a:rPr lang="en-GB" sz="2800" dirty="0"/>
              <a:t>= '9'.</a:t>
            </a:r>
          </a:p>
        </p:txBody>
      </p:sp>
    </p:spTree>
    <p:extLst>
      <p:ext uri="{BB962C8B-B14F-4D97-AF65-F5344CB8AC3E}">
        <p14:creationId xmlns:p14="http://schemas.microsoft.com/office/powerpoint/2010/main" val="32055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7923682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84168" y="14242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</a:t>
            </a:r>
            <a:r>
              <a:rPr lang="en-GB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PiXL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Curve Paper 1 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226000" y="3789040"/>
            <a:ext cx="3654356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73% Zero marks F (Q29)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34% Zero marks H (Q9) 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97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"/>
          <a:stretch/>
        </p:blipFill>
        <p:spPr bwMode="auto">
          <a:xfrm>
            <a:off x="179511" y="294968"/>
            <a:ext cx="7406555" cy="616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084168" y="14242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</a:t>
            </a:r>
            <a:r>
              <a:rPr lang="en-GB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PiXL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Curve Paper 1 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5908"/>
            <a:ext cx="5688632" cy="64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92350" y="1926671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Paper 1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2350" y="476672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Based on this question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3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9268"/>
            <a:ext cx="6652815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084168" y="14242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Paper 1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7924" y="298220"/>
            <a:ext cx="8046920" cy="95410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Consider a circle with centre </a:t>
            </a:r>
            <a:r>
              <a:rPr lang="en-GB" sz="2800" dirty="0" smtClean="0">
                <a:solidFill>
                  <a:srgbClr val="FF0000"/>
                </a:solidFill>
                <a:effectLst/>
              </a:rPr>
              <a:t>O</a:t>
            </a:r>
            <a:r>
              <a:rPr lang="en-GB" sz="2800" dirty="0"/>
              <a:t> </a:t>
            </a:r>
            <a:r>
              <a:rPr lang="en-GB" sz="2800" dirty="0" smtClean="0"/>
              <a:t>and radius </a:t>
            </a:r>
            <a:r>
              <a:rPr lang="en-GB" sz="2800" dirty="0" smtClean="0">
                <a:solidFill>
                  <a:srgbClr val="FF0000"/>
                </a:solidFill>
              </a:rPr>
              <a:t>1.</a:t>
            </a:r>
          </a:p>
          <a:p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is called a </a:t>
            </a:r>
            <a:r>
              <a:rPr lang="en-GB" sz="2800" dirty="0" smtClean="0">
                <a:solidFill>
                  <a:srgbClr val="FF0000"/>
                </a:solidFill>
              </a:rPr>
              <a:t>unit circle</a:t>
            </a:r>
            <a:endParaRPr lang="en-GB" sz="2800" dirty="0">
              <a:solidFill>
                <a:schemeClr val="tx1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254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613728"/>
              </p:ext>
            </p:extLst>
          </p:nvPr>
        </p:nvGraphicFramePr>
        <p:xfrm>
          <a:off x="4917402" y="3712506"/>
          <a:ext cx="357190" cy="439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4" imgW="164880" imgH="203040" progId="Equation.DSMT4">
                  <p:embed/>
                </p:oleObj>
              </mc:Choice>
              <mc:Fallback>
                <p:oleObj name="Equation" r:id="rId4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7402" y="3712506"/>
                        <a:ext cx="357190" cy="4398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9436" y="226328"/>
            <a:ext cx="8446772" cy="138499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Consider also the point</a:t>
            </a:r>
            <a:r>
              <a:rPr lang="en-GB" sz="2800" dirty="0" smtClean="0">
                <a:solidFill>
                  <a:schemeClr val="tx1"/>
                </a:solidFill>
                <a:effectLst/>
                <a:latin typeface="+mj-lt"/>
              </a:rPr>
              <a:t> P </a:t>
            </a:r>
            <a:r>
              <a:rPr lang="en-GB" sz="2800" dirty="0" smtClean="0">
                <a:effectLst/>
              </a:rPr>
              <a:t>on the circle whose coordinates are </a:t>
            </a:r>
            <a:r>
              <a:rPr lang="en-GB" sz="2800" i="1" dirty="0" smtClean="0">
                <a:solidFill>
                  <a:schemeClr val="tx1"/>
                </a:solidFill>
                <a:latin typeface="Times" pitchFamily="18" charset="0"/>
              </a:rPr>
              <a:t>(</a:t>
            </a:r>
            <a:r>
              <a:rPr lang="en-GB" sz="2800" i="1" dirty="0" err="1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i="1" dirty="0" err="1">
                <a:solidFill>
                  <a:schemeClr val="accent2"/>
                </a:solidFill>
                <a:latin typeface="Times" pitchFamily="18" charset="0"/>
              </a:rPr>
              <a:t>,y</a:t>
            </a:r>
            <a:r>
              <a:rPr lang="en-GB" sz="2800" i="1" dirty="0" smtClean="0">
                <a:solidFill>
                  <a:schemeClr val="tx1"/>
                </a:solidFill>
                <a:latin typeface="Times" pitchFamily="18" charset="0"/>
              </a:rPr>
              <a:t>).</a:t>
            </a:r>
          </a:p>
          <a:p>
            <a:r>
              <a:rPr lang="en-GB" sz="2800" dirty="0"/>
              <a:t>The angle between the </a:t>
            </a:r>
            <a:r>
              <a:rPr lang="en-GB" sz="2800" i="1" dirty="0" smtClean="0">
                <a:solidFill>
                  <a:schemeClr val="tx1"/>
                </a:solidFill>
                <a:latin typeface="Times" pitchFamily="18" charset="0"/>
              </a:rPr>
              <a:t>x-</a:t>
            </a:r>
            <a:r>
              <a:rPr lang="en-GB" sz="2800" dirty="0"/>
              <a:t>axis and the line OP is </a:t>
            </a:r>
            <a:r>
              <a:rPr lang="el-GR" sz="2800" i="1" dirty="0">
                <a:solidFill>
                  <a:schemeClr val="tx1"/>
                </a:solidFill>
                <a:latin typeface="Times" pitchFamily="18" charset="0"/>
              </a:rPr>
              <a:t>θ</a:t>
            </a:r>
            <a:r>
              <a:rPr lang="en-GB" sz="2800" i="1" dirty="0" smtClean="0">
                <a:solidFill>
                  <a:schemeClr val="tx1"/>
                </a:solidFill>
                <a:latin typeface="Times" pitchFamily="18" charset="0"/>
              </a:rPr>
              <a:t> </a:t>
            </a:r>
            <a:endParaRPr lang="en-GB" sz="2800" i="1" dirty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0974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72046"/>
              </p:ext>
            </p:extLst>
          </p:nvPr>
        </p:nvGraphicFramePr>
        <p:xfrm>
          <a:off x="4917402" y="3712506"/>
          <a:ext cx="357190" cy="439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4" imgW="164880" imgH="203040" progId="Equation.DSMT4">
                  <p:embed/>
                </p:oleObj>
              </mc:Choice>
              <mc:Fallback>
                <p:oleObj name="Equation" r:id="rId4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7402" y="3712506"/>
                        <a:ext cx="357190" cy="4398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9436" y="196832"/>
            <a:ext cx="8446772" cy="1508105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Now consider the triangle </a:t>
            </a:r>
            <a:r>
              <a:rPr lang="en-GB" sz="2800" dirty="0" smtClean="0">
                <a:solidFill>
                  <a:schemeClr val="tx1"/>
                </a:solidFill>
                <a:effectLst/>
              </a:rPr>
              <a:t>OPQ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The </a:t>
            </a:r>
            <a:r>
              <a:rPr lang="en-GB" sz="3200" i="1" dirty="0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dirty="0" smtClean="0">
                <a:solidFill>
                  <a:schemeClr val="tx1"/>
                </a:solidFill>
              </a:rPr>
              <a:t> coordinate is the length OQ</a:t>
            </a:r>
          </a:p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The </a:t>
            </a:r>
            <a:r>
              <a:rPr lang="en-GB" sz="3200" i="1" dirty="0">
                <a:solidFill>
                  <a:srgbClr val="00B0F0"/>
                </a:solidFill>
                <a:latin typeface="Times" pitchFamily="18" charset="0"/>
              </a:rPr>
              <a:t>y</a:t>
            </a:r>
            <a:r>
              <a:rPr lang="en-GB" sz="2800" dirty="0" smtClean="0">
                <a:solidFill>
                  <a:schemeClr val="tx1"/>
                </a:solidFill>
                <a:effectLst/>
              </a:rPr>
              <a:t> coordinate is the length Q</a:t>
            </a:r>
            <a:r>
              <a:rPr lang="en-GB" sz="2800" dirty="0" smtClean="0">
                <a:solidFill>
                  <a:schemeClr val="tx1"/>
                </a:solidFill>
              </a:rPr>
              <a:t>P</a:t>
            </a:r>
            <a:r>
              <a:rPr lang="en-GB" sz="2800" dirty="0" smtClean="0">
                <a:solidFill>
                  <a:schemeClr val="tx1"/>
                </a:solidFill>
                <a:effectLst/>
              </a:rPr>
              <a:t> </a:t>
            </a:r>
            <a:endParaRPr lang="en-GB" sz="2800" i="1" dirty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4477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304542"/>
              </p:ext>
            </p:extLst>
          </p:nvPr>
        </p:nvGraphicFramePr>
        <p:xfrm>
          <a:off x="4917402" y="3712506"/>
          <a:ext cx="357190" cy="439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4" imgW="164880" imgH="203040" progId="Equation.DSMT4">
                  <p:embed/>
                </p:oleObj>
              </mc:Choice>
              <mc:Fallback>
                <p:oleObj name="Equation" r:id="rId4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7402" y="3712506"/>
                        <a:ext cx="357190" cy="4398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9436" y="196832"/>
            <a:ext cx="8446772" cy="1508105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From a </a:t>
            </a:r>
            <a:r>
              <a:rPr lang="en-GB" sz="2800" dirty="0" smtClean="0">
                <a:solidFill>
                  <a:srgbClr val="FF0000"/>
                </a:solidFill>
              </a:rPr>
              <a:t>unit circle</a:t>
            </a:r>
            <a:endParaRPr lang="en-GB" sz="2800" dirty="0" smtClean="0">
              <a:solidFill>
                <a:srgbClr val="FF0000"/>
              </a:solidFill>
              <a:effectLst/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The </a:t>
            </a:r>
            <a:r>
              <a:rPr lang="en-GB" sz="3200" i="1" dirty="0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dirty="0" smtClean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FF0000"/>
                </a:solidFill>
              </a:rPr>
              <a:t>cosine (cos) </a:t>
            </a:r>
            <a:r>
              <a:rPr lang="el-GR" sz="2800" i="1" dirty="0">
                <a:solidFill>
                  <a:srgbClr val="FF0000"/>
                </a:solidFill>
                <a:latin typeface="Times" pitchFamily="18" charset="0"/>
              </a:rPr>
              <a:t>θ</a:t>
            </a:r>
            <a:r>
              <a:rPr lang="en-GB" sz="2800" i="1" dirty="0">
                <a:solidFill>
                  <a:schemeClr val="tx1"/>
                </a:solidFill>
                <a:latin typeface="Times" pitchFamily="18" charset="0"/>
              </a:rPr>
              <a:t> </a:t>
            </a:r>
          </a:p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The </a:t>
            </a:r>
            <a:r>
              <a:rPr lang="en-GB" sz="3200" i="1" dirty="0">
                <a:solidFill>
                  <a:srgbClr val="00B0F0"/>
                </a:solidFill>
                <a:latin typeface="Times" pitchFamily="18" charset="0"/>
              </a:rPr>
              <a:t>y</a:t>
            </a:r>
            <a:r>
              <a:rPr lang="en-GB" sz="2800" dirty="0" smtClean="0">
                <a:solidFill>
                  <a:schemeClr val="tx1"/>
                </a:solidFill>
                <a:effectLst/>
              </a:rPr>
              <a:t> coordinate is </a:t>
            </a:r>
            <a:r>
              <a:rPr lang="en-GB" sz="2800" dirty="0" smtClean="0">
                <a:solidFill>
                  <a:srgbClr val="00B0F0"/>
                </a:solidFill>
              </a:rPr>
              <a:t>sine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>
                <a:solidFill>
                  <a:srgbClr val="00B0F0"/>
                </a:solidFill>
              </a:rPr>
              <a:t>(sin) </a:t>
            </a:r>
            <a:r>
              <a:rPr lang="el-GR" sz="2800" i="1" dirty="0">
                <a:solidFill>
                  <a:srgbClr val="00B0F0"/>
                </a:solidFill>
                <a:latin typeface="Times" pitchFamily="18" charset="0"/>
              </a:rPr>
              <a:t>θ</a:t>
            </a:r>
            <a:r>
              <a:rPr lang="en-GB" sz="2800" i="1" dirty="0">
                <a:solidFill>
                  <a:srgbClr val="00B0F0"/>
                </a:solidFill>
                <a:latin typeface="Times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2021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436" y="196832"/>
            <a:ext cx="8446772" cy="1938992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Now imagine that </a:t>
            </a:r>
            <a:r>
              <a:rPr lang="el-GR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= 50°</a:t>
            </a:r>
          </a:p>
          <a:p>
            <a:r>
              <a:rPr lang="en-GB" sz="2800" dirty="0">
                <a:solidFill>
                  <a:schemeClr val="tx1"/>
                </a:solidFill>
              </a:rPr>
              <a:t>The </a:t>
            </a:r>
            <a:r>
              <a:rPr lang="en-GB" sz="3200" i="1" dirty="0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dirty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FF0000"/>
                </a:solidFill>
              </a:rPr>
              <a:t>cos </a:t>
            </a:r>
            <a:r>
              <a:rPr lang="en-GB" sz="2800" i="1" dirty="0" smtClean="0">
                <a:solidFill>
                  <a:srgbClr val="FF000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OQ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The </a:t>
            </a:r>
            <a:r>
              <a:rPr lang="en-GB" sz="3200" i="1" dirty="0" smtClean="0">
                <a:solidFill>
                  <a:srgbClr val="00B0F0"/>
                </a:solidFill>
                <a:latin typeface="Times" pitchFamily="18" charset="0"/>
              </a:rPr>
              <a:t>y</a:t>
            </a:r>
            <a:r>
              <a:rPr lang="en-GB" sz="2800" dirty="0" smtClean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00B0F0"/>
                </a:solidFill>
              </a:rPr>
              <a:t>sin </a:t>
            </a:r>
            <a:r>
              <a:rPr lang="en-GB" sz="2800" i="1" dirty="0" smtClean="0">
                <a:solidFill>
                  <a:srgbClr val="00B0F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</a:t>
            </a:r>
            <a:r>
              <a:rPr lang="en-GB" sz="2800" dirty="0" smtClean="0">
                <a:solidFill>
                  <a:schemeClr val="tx1"/>
                </a:solidFill>
              </a:rPr>
              <a:t>QP</a:t>
            </a:r>
            <a:endParaRPr lang="en-GB" sz="2800" i="1" dirty="0" smtClean="0">
              <a:solidFill>
                <a:srgbClr val="00B0F0"/>
              </a:solidFill>
              <a:latin typeface="Times" pitchFamily="18" charset="0"/>
            </a:endParaRPr>
          </a:p>
          <a:p>
            <a:endParaRPr lang="en-GB" sz="2800" i="1" dirty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2965" y="3802374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50°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5536" y="2504394"/>
            <a:ext cx="2646244" cy="86112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Find the values on your calculator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7200" y="4239408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cos </a:t>
            </a:r>
            <a:r>
              <a:rPr lang="en-GB" i="1" dirty="0">
                <a:solidFill>
                  <a:srgbClr val="FF0000"/>
                </a:solidFill>
                <a:latin typeface="Times" pitchFamily="18" charset="0"/>
              </a:rPr>
              <a:t>50</a:t>
            </a:r>
            <a:r>
              <a:rPr lang="en-GB" i="1" dirty="0" smtClean="0">
                <a:solidFill>
                  <a:srgbClr val="FF0000"/>
                </a:solidFill>
                <a:latin typeface="Times" pitchFamily="18" charset="0"/>
              </a:rPr>
              <a:t>°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60476" y="3180856"/>
            <a:ext cx="925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sin </a:t>
            </a:r>
            <a:r>
              <a:rPr lang="en-GB" i="1" dirty="0">
                <a:solidFill>
                  <a:srgbClr val="00B0F0"/>
                </a:solidFill>
                <a:latin typeface="Times" pitchFamily="18" charset="0"/>
              </a:rPr>
              <a:t>50</a:t>
            </a:r>
            <a:r>
              <a:rPr lang="en-GB" i="1" dirty="0" smtClean="0">
                <a:solidFill>
                  <a:srgbClr val="00B0F0"/>
                </a:solidFill>
                <a:latin typeface="Times" pitchFamily="18" charset="0"/>
              </a:rPr>
              <a:t>°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041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436" y="196832"/>
            <a:ext cx="8446772" cy="1938992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Now imagine that </a:t>
            </a:r>
            <a:r>
              <a:rPr lang="el-GR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= 50°</a:t>
            </a:r>
          </a:p>
          <a:p>
            <a:r>
              <a:rPr lang="en-GB" sz="2800" dirty="0">
                <a:solidFill>
                  <a:schemeClr val="tx1"/>
                </a:solidFill>
              </a:rPr>
              <a:t>The </a:t>
            </a:r>
            <a:r>
              <a:rPr lang="en-GB" sz="3200" i="1" dirty="0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dirty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FF0000"/>
                </a:solidFill>
              </a:rPr>
              <a:t>cos </a:t>
            </a:r>
            <a:r>
              <a:rPr lang="en-GB" sz="2800" i="1" dirty="0" smtClean="0">
                <a:solidFill>
                  <a:srgbClr val="FF000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OQ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The </a:t>
            </a:r>
            <a:r>
              <a:rPr lang="en-GB" sz="3200" i="1" dirty="0" smtClean="0">
                <a:solidFill>
                  <a:srgbClr val="00B0F0"/>
                </a:solidFill>
                <a:latin typeface="Times" pitchFamily="18" charset="0"/>
              </a:rPr>
              <a:t>y</a:t>
            </a:r>
            <a:r>
              <a:rPr lang="en-GB" sz="2800" dirty="0" smtClean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00B0F0"/>
                </a:solidFill>
              </a:rPr>
              <a:t>sin </a:t>
            </a:r>
            <a:r>
              <a:rPr lang="en-GB" sz="2800" i="1" dirty="0" smtClean="0">
                <a:solidFill>
                  <a:srgbClr val="00B0F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</a:t>
            </a:r>
            <a:r>
              <a:rPr lang="en-GB" sz="2800" dirty="0" smtClean="0">
                <a:solidFill>
                  <a:schemeClr val="tx1"/>
                </a:solidFill>
              </a:rPr>
              <a:t>QP</a:t>
            </a:r>
            <a:endParaRPr lang="en-GB" sz="2800" i="1" dirty="0" smtClean="0">
              <a:solidFill>
                <a:srgbClr val="00B0F0"/>
              </a:solidFill>
              <a:latin typeface="Times" pitchFamily="18" charset="0"/>
            </a:endParaRPr>
          </a:p>
          <a:p>
            <a:endParaRPr lang="en-GB" sz="2800" i="1" dirty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2965" y="3802374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50°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5536" y="2504394"/>
            <a:ext cx="2646244" cy="86112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Find the values on your calculator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5489" y="4239408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0.6427876097…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60476" y="3180856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00B0F0"/>
                </a:solidFill>
              </a:rPr>
              <a:t>0.7660444431…</a:t>
            </a:r>
            <a:endParaRPr lang="en-GB" dirty="0"/>
          </a:p>
        </p:txBody>
      </p:sp>
      <p:sp>
        <p:nvSpPr>
          <p:cNvPr id="24" name="Rounded Rectangle 23"/>
          <p:cNvSpPr/>
          <p:nvPr/>
        </p:nvSpPr>
        <p:spPr>
          <a:xfrm>
            <a:off x="320619" y="3864324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will happen to the x coordinate as </a:t>
            </a:r>
            <a:r>
              <a:rPr lang="el-GR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increases 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0619" y="5169162"/>
            <a:ext cx="2646244" cy="86112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Try some values on your calculator.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177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436" y="196832"/>
            <a:ext cx="8446772" cy="1938992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Now imagine that </a:t>
            </a:r>
            <a:r>
              <a:rPr lang="el-GR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= 50°</a:t>
            </a:r>
          </a:p>
          <a:p>
            <a:r>
              <a:rPr lang="en-GB" sz="2800" dirty="0">
                <a:solidFill>
                  <a:schemeClr val="tx1"/>
                </a:solidFill>
              </a:rPr>
              <a:t>The </a:t>
            </a:r>
            <a:r>
              <a:rPr lang="en-GB" sz="3200" i="1" dirty="0">
                <a:solidFill>
                  <a:srgbClr val="FF0000"/>
                </a:solidFill>
                <a:latin typeface="Times" pitchFamily="18" charset="0"/>
              </a:rPr>
              <a:t>x</a:t>
            </a:r>
            <a:r>
              <a:rPr lang="en-GB" sz="2800" dirty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FF0000"/>
                </a:solidFill>
              </a:rPr>
              <a:t>cos </a:t>
            </a:r>
            <a:r>
              <a:rPr lang="en-GB" sz="2800" i="1" dirty="0" smtClean="0">
                <a:solidFill>
                  <a:srgbClr val="FF000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OQ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The </a:t>
            </a:r>
            <a:r>
              <a:rPr lang="en-GB" sz="3200" i="1" dirty="0" smtClean="0">
                <a:solidFill>
                  <a:srgbClr val="00B0F0"/>
                </a:solidFill>
                <a:latin typeface="Times" pitchFamily="18" charset="0"/>
              </a:rPr>
              <a:t>y</a:t>
            </a:r>
            <a:r>
              <a:rPr lang="en-GB" sz="2800" dirty="0" smtClean="0">
                <a:solidFill>
                  <a:schemeClr val="tx1"/>
                </a:solidFill>
              </a:rPr>
              <a:t> coordinate is </a:t>
            </a:r>
            <a:r>
              <a:rPr lang="en-GB" sz="2800" dirty="0" smtClean="0">
                <a:solidFill>
                  <a:srgbClr val="00B0F0"/>
                </a:solidFill>
              </a:rPr>
              <a:t>sin </a:t>
            </a:r>
            <a:r>
              <a:rPr lang="en-GB" sz="2800" i="1" dirty="0" smtClean="0">
                <a:solidFill>
                  <a:srgbClr val="00B0F0"/>
                </a:solidFill>
                <a:latin typeface="Times" pitchFamily="18" charset="0"/>
              </a:rPr>
              <a:t>50°. </a:t>
            </a:r>
            <a:r>
              <a:rPr lang="en-GB" sz="2800" dirty="0">
                <a:solidFill>
                  <a:schemeClr val="tx1"/>
                </a:solidFill>
              </a:rPr>
              <a:t>This is the length </a:t>
            </a:r>
            <a:r>
              <a:rPr lang="en-GB" sz="2800" dirty="0" smtClean="0">
                <a:solidFill>
                  <a:schemeClr val="tx1"/>
                </a:solidFill>
              </a:rPr>
              <a:t>QP</a:t>
            </a:r>
            <a:endParaRPr lang="en-GB" sz="2800" i="1" dirty="0" smtClean="0">
              <a:solidFill>
                <a:srgbClr val="00B0F0"/>
              </a:solidFill>
              <a:latin typeface="Times" pitchFamily="18" charset="0"/>
            </a:endParaRPr>
          </a:p>
          <a:p>
            <a:endParaRPr lang="en-GB" sz="2800" i="1" dirty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2965" y="3802374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50°</a:t>
            </a:r>
          </a:p>
        </p:txBody>
      </p:sp>
      <p:sp>
        <p:nvSpPr>
          <p:cNvPr id="4" name="Rectangle 3"/>
          <p:cNvSpPr/>
          <p:nvPr/>
        </p:nvSpPr>
        <p:spPr>
          <a:xfrm>
            <a:off x="4615489" y="4239408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0.6427876097…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60476" y="3180856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00B0F0"/>
                </a:solidFill>
              </a:rPr>
              <a:t>0.7660444431…</a:t>
            </a:r>
            <a:endParaRPr lang="en-GB" dirty="0"/>
          </a:p>
        </p:txBody>
      </p:sp>
      <p:sp>
        <p:nvSpPr>
          <p:cNvPr id="24" name="Rounded Rectangle 23"/>
          <p:cNvSpPr/>
          <p:nvPr/>
        </p:nvSpPr>
        <p:spPr>
          <a:xfrm>
            <a:off x="320619" y="2409164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will happen to the y coordinate as </a:t>
            </a:r>
            <a:r>
              <a:rPr lang="el-GR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increases 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0619" y="3714002"/>
            <a:ext cx="2646244" cy="86112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Try some values on your calculator.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21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828600" y="1281113"/>
            <a:ext cx="3574895" cy="3138197"/>
            <a:chOff x="4400096" y="1604583"/>
            <a:chExt cx="3574895" cy="3138197"/>
          </a:xfrm>
        </p:grpSpPr>
        <p:cxnSp>
          <p:nvCxnSpPr>
            <p:cNvPr id="30" name="Straight Arrow Connector 29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Round Single Corner Rectangle 6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6456026" y="2315595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1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27" name="Arc 26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31" name="Rectangle 3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42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79512" y="327006"/>
            <a:ext cx="8127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length of the vertical and horizontal lengths in these right angled triangles</a:t>
            </a:r>
            <a:endParaRPr lang="en-GB" sz="2800" dirty="0">
              <a:effectLst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820914" y="1281113"/>
            <a:ext cx="3574895" cy="3138197"/>
            <a:chOff x="4400096" y="1604583"/>
            <a:chExt cx="3574895" cy="3138197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Round Single Corner Rectangle 37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V="1">
              <a:off x="5747526" y="2596892"/>
              <a:ext cx="1925789" cy="11155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TextBox 39"/>
            <p:cNvSpPr txBox="1"/>
            <p:nvPr/>
          </p:nvSpPr>
          <p:spPr>
            <a:xfrm>
              <a:off x="6484295" y="2657661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1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41" name="Arc 40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121681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flipH="1">
              <a:off x="7673316" y="2596892"/>
              <a:ext cx="27442" cy="1132374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43" name="Rectangle 42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69334" y="3397174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37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470787" y="1236918"/>
            <a:ext cx="3574895" cy="3182392"/>
            <a:chOff x="4400096" y="1560388"/>
            <a:chExt cx="3574895" cy="3182392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>
              <a:off x="5727132" y="3729266"/>
              <a:ext cx="1512217" cy="1624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7" name="Round Single Corner Rectangle 46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 flipV="1">
              <a:off x="5747526" y="1560388"/>
              <a:ext cx="1498110" cy="215200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6198897" y="2129471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1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50" name="Arc 49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339100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 flipH="1">
              <a:off x="7208020" y="1587712"/>
              <a:ext cx="31329" cy="21062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52" name="Rectangle 51"/>
            <p:cNvSpPr/>
            <p:nvPr/>
          </p:nvSpPr>
          <p:spPr bwMode="auto">
            <a:xfrm>
              <a:off x="7028788" y="3544581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60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42970" y="3841934"/>
            <a:ext cx="812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if the radius of the circle wasn’t 1?</a:t>
            </a:r>
            <a:endParaRPr lang="en-GB" sz="2800" dirty="0">
              <a:effectLst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-991200" y="4059394"/>
            <a:ext cx="3574895" cy="3138197"/>
            <a:chOff x="4400096" y="1604583"/>
            <a:chExt cx="3574895" cy="3138197"/>
          </a:xfrm>
        </p:grpSpPr>
        <p:cxnSp>
          <p:nvCxnSpPr>
            <p:cNvPr id="58" name="Straight Arrow Connector 57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ound Single Corner Rectangle 58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Arrow Connector 59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TextBox 60"/>
            <p:cNvSpPr txBox="1"/>
            <p:nvPr/>
          </p:nvSpPr>
          <p:spPr>
            <a:xfrm>
              <a:off x="6456026" y="2315595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2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62" name="Arc 61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64" name="Rectangle 63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42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804426" y="4075429"/>
            <a:ext cx="3574895" cy="3138197"/>
            <a:chOff x="4400096" y="1604583"/>
            <a:chExt cx="3574895" cy="3138197"/>
          </a:xfrm>
        </p:grpSpPr>
        <p:cxnSp>
          <p:nvCxnSpPr>
            <p:cNvPr id="85" name="Straight Arrow Connector 84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Round Single Corner Rectangle 85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 flipV="1">
              <a:off x="5747526" y="2596892"/>
              <a:ext cx="1925789" cy="11155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6482377" y="2690168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6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89" name="Arc 88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121681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 bwMode="auto">
            <a:xfrm flipH="1">
              <a:off x="7673316" y="2596892"/>
              <a:ext cx="27442" cy="1132374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91" name="Rectangle 9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069334" y="3397174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37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621307" y="4042729"/>
            <a:ext cx="3574895" cy="3182392"/>
            <a:chOff x="4400096" y="1560388"/>
            <a:chExt cx="3574895" cy="3182392"/>
          </a:xfrm>
        </p:grpSpPr>
        <p:cxnSp>
          <p:nvCxnSpPr>
            <p:cNvPr id="94" name="Straight Arrow Connector 93"/>
            <p:cNvCxnSpPr/>
            <p:nvPr/>
          </p:nvCxnSpPr>
          <p:spPr bwMode="auto">
            <a:xfrm>
              <a:off x="5727132" y="3729266"/>
              <a:ext cx="1512217" cy="1624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Round Single Corner Rectangle 94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6" name="Straight Arrow Connector 95"/>
            <p:cNvCxnSpPr/>
            <p:nvPr/>
          </p:nvCxnSpPr>
          <p:spPr bwMode="auto">
            <a:xfrm flipV="1">
              <a:off x="5747526" y="1560388"/>
              <a:ext cx="1498110" cy="215200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TextBox 96"/>
            <p:cNvSpPr txBox="1"/>
            <p:nvPr/>
          </p:nvSpPr>
          <p:spPr>
            <a:xfrm>
              <a:off x="5923564" y="2213047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7.3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98" name="Arc 97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339100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 bwMode="auto">
            <a:xfrm flipH="1">
              <a:off x="7208020" y="1587712"/>
              <a:ext cx="31329" cy="21062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100" name="Rectangle 99"/>
            <p:cNvSpPr/>
            <p:nvPr/>
          </p:nvSpPr>
          <p:spPr bwMode="auto">
            <a:xfrm>
              <a:off x="7028788" y="3544581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60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1734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79512" y="327006"/>
            <a:ext cx="812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about these?</a:t>
            </a:r>
            <a:endParaRPr lang="en-GB" sz="2800" dirty="0">
              <a:effectLst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-696367" y="1877784"/>
            <a:ext cx="3574895" cy="3138197"/>
            <a:chOff x="4400096" y="1604583"/>
            <a:chExt cx="3574895" cy="3138197"/>
          </a:xfrm>
        </p:grpSpPr>
        <p:cxnSp>
          <p:nvCxnSpPr>
            <p:cNvPr id="58" name="Straight Arrow Connector 57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ound Single Corner Rectangle 58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Arrow Connector 59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TextBox 60"/>
            <p:cNvSpPr txBox="1"/>
            <p:nvPr/>
          </p:nvSpPr>
          <p:spPr>
            <a:xfrm>
              <a:off x="6456026" y="2315595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H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62" name="Arc 61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64" name="Rectangle 63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30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099259" y="1893819"/>
            <a:ext cx="3574895" cy="3138197"/>
            <a:chOff x="4400096" y="1604583"/>
            <a:chExt cx="3574895" cy="3138197"/>
          </a:xfrm>
        </p:grpSpPr>
        <p:cxnSp>
          <p:nvCxnSpPr>
            <p:cNvPr id="85" name="Straight Arrow Connector 84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Round Single Corner Rectangle 85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 flipV="1">
              <a:off x="5747526" y="2596892"/>
              <a:ext cx="1925789" cy="11155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6482377" y="2690168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6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89" name="Arc 88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121681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 bwMode="auto">
            <a:xfrm flipH="1">
              <a:off x="7673316" y="2596892"/>
              <a:ext cx="27442" cy="1132374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91" name="Rectangle 9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069334" y="3397174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" pitchFamily="18" charset="0"/>
                </a:rPr>
                <a:t>θ 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916140" y="1861119"/>
            <a:ext cx="3574895" cy="3182392"/>
            <a:chOff x="4400096" y="1560388"/>
            <a:chExt cx="3574895" cy="3182392"/>
          </a:xfrm>
        </p:grpSpPr>
        <p:cxnSp>
          <p:nvCxnSpPr>
            <p:cNvPr id="94" name="Straight Arrow Connector 93"/>
            <p:cNvCxnSpPr/>
            <p:nvPr/>
          </p:nvCxnSpPr>
          <p:spPr bwMode="auto">
            <a:xfrm>
              <a:off x="5727132" y="3729266"/>
              <a:ext cx="1512217" cy="1624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Round Single Corner Rectangle 94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6" name="Straight Arrow Connector 95"/>
            <p:cNvCxnSpPr/>
            <p:nvPr/>
          </p:nvCxnSpPr>
          <p:spPr bwMode="auto">
            <a:xfrm flipV="1">
              <a:off x="5747526" y="1560388"/>
              <a:ext cx="1498110" cy="215200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TextBox 96"/>
            <p:cNvSpPr txBox="1"/>
            <p:nvPr/>
          </p:nvSpPr>
          <p:spPr>
            <a:xfrm>
              <a:off x="5923564" y="2213047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H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98" name="Arc 97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339100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 bwMode="auto">
            <a:xfrm flipH="1">
              <a:off x="7208020" y="1587712"/>
              <a:ext cx="31329" cy="21062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100" name="Rectangle 99"/>
            <p:cNvSpPr/>
            <p:nvPr/>
          </p:nvSpPr>
          <p:spPr bwMode="auto">
            <a:xfrm>
              <a:off x="7028788" y="3544581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" pitchFamily="18" charset="0"/>
                </a:rPr>
                <a:t>θ 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6155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540568" y="452336"/>
            <a:ext cx="6660283" cy="3138197"/>
            <a:chOff x="4400096" y="1604583"/>
            <a:chExt cx="6660283" cy="3138197"/>
          </a:xfrm>
        </p:grpSpPr>
        <p:cxnSp>
          <p:nvCxnSpPr>
            <p:cNvPr id="30" name="Straight Arrow Connector 29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Round Single Corner Rectangle 6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6605210" y="3739868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</a:rPr>
                <a:t>?</a:t>
              </a:r>
              <a:endParaRPr lang="en-GB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27" name="Arc 26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31" name="Rectangle 3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36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466670" y="2308610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3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345999" y="2941396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</a:rPr>
                <a:t>?</a:t>
              </a:r>
              <a:endParaRPr lang="en-GB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79512" y="327006"/>
            <a:ext cx="812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Can you find the missing lengths in these?</a:t>
            </a:r>
            <a:endParaRPr lang="en-GB" sz="2800" dirty="0">
              <a:effectLst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108946" y="452336"/>
            <a:ext cx="3574895" cy="3138197"/>
            <a:chOff x="4400096" y="1604583"/>
            <a:chExt cx="3574895" cy="3138197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Round Single Corner Rectangle 37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V="1">
              <a:off x="5747526" y="2596892"/>
              <a:ext cx="1925789" cy="11155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TextBox 39"/>
            <p:cNvSpPr txBox="1"/>
            <p:nvPr/>
          </p:nvSpPr>
          <p:spPr>
            <a:xfrm>
              <a:off x="6292786" y="2570220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2.4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41" name="Arc 40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121681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flipH="1">
              <a:off x="7673316" y="2596892"/>
              <a:ext cx="27442" cy="1132374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43" name="Rectangle 42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69334" y="3397174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758819" y="408141"/>
            <a:ext cx="3574895" cy="3317392"/>
            <a:chOff x="4400096" y="1560388"/>
            <a:chExt cx="3574895" cy="3317392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>
              <a:off x="5727132" y="3729266"/>
              <a:ext cx="1512217" cy="1624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7" name="Round Single Corner Rectangle 46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Arrow Connector 47"/>
            <p:cNvCxnSpPr/>
            <p:nvPr/>
          </p:nvCxnSpPr>
          <p:spPr bwMode="auto">
            <a:xfrm flipV="1">
              <a:off x="5747526" y="1560388"/>
              <a:ext cx="1498110" cy="215200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6198897" y="2129471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?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50" name="Arc 49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339100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 flipH="1">
              <a:off x="7208020" y="1587712"/>
              <a:ext cx="31329" cy="21062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52" name="Rectangle 51"/>
            <p:cNvSpPr/>
            <p:nvPr/>
          </p:nvSpPr>
          <p:spPr bwMode="auto">
            <a:xfrm>
              <a:off x="7028788" y="3544581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60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43960" y="4354560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?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55433" y="5769017"/>
            <a:ext cx="812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Why did I choose these questions?</a:t>
            </a:r>
            <a:endParaRPr lang="en-GB" sz="2800" dirty="0">
              <a:effectLst/>
            </a:endParaRPr>
          </a:p>
        </p:txBody>
      </p:sp>
      <p:grpSp>
        <p:nvGrpSpPr>
          <p:cNvPr id="57" name="Group 56"/>
          <p:cNvGrpSpPr/>
          <p:nvPr/>
        </p:nvGrpSpPr>
        <p:grpSpPr>
          <a:xfrm rot="16200000">
            <a:off x="1222887" y="2434955"/>
            <a:ext cx="3574895" cy="4896720"/>
            <a:chOff x="4400096" y="1604583"/>
            <a:chExt cx="3574895" cy="4896720"/>
          </a:xfrm>
        </p:grpSpPr>
        <p:cxnSp>
          <p:nvCxnSpPr>
            <p:cNvPr id="58" name="Straight Arrow Connector 57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ound Single Corner Rectangle 58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Arrow Connector 59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TextBox 60"/>
            <p:cNvSpPr txBox="1"/>
            <p:nvPr/>
          </p:nvSpPr>
          <p:spPr>
            <a:xfrm rot="5400000">
              <a:off x="6456026" y="2315595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6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62" name="Arc 61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64" name="Rectangle 63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TextBox 64"/>
            <p:cNvSpPr txBox="1"/>
            <p:nvPr/>
          </p:nvSpPr>
          <p:spPr>
            <a:xfrm rot="5400000">
              <a:off x="5939463" y="3437047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36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  <p:sp>
          <p:nvSpPr>
            <p:cNvPr id="71" name="TextBox 70"/>
            <p:cNvSpPr txBox="1"/>
            <p:nvPr/>
          </p:nvSpPr>
          <p:spPr>
            <a:xfrm rot="5400000">
              <a:off x="6760372" y="5882503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  <a:effectLst/>
                </a:rPr>
                <a:t>4.8</a:t>
              </a:r>
              <a:endParaRPr lang="en-GB" dirty="0">
                <a:solidFill>
                  <a:srgbClr val="FF0000"/>
                </a:solidFill>
                <a:effectLst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 rot="5400000">
            <a:off x="3153175" y="1723806"/>
            <a:ext cx="3574895" cy="3718100"/>
            <a:chOff x="4400096" y="1024680"/>
            <a:chExt cx="3574895" cy="3718100"/>
          </a:xfrm>
        </p:grpSpPr>
        <p:cxnSp>
          <p:nvCxnSpPr>
            <p:cNvPr id="85" name="Straight Arrow Connector 84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Round Single Corner Rectangle 85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 flipV="1">
              <a:off x="5747526" y="2596892"/>
              <a:ext cx="1925789" cy="11155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 rot="16200000">
              <a:off x="6864072" y="1120260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</a:rPr>
                <a:t>5</a:t>
              </a:r>
              <a:endParaRPr lang="en-GB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89" name="Arc 88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121681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 bwMode="auto">
            <a:xfrm flipH="1">
              <a:off x="7673316" y="2596892"/>
              <a:ext cx="27442" cy="1132374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91" name="Rectangle 9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/>
            <p:cNvSpPr txBox="1"/>
            <p:nvPr/>
          </p:nvSpPr>
          <p:spPr>
            <a:xfrm rot="16200000">
              <a:off x="5984550" y="3279839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22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grpSp>
        <p:nvGrpSpPr>
          <p:cNvPr id="93" name="Group 92"/>
          <p:cNvGrpSpPr/>
          <p:nvPr/>
        </p:nvGrpSpPr>
        <p:grpSpPr>
          <a:xfrm rot="3219717">
            <a:off x="4951708" y="2132284"/>
            <a:ext cx="3574895" cy="3182392"/>
            <a:chOff x="4400096" y="1560388"/>
            <a:chExt cx="3574895" cy="3182392"/>
          </a:xfrm>
        </p:grpSpPr>
        <p:cxnSp>
          <p:nvCxnSpPr>
            <p:cNvPr id="94" name="Straight Arrow Connector 93"/>
            <p:cNvCxnSpPr/>
            <p:nvPr/>
          </p:nvCxnSpPr>
          <p:spPr bwMode="auto">
            <a:xfrm>
              <a:off x="5727132" y="3729266"/>
              <a:ext cx="1512217" cy="1624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Round Single Corner Rectangle 94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6" name="Straight Arrow Connector 95"/>
            <p:cNvCxnSpPr/>
            <p:nvPr/>
          </p:nvCxnSpPr>
          <p:spPr bwMode="auto">
            <a:xfrm flipV="1">
              <a:off x="5747526" y="1560388"/>
              <a:ext cx="1498110" cy="215200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" name="Arc 97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339100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 bwMode="auto">
            <a:xfrm flipH="1">
              <a:off x="7208020" y="1587712"/>
              <a:ext cx="31329" cy="21062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100" name="Rectangle 99"/>
            <p:cNvSpPr/>
            <p:nvPr/>
          </p:nvSpPr>
          <p:spPr bwMode="auto">
            <a:xfrm>
              <a:off x="7028788" y="3544581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/>
            <p:cNvSpPr txBox="1"/>
            <p:nvPr/>
          </p:nvSpPr>
          <p:spPr>
            <a:xfrm rot="18380283">
              <a:off x="5899359" y="3182144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60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7650910" y="1471258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5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97259" y="3952344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?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419270" y="5082117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?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20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86092" y="1121849"/>
            <a:ext cx="7241350" cy="3138197"/>
            <a:chOff x="4400096" y="1604583"/>
            <a:chExt cx="7241350" cy="3138197"/>
          </a:xfrm>
        </p:grpSpPr>
        <p:cxnSp>
          <p:nvCxnSpPr>
            <p:cNvPr id="30" name="Straight Arrow Connector 29"/>
            <p:cNvCxnSpPr/>
            <p:nvPr/>
          </p:nvCxnSpPr>
          <p:spPr bwMode="auto">
            <a:xfrm>
              <a:off x="5727132" y="3729266"/>
              <a:ext cx="1973626" cy="212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Round Single Corner Rectangle 6"/>
            <p:cNvSpPr/>
            <p:nvPr/>
          </p:nvSpPr>
          <p:spPr bwMode="auto">
            <a:xfrm>
              <a:off x="4670076" y="1604583"/>
              <a:ext cx="3304915" cy="2145888"/>
            </a:xfrm>
            <a:prstGeom prst="round1Rect">
              <a:avLst/>
            </a:prstGeom>
            <a:noFill/>
            <a:ln w="31750" cap="flat" cmpd="sng" algn="ctr">
              <a:noFill/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V="1">
              <a:off x="5747526" y="1966011"/>
              <a:ext cx="1925789" cy="174638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6353230" y="2305439"/>
              <a:ext cx="7143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i="1" dirty="0" smtClean="0">
                  <a:effectLst/>
                </a:rPr>
                <a:t>H</a:t>
              </a:r>
              <a:endParaRPr lang="en-GB" i="1" dirty="0">
                <a:effectLst/>
              </a:endParaRPr>
            </a:p>
          </p:txBody>
        </p:sp>
        <p:sp>
          <p:nvSpPr>
            <p:cNvPr id="27" name="Arc 26"/>
            <p:cNvSpPr/>
            <p:nvPr/>
          </p:nvSpPr>
          <p:spPr bwMode="auto">
            <a:xfrm flipH="1">
              <a:off x="4400096" y="2671078"/>
              <a:ext cx="2143140" cy="2071702"/>
            </a:xfrm>
            <a:prstGeom prst="arc">
              <a:avLst>
                <a:gd name="adj1" fmla="val 10765565"/>
                <a:gd name="adj2" fmla="val 12670535"/>
              </a:avLst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rtlCol="0" anchor="ctr"/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>
              <a:off x="7673315" y="1928053"/>
              <a:ext cx="1" cy="1801213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31" name="Rectangle 30"/>
            <p:cNvSpPr/>
            <p:nvPr/>
          </p:nvSpPr>
          <p:spPr bwMode="auto">
            <a:xfrm>
              <a:off x="7486898" y="3543302"/>
              <a:ext cx="186418" cy="200932"/>
            </a:xfrm>
            <a:prstGeom prst="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00047" y="3324676"/>
              <a:ext cx="688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" pitchFamily="18" charset="0"/>
                </a:rPr>
                <a:t>θ </a:t>
              </a:r>
              <a:r>
                <a:rPr lang="en-GB" baseline="30000" dirty="0" smtClean="0"/>
                <a:t>o</a:t>
              </a:r>
              <a:endParaRPr lang="en-GB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859732" y="2710560"/>
              <a:ext cx="3781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O</a:t>
              </a:r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= </a:t>
              </a:r>
              <a:r>
                <a:rPr lang="en-GB" sz="2800" i="1" dirty="0" smtClean="0"/>
                <a:t>H</a:t>
              </a:r>
              <a:r>
                <a:rPr lang="en-GB" sz="2800" dirty="0" smtClean="0">
                  <a:solidFill>
                    <a:srgbClr val="FF0000"/>
                  </a:solidFill>
                </a:rPr>
                <a:t> </a:t>
              </a:r>
              <a:r>
                <a:rPr lang="en-GB" sz="2800" dirty="0" smtClean="0"/>
                <a:t>sin</a:t>
              </a:r>
              <a:r>
                <a:rPr lang="el-GR" sz="28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" pitchFamily="18" charset="0"/>
                </a:rPr>
                <a:t> θ</a:t>
              </a:r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endParaRPr lang="en-GB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714775" y="4084749"/>
              <a:ext cx="3781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A</a:t>
              </a:r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= </a:t>
              </a:r>
              <a:r>
                <a:rPr lang="en-GB" sz="2800" i="1" dirty="0" smtClean="0"/>
                <a:t>H</a:t>
              </a:r>
              <a:r>
                <a:rPr lang="en-GB" sz="2800" dirty="0" smtClean="0">
                  <a:solidFill>
                    <a:srgbClr val="FF0000"/>
                  </a:solidFill>
                </a:rPr>
                <a:t> </a:t>
              </a:r>
              <a:r>
                <a:rPr lang="en-GB" sz="2800" dirty="0" smtClean="0"/>
                <a:t>cos</a:t>
              </a:r>
              <a:r>
                <a:rPr lang="el-GR" sz="28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" pitchFamily="18" charset="0"/>
                </a:rPr>
                <a:t> θ</a:t>
              </a:r>
              <a:r>
                <a:rPr lang="en-GB" sz="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endParaRPr lang="en-GB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79512" y="327006"/>
            <a:ext cx="812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general:</a:t>
            </a:r>
            <a:endParaRPr lang="en-GB" sz="2800" dirty="0">
              <a:effectLst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3122" y="4760301"/>
            <a:ext cx="3867732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Can you rearrange the formula above to make sin</a:t>
            </a:r>
            <a:r>
              <a:rPr lang="el-GR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θ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the subject?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88024" y="4800428"/>
            <a:ext cx="3867732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Can you rearrange the formula above to make cos</a:t>
            </a:r>
            <a:r>
              <a:rPr lang="el-GR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</a:t>
            </a:r>
            <a:r>
              <a:rPr lang="el-GR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the subject?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692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5908"/>
            <a:ext cx="5688632" cy="64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87144" y="764704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Paper 1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0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9268"/>
            <a:ext cx="6652815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084168" y="692696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Paper 1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 &amp; H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31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 bwMode="auto">
          <a:xfrm flipV="1">
            <a:off x="2002958" y="4141134"/>
            <a:ext cx="5214974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ound Single Corner Rectangle 12"/>
          <p:cNvSpPr/>
          <p:nvPr/>
        </p:nvSpPr>
        <p:spPr bwMode="auto">
          <a:xfrm>
            <a:off x="3529794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 Single Corner Rectangle 13"/>
          <p:cNvSpPr/>
          <p:nvPr/>
        </p:nvSpPr>
        <p:spPr bwMode="auto">
          <a:xfrm flipH="1">
            <a:off x="1281935" y="2030965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 Single Corner Rectangle 15"/>
          <p:cNvSpPr/>
          <p:nvPr/>
        </p:nvSpPr>
        <p:spPr bwMode="auto">
          <a:xfrm flipH="1" flipV="1">
            <a:off x="1281935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 Single Corner Rectangle 16"/>
          <p:cNvSpPr/>
          <p:nvPr/>
        </p:nvSpPr>
        <p:spPr bwMode="auto">
          <a:xfrm flipV="1">
            <a:off x="3529794" y="417685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2066008" y="4132618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Arc 26"/>
          <p:cNvSpPr/>
          <p:nvPr/>
        </p:nvSpPr>
        <p:spPr bwMode="auto">
          <a:xfrm>
            <a:off x="2016340" y="1683215"/>
            <a:ext cx="5143536" cy="4972085"/>
          </a:xfrm>
          <a:prstGeom prst="arc">
            <a:avLst>
              <a:gd name="adj1" fmla="val 21553537"/>
              <a:gd name="adj2" fmla="val 2154214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217800" y="1903402"/>
            <a:ext cx="11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effectLst/>
              </a:rPr>
              <a:t>P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(</a:t>
            </a:r>
            <a:r>
              <a:rPr lang="en-GB" sz="2800" i="1" dirty="0" err="1" smtClean="0">
                <a:solidFill>
                  <a:srgbClr val="FF0000"/>
                </a:solidFill>
                <a:effectLst/>
                <a:latin typeface="Times" pitchFamily="18" charset="0"/>
              </a:rPr>
              <a:t>x</a:t>
            </a:r>
            <a:r>
              <a:rPr lang="en-GB" sz="2800" i="1" dirty="0" err="1" smtClean="0">
                <a:solidFill>
                  <a:schemeClr val="accent2"/>
                </a:solidFill>
                <a:effectLst/>
                <a:latin typeface="Times" pitchFamily="18" charset="0"/>
              </a:rPr>
              <a:t>,</a:t>
            </a:r>
            <a:r>
              <a:rPr lang="en-GB" sz="2800" i="1" dirty="0" err="1" smtClean="0">
                <a:solidFill>
                  <a:srgbClr val="00B0F0"/>
                </a:solidFill>
                <a:effectLst/>
                <a:latin typeface="Times" pitchFamily="18" charset="0"/>
              </a:rPr>
              <a:t>y</a:t>
            </a:r>
            <a:r>
              <a:rPr lang="en-GB" sz="2800" i="1" dirty="0" smtClean="0">
                <a:solidFill>
                  <a:schemeClr val="tx1"/>
                </a:solidFill>
                <a:effectLst/>
                <a:latin typeface="Times" pitchFamily="18" charset="0"/>
              </a:rPr>
              <a:t>)</a:t>
            </a:r>
            <a:endParaRPr lang="en-GB" i="1" dirty="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4607244" y="2455650"/>
            <a:ext cx="1882926" cy="16831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6403086" y="2383080"/>
            <a:ext cx="157390" cy="142876"/>
          </a:xfrm>
          <a:prstGeom prst="ellipse">
            <a:avLst/>
          </a:prstGeom>
          <a:solidFill>
            <a:schemeClr val="accent2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117202" y="281284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1</a:t>
            </a:r>
            <a:endParaRPr lang="en-GB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Arc 32"/>
          <p:cNvSpPr/>
          <p:nvPr/>
        </p:nvSpPr>
        <p:spPr bwMode="auto">
          <a:xfrm flipH="1">
            <a:off x="3259814" y="3097460"/>
            <a:ext cx="2143140" cy="2071702"/>
          </a:xfrm>
          <a:prstGeom prst="arc">
            <a:avLst>
              <a:gd name="adj1" fmla="val 10765565"/>
              <a:gd name="adj2" fmla="val 1267053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436" y="196832"/>
            <a:ext cx="8446772" cy="95410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Taking it further…</a:t>
            </a:r>
            <a:endParaRPr lang="en-GB" sz="2800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  <a:p>
            <a:endParaRPr lang="en-GB" sz="2800" i="1" dirty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7156" y="406405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effectLst/>
              </a:rPr>
              <a:t>O</a:t>
            </a:r>
            <a:endParaRPr lang="en-GB" sz="1600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16200000" flipH="1">
            <a:off x="5665927" y="3335917"/>
            <a:ext cx="1636102" cy="5979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6300550" y="3928130"/>
            <a:ext cx="186418" cy="20093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143160" y="4085520"/>
            <a:ext cx="71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Q</a:t>
            </a:r>
            <a:endParaRPr lang="en-GB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2965" y="3802374"/>
            <a:ext cx="455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i="1" dirty="0">
                <a:latin typeface="Times" pitchFamily="18" charset="0"/>
              </a:rPr>
              <a:t>θ</a:t>
            </a:r>
            <a:r>
              <a:rPr lang="el-GR" i="1" dirty="0">
                <a:solidFill>
                  <a:srgbClr val="FF0000"/>
                </a:solidFill>
                <a:latin typeface="Times" pitchFamily="18" charset="0"/>
              </a:rPr>
              <a:t> </a:t>
            </a:r>
            <a:r>
              <a:rPr lang="en-GB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°</a:t>
            </a:r>
            <a:endParaRPr lang="en-GB" i="1" dirty="0">
              <a:solidFill>
                <a:schemeClr val="tx1">
                  <a:lumMod val="95000"/>
                  <a:lumOff val="5000"/>
                </a:schemeClr>
              </a:solidFill>
              <a:latin typeface="Times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5536" y="1187931"/>
            <a:ext cx="2646244" cy="168606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do you get when you apply Pythagoras’ Theorem to the triangle?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7200" y="4239408"/>
            <a:ext cx="93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cos </a:t>
            </a:r>
            <a:r>
              <a:rPr lang="el-GR" i="1" dirty="0">
                <a:solidFill>
                  <a:srgbClr val="FF0000"/>
                </a:solidFill>
                <a:latin typeface="Times" pitchFamily="18" charset="0"/>
              </a:rPr>
              <a:t>θ</a:t>
            </a:r>
            <a:r>
              <a:rPr lang="el-GR" i="1" dirty="0">
                <a:solidFill>
                  <a:srgbClr val="000000"/>
                </a:solidFill>
                <a:latin typeface="Times" pitchFamily="18" charset="0"/>
              </a:rPr>
              <a:t> </a:t>
            </a:r>
            <a:r>
              <a:rPr lang="en-GB" i="1" dirty="0" smtClean="0">
                <a:solidFill>
                  <a:srgbClr val="FF0000"/>
                </a:solidFill>
                <a:latin typeface="Times" pitchFamily="18" charset="0"/>
              </a:rPr>
              <a:t>°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560476" y="3180856"/>
            <a:ext cx="865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sin </a:t>
            </a:r>
            <a:r>
              <a:rPr lang="el-GR" i="1" dirty="0">
                <a:solidFill>
                  <a:srgbClr val="00B0F0"/>
                </a:solidFill>
                <a:latin typeface="Times" pitchFamily="18" charset="0"/>
              </a:rPr>
              <a:t>θ</a:t>
            </a:r>
            <a:r>
              <a:rPr lang="el-GR" i="1" dirty="0">
                <a:latin typeface="Times" pitchFamily="18" charset="0"/>
              </a:rPr>
              <a:t> </a:t>
            </a:r>
            <a:r>
              <a:rPr lang="en-GB" i="1" dirty="0" smtClean="0">
                <a:solidFill>
                  <a:srgbClr val="00B0F0"/>
                </a:solidFill>
                <a:latin typeface="Times" pitchFamily="18" charset="0"/>
              </a:rPr>
              <a:t>° </a:t>
            </a:r>
            <a:endParaRPr lang="en-GB" dirty="0"/>
          </a:p>
        </p:txBody>
      </p:sp>
      <p:sp>
        <p:nvSpPr>
          <p:cNvPr id="24" name="Rounded Rectangle 23"/>
          <p:cNvSpPr/>
          <p:nvPr/>
        </p:nvSpPr>
        <p:spPr>
          <a:xfrm>
            <a:off x="693218" y="4519839"/>
            <a:ext cx="2646244" cy="193349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Can you find another point on the circle that has the same x coordinate?/y-coordinate?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402954" y="4783814"/>
            <a:ext cx="3057478" cy="168606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you were to  plot a graph of cos</a:t>
            </a:r>
            <a:r>
              <a:rPr lang="el-GR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</a:t>
            </a:r>
            <a:r>
              <a:rPr lang="el-GR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θ</a:t>
            </a:r>
            <a:r>
              <a:rPr lang="en-GB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from 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</a:t>
            </a:r>
            <a:r>
              <a:rPr lang="en-GB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°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360</a:t>
            </a:r>
            <a:r>
              <a:rPr lang="en-GB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" pitchFamily="18" charset="0"/>
              </a:rPr>
              <a:t>°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do you predict it will look like? Why?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5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764704"/>
            <a:ext cx="7056784" cy="551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84168" y="14242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</a:t>
            </a:r>
            <a:r>
              <a:rPr lang="en-GB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PiXL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Curve Paper 1 F only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226000" y="3789040"/>
            <a:ext cx="3654356" cy="64807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86% Zero marks F (Q28)</a:t>
            </a:r>
          </a:p>
        </p:txBody>
      </p:sp>
    </p:spTree>
    <p:extLst>
      <p:ext uri="{BB962C8B-B14F-4D97-AF65-F5344CB8AC3E}">
        <p14:creationId xmlns:p14="http://schemas.microsoft.com/office/powerpoint/2010/main" val="26864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4"/>
          <a:stretch/>
        </p:blipFill>
        <p:spPr bwMode="auto">
          <a:xfrm>
            <a:off x="272949" y="760709"/>
            <a:ext cx="8509751" cy="171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971600" y="3140968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Paper 1 F </a:t>
            </a:r>
            <a:r>
              <a:rPr lang="en-GB" sz="2000" dirty="0" smtClean="0">
                <a:solidFill>
                  <a:srgbClr val="FF0000"/>
                </a:solidFill>
              </a:rPr>
              <a:t>&amp; H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64088" y="3177006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real specimen is actually more difficult 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0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3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rgbClr val="00B0F0"/>
                </a:solidFill>
              </a:rPr>
              <a:t>NCETM</a:t>
            </a:r>
            <a:r>
              <a:rPr lang="en-GB" sz="7200" dirty="0" smtClean="0"/>
              <a:t> </a:t>
            </a:r>
          </a:p>
          <a:p>
            <a:pPr algn="ctr"/>
            <a:r>
              <a:rPr lang="en-GB" sz="7200" dirty="0" smtClean="0"/>
              <a:t>National Research Project in Multiplicative Reasoning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304800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r="2883" b="10666"/>
          <a:stretch/>
        </p:blipFill>
        <p:spPr>
          <a:xfrm>
            <a:off x="477777" y="116632"/>
            <a:ext cx="8141452" cy="4844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5536" y="5805264"/>
            <a:ext cx="2595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0" i="0" dirty="0" smtClean="0">
                <a:solidFill>
                  <a:srgbClr val="000000"/>
                </a:solidFill>
                <a:effectLst/>
                <a:latin typeface="BureauGrotesqueThreeSeven"/>
              </a:rPr>
              <a:t>Dr 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BureauGrotesqueThreeSeven"/>
              </a:rPr>
              <a:t>Dietmar</a:t>
            </a:r>
            <a:r>
              <a:rPr lang="en-GB" b="0" i="0" dirty="0" smtClean="0">
                <a:solidFill>
                  <a:srgbClr val="000000"/>
                </a:solidFill>
                <a:effectLst/>
                <a:latin typeface="BureauGrotesqueThreeSeven"/>
              </a:rPr>
              <a:t> </a:t>
            </a:r>
            <a:r>
              <a:rPr lang="en-GB" b="0" i="0" dirty="0" err="1" smtClean="0">
                <a:solidFill>
                  <a:srgbClr val="000000"/>
                </a:solidFill>
                <a:effectLst/>
                <a:latin typeface="BureauGrotesqueThreeSeven"/>
              </a:rPr>
              <a:t>Küchemann</a:t>
            </a:r>
            <a:endParaRPr lang="en-GB" b="0" i="0" dirty="0" smtClean="0">
              <a:solidFill>
                <a:srgbClr val="000000"/>
              </a:solidFill>
              <a:effectLst/>
              <a:latin typeface="BureauGrotesqueThreeSeven"/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  <a:latin typeface="BureauGrotesqueThreeSeven"/>
              </a:rPr>
              <a:t>Kings College London</a:t>
            </a:r>
            <a:endParaRPr lang="en-GB" b="0" i="0" dirty="0">
              <a:solidFill>
                <a:srgbClr val="000000"/>
              </a:solidFill>
              <a:effectLst/>
              <a:latin typeface="BureauGrotesqueThreeSeven"/>
            </a:endParaRPr>
          </a:p>
        </p:txBody>
      </p:sp>
      <p:pic>
        <p:nvPicPr>
          <p:cNvPr id="1026" name="Picture 2" descr="Kcheman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29200"/>
            <a:ext cx="141860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84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r="4210" b="11846"/>
          <a:stretch/>
        </p:blipFill>
        <p:spPr>
          <a:xfrm>
            <a:off x="259310" y="116632"/>
            <a:ext cx="7985098" cy="4959606"/>
          </a:xfrm>
          <a:prstGeom prst="rect">
            <a:avLst/>
          </a:prstGeom>
        </p:spPr>
      </p:pic>
      <p:pic>
        <p:nvPicPr>
          <p:cNvPr id="2050" name="Picture 2" descr="Image of Malcolm Swa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0833" y="5076238"/>
            <a:ext cx="1196014" cy="160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5538578"/>
            <a:ext cx="2441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0" i="0" dirty="0" smtClean="0">
                <a:solidFill>
                  <a:srgbClr val="000000"/>
                </a:solidFill>
                <a:effectLst/>
                <a:latin typeface="BureauGrotesqueThreeSeven"/>
              </a:rPr>
              <a:t>Malcolm Swan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  <a:latin typeface="BureauGrotesqueThreeSeven"/>
              </a:rPr>
              <a:t>Nottingham University</a:t>
            </a:r>
            <a:endParaRPr lang="en-GB" b="0" i="0" dirty="0">
              <a:solidFill>
                <a:srgbClr val="000000"/>
              </a:solidFill>
              <a:effectLst/>
              <a:latin typeface="BureauGrotesqueThreeSeven"/>
            </a:endParaRPr>
          </a:p>
        </p:txBody>
      </p:sp>
    </p:spTree>
    <p:extLst>
      <p:ext uri="{BB962C8B-B14F-4D97-AF65-F5344CB8AC3E}">
        <p14:creationId xmlns:p14="http://schemas.microsoft.com/office/powerpoint/2010/main" val="1585591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2783" r="4409" b="7451"/>
          <a:stretch/>
        </p:blipFill>
        <p:spPr>
          <a:xfrm>
            <a:off x="256590" y="228415"/>
            <a:ext cx="7920880" cy="50350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7251" y="5805264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0" i="0" dirty="0" smtClean="0">
                <a:solidFill>
                  <a:srgbClr val="000000"/>
                </a:solidFill>
                <a:effectLst/>
                <a:latin typeface="BureauGrotesqueThreeSeven"/>
              </a:rPr>
              <a:t>Sue Hough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  <a:latin typeface="BureauGrotesqueThreeSeven"/>
              </a:rPr>
              <a:t>Manchester Metropolitan University</a:t>
            </a:r>
            <a:endParaRPr lang="en-GB" b="0" i="0" dirty="0">
              <a:solidFill>
                <a:srgbClr val="000000"/>
              </a:solidFill>
              <a:effectLst/>
              <a:latin typeface="BureauGrotesqueThreeSeven"/>
            </a:endParaRPr>
          </a:p>
        </p:txBody>
      </p:sp>
      <p:pic>
        <p:nvPicPr>
          <p:cNvPr id="3074" name="Picture 2" descr="http://apps.mmu.ac.uk/profiles/img/profile-images/Susan-Hough-crop-145x145-554a259cef98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592" y="5286653"/>
            <a:ext cx="1368152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752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8" y="980728"/>
            <a:ext cx="2715502" cy="204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972616" y="334397"/>
            <a:ext cx="487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Multiplying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286203" y="286049"/>
            <a:ext cx="2400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Best Buy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2901" r="2454" b="3920"/>
          <a:stretch/>
        </p:blipFill>
        <p:spPr bwMode="auto">
          <a:xfrm>
            <a:off x="3099840" y="954431"/>
            <a:ext cx="2773510" cy="208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36343" y="101383"/>
            <a:ext cx="297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Percentage Increase/Decrease</a:t>
            </a:r>
            <a:endParaRPr lang="en-GB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15" y="991520"/>
            <a:ext cx="2711369" cy="2043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2513" y="3246075"/>
            <a:ext cx="297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Reverse Percentage Increase/Decrease</a:t>
            </a:r>
            <a:endParaRPr lang="en-GB" sz="24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17" y="4077072"/>
            <a:ext cx="3147634" cy="239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83101" y="3338406"/>
            <a:ext cx="2400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Recipes</a:t>
            </a:r>
            <a:endParaRPr lang="en-GB" sz="3600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55" y="4106734"/>
            <a:ext cx="3153477" cy="235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4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057" y="194093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Pie Charts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06875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2" t="10740" r="7985"/>
          <a:stretch/>
        </p:blipFill>
        <p:spPr>
          <a:xfrm>
            <a:off x="683567" y="189564"/>
            <a:ext cx="6840761" cy="3373914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933056"/>
            <a:ext cx="7404181" cy="13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0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057" y="1340768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Selecting an Appropriate Method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7536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91" y="159971"/>
            <a:ext cx="5688632" cy="65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1010"/>
            <a:ext cx="5472608" cy="66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58" y="94784"/>
            <a:ext cx="6144483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3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16" y="116632"/>
            <a:ext cx="5867878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2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057" y="194093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>
                <a:solidFill>
                  <a:srgbClr val="00B0F0"/>
                </a:solidFill>
              </a:rPr>
              <a:t>GCSE Questions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9812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33"/>
          <a:stretch/>
        </p:blipFill>
        <p:spPr>
          <a:xfrm>
            <a:off x="134549" y="1628800"/>
            <a:ext cx="8583370" cy="266429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95536" y="332656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OCR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7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03"/>
          <a:stretch/>
        </p:blipFill>
        <p:spPr>
          <a:xfrm>
            <a:off x="112561" y="126942"/>
            <a:ext cx="8370282" cy="3230049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t="32851" r="9974" b="51865"/>
          <a:stretch/>
        </p:blipFill>
        <p:spPr>
          <a:xfrm>
            <a:off x="337719" y="3164878"/>
            <a:ext cx="7915823" cy="192607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93574" r="2279" b="1743"/>
          <a:stretch/>
        </p:blipFill>
        <p:spPr>
          <a:xfrm>
            <a:off x="132576" y="6119976"/>
            <a:ext cx="5702774" cy="43797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84168" y="4588537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OCR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0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8550900" cy="552310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56176" y="302455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EDXCEL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0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/>
          <a:stretch/>
        </p:blipFill>
        <p:spPr>
          <a:xfrm>
            <a:off x="251520" y="188640"/>
            <a:ext cx="7920880" cy="33123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7544" y="5445224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EDXCEL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43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4"/>
          <a:stretch/>
        </p:blipFill>
        <p:spPr>
          <a:xfrm>
            <a:off x="150778" y="692695"/>
            <a:ext cx="8165637" cy="542616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56176" y="302455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EDXCEL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462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139575"/>
            <a:ext cx="8064896" cy="488899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56176" y="302455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945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36" y="908720"/>
            <a:ext cx="8416090" cy="483347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56176" y="2420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Foundation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100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764704"/>
            <a:ext cx="7056784" cy="551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84168" y="1424253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</a:t>
            </a:r>
            <a:r>
              <a:rPr lang="en-GB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PiXL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Curve Paper 1 F only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226000" y="3789040"/>
            <a:ext cx="3654356" cy="64807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86% Zero marks F (Q28)</a:t>
            </a:r>
          </a:p>
        </p:txBody>
      </p:sp>
    </p:spTree>
    <p:extLst>
      <p:ext uri="{BB962C8B-B14F-4D97-AF65-F5344CB8AC3E}">
        <p14:creationId xmlns:p14="http://schemas.microsoft.com/office/powerpoint/2010/main" val="231352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4"/>
          <a:stretch/>
        </p:blipFill>
        <p:spPr bwMode="auto">
          <a:xfrm>
            <a:off x="272949" y="760709"/>
            <a:ext cx="8509751" cy="171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971600" y="3140968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 AQA Specimen 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Paper 1 F </a:t>
            </a:r>
            <a:r>
              <a:rPr lang="en-GB" sz="2000" dirty="0" smtClean="0">
                <a:solidFill>
                  <a:srgbClr val="FF0000"/>
                </a:solidFill>
              </a:rPr>
              <a:t>&amp; H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64088" y="3177006"/>
            <a:ext cx="2646244" cy="100483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real specimen is actually more difficult 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1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737</Words>
  <Application>Microsoft Office PowerPoint</Application>
  <PresentationFormat>On-screen Show (4:3)</PresentationFormat>
  <Paragraphs>206</Paragraphs>
  <Slides>49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Bluecoat</vt:lpstr>
      <vt:lpstr>Equation</vt:lpstr>
      <vt:lpstr>PowerPoint Presentation</vt:lpstr>
      <vt:lpstr>PowerPoint Presentation</vt:lpstr>
      <vt:lpstr>PiXL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114</cp:revision>
  <cp:lastPrinted>2016-09-28T09:50:34Z</cp:lastPrinted>
  <dcterms:created xsi:type="dcterms:W3CDTF">2014-09-28T11:50:56Z</dcterms:created>
  <dcterms:modified xsi:type="dcterms:W3CDTF">2016-09-30T16:01:11Z</dcterms:modified>
</cp:coreProperties>
</file>