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12"/>
  </p:notesMasterIdLst>
  <p:sldIdLst>
    <p:sldId id="277" r:id="rId3"/>
    <p:sldId id="289" r:id="rId4"/>
    <p:sldId id="290" r:id="rId5"/>
    <p:sldId id="291" r:id="rId6"/>
    <p:sldId id="295" r:id="rId7"/>
    <p:sldId id="292" r:id="rId8"/>
    <p:sldId id="293" r:id="rId9"/>
    <p:sldId id="296" r:id="rId10"/>
    <p:sldId id="294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858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83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D226D9-7797-4A83-9DAB-CE3DE2BF90D4}" type="datetimeFigureOut">
              <a:rPr lang="en-GB" smtClean="0"/>
              <a:t>10/09/2016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D3C07D-A41A-4D6B-A20B-3A20D1EB1E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50279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A63CCF8-7474-428C-8122-92BB947B709F}" type="datetimeFigureOut">
              <a:rPr lang="en-GB" smtClean="0"/>
              <a:t>10/09/2016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049679-D923-4C31-A1E1-0983AE94A5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15777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A63CCF8-7474-428C-8122-92BB947B709F}" type="datetimeFigureOut">
              <a:rPr lang="en-GB" smtClean="0"/>
              <a:t>10/09/2016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049679-D923-4C31-A1E1-0983AE94A5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9467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A63CCF8-7474-428C-8122-92BB947B709F}" type="datetimeFigureOut">
              <a:rPr lang="en-GB" smtClean="0"/>
              <a:t>10/09/2016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049679-D923-4C31-A1E1-0983AE94A5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94854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A63CCF8-7474-428C-8122-92BB947B709F}" type="datetimeFigureOut">
              <a:rPr lang="en-GB" smtClean="0"/>
              <a:t>10/09/2016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049679-D923-4C31-A1E1-0983AE94A5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2055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A63CCF8-7474-428C-8122-92BB947B709F}" type="datetimeFigureOut">
              <a:rPr lang="en-GB" smtClean="0"/>
              <a:t>10/09/2016</a:t>
            </a:fld>
            <a:endParaRPr lang="en-GB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049679-D923-4C31-A1E1-0983AE94A5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5927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A63CCF8-7474-428C-8122-92BB947B709F}" type="datetimeFigureOut">
              <a:rPr lang="en-GB" smtClean="0"/>
              <a:t>10/09/2016</a:t>
            </a:fld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049679-D923-4C31-A1E1-0983AE94A5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96835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A63CCF8-7474-428C-8122-92BB947B709F}" type="datetimeFigureOut">
              <a:rPr lang="en-GB" smtClean="0"/>
              <a:t>10/09/2016</a:t>
            </a:fld>
            <a:endParaRPr lang="en-GB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049679-D923-4C31-A1E1-0983AE94A5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65167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A63CCF8-7474-428C-8122-92BB947B709F}" type="datetimeFigureOut">
              <a:rPr lang="en-GB" smtClean="0"/>
              <a:t>10/09/2016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049679-D923-4C31-A1E1-0983AE94A5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59925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A63CCF8-7474-428C-8122-92BB947B709F}" type="datetimeFigureOut">
              <a:rPr lang="en-GB" smtClean="0"/>
              <a:t>10/09/2016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049679-D923-4C31-A1E1-0983AE94A5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98611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A63CCF8-7474-428C-8122-92BB947B709F}" type="datetimeFigureOut">
              <a:rPr lang="en-GB" smtClean="0"/>
              <a:t>10/09/2016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049679-D923-4C31-A1E1-0983AE94A5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94822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A63CCF8-7474-428C-8122-92BB947B709F}" type="datetimeFigureOut">
              <a:rPr lang="en-GB" smtClean="0"/>
              <a:t>10/09/2016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049679-D923-4C31-A1E1-0983AE94A5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01295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63CCF8-7474-428C-8122-92BB947B709F}" type="datetimeFigureOut">
              <a:rPr lang="en-GB" smtClean="0"/>
              <a:t>10/09/2016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049679-D923-4C31-A1E1-0983AE94A5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63CCF8-7474-428C-8122-92BB947B709F}" type="datetimeFigureOut">
              <a:rPr lang="en-GB" smtClean="0"/>
              <a:t>10/09/2016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049679-D923-4C31-A1E1-0983AE94A5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63CCF8-7474-428C-8122-92BB947B709F}" type="datetimeFigureOut">
              <a:rPr lang="en-GB" smtClean="0"/>
              <a:t>10/09/2016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049679-D923-4C31-A1E1-0983AE94A5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63CCF8-7474-428C-8122-92BB947B709F}" type="datetimeFigureOut">
              <a:rPr lang="en-GB" smtClean="0"/>
              <a:t>10/09/2016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049679-D923-4C31-A1E1-0983AE94A5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63CCF8-7474-428C-8122-92BB947B709F}" type="datetimeFigureOut">
              <a:rPr lang="en-GB" smtClean="0"/>
              <a:t>10/09/2016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049679-D923-4C31-A1E1-0983AE94A5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63CCF8-7474-428C-8122-92BB947B709F}" type="datetimeFigureOut">
              <a:rPr lang="en-GB" smtClean="0"/>
              <a:t>10/09/2016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049679-D923-4C31-A1E1-0983AE94A5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63CCF8-7474-428C-8122-92BB947B709F}" type="datetimeFigureOut">
              <a:rPr lang="en-GB" smtClean="0"/>
              <a:t>10/09/2016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049679-D923-4C31-A1E1-0983AE94A5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63CCF8-7474-428C-8122-92BB947B709F}" type="datetimeFigureOut">
              <a:rPr lang="en-GB" smtClean="0"/>
              <a:t>10/09/2016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049679-D923-4C31-A1E1-0983AE94A5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63CCF8-7474-428C-8122-92BB947B709F}" type="datetimeFigureOut">
              <a:rPr lang="en-GB" smtClean="0"/>
              <a:t>10/09/2016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049679-D923-4C31-A1E1-0983AE94A5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63CCF8-7474-428C-8122-92BB947B709F}" type="datetimeFigureOut">
              <a:rPr lang="en-GB" smtClean="0"/>
              <a:t>10/09/2016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049679-D923-4C31-A1E1-0983AE94A5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63CCF8-7474-428C-8122-92BB947B709F}" type="datetimeFigureOut">
              <a:rPr lang="en-GB" smtClean="0"/>
              <a:t>10/09/2016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049679-D923-4C31-A1E1-0983AE94A5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GB" alt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GB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63CCF8-7474-428C-8122-92BB947B709F}" type="datetimeFigureOut">
              <a:rPr lang="en-GB" smtClean="0"/>
              <a:t>10/09/2016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49679-D923-4C31-A1E1-0983AE94A5C0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A63CCF8-7474-428C-8122-92BB947B709F}" type="datetimeFigureOut">
              <a:rPr lang="en-GB" smtClean="0"/>
              <a:t>10/09/2016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B049679-D923-4C31-A1E1-0983AE94A5C0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1032" name="Picture 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4850" y="5988050"/>
            <a:ext cx="62865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2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3.xml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4.xml"/><Relationship Id="rId4" Type="http://schemas.microsoft.com/office/2007/relationships/hdphoto" Target="../media/hdphoto3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6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9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3357" y="4110883"/>
            <a:ext cx="7787208" cy="2232248"/>
          </a:xfrm>
        </p:spPr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rPr lang="en-GB" dirty="0"/>
              <a:t>Draw a bar to represent the ribbon and use it to work out the cost of</a:t>
            </a:r>
          </a:p>
          <a:p>
            <a:pPr marL="0" lvl="0" indent="0">
              <a:buNone/>
            </a:pPr>
            <a:r>
              <a:rPr lang="en-GB" dirty="0" smtClean="0"/>
              <a:t>(</a:t>
            </a:r>
            <a:r>
              <a:rPr lang="en-GB" dirty="0" err="1" smtClean="0"/>
              <a:t>i</a:t>
            </a:r>
            <a:r>
              <a:rPr lang="en-GB" dirty="0" smtClean="0"/>
              <a:t>)    90cm </a:t>
            </a:r>
            <a:r>
              <a:rPr lang="en-GB" dirty="0"/>
              <a:t>of the ribbon</a:t>
            </a:r>
          </a:p>
          <a:p>
            <a:pPr marL="0" lvl="0" indent="0">
              <a:buNone/>
            </a:pPr>
            <a:r>
              <a:rPr lang="en-GB" dirty="0" smtClean="0"/>
              <a:t>(ii) 340cm </a:t>
            </a:r>
            <a:r>
              <a:rPr lang="en-GB" dirty="0"/>
              <a:t>of the </a:t>
            </a:r>
            <a:r>
              <a:rPr lang="en-GB" dirty="0" smtClean="0"/>
              <a:t>ribbon</a:t>
            </a:r>
            <a:r>
              <a:rPr lang="en-GB" dirty="0"/>
              <a:t> </a:t>
            </a:r>
          </a:p>
          <a:p>
            <a:pPr marL="0" indent="0">
              <a:buNone/>
            </a:pPr>
            <a:endParaRPr lang="en-GB" sz="2400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61" y="1878635"/>
            <a:ext cx="5384900" cy="18998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237839" y="292176"/>
            <a:ext cx="849694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3200" dirty="0" smtClean="0"/>
              <a:t>More ribbons:</a:t>
            </a:r>
          </a:p>
          <a:p>
            <a:pPr lvl="0"/>
            <a:r>
              <a:rPr lang="en-GB" sz="3200" dirty="0" smtClean="0"/>
              <a:t>Ellie </a:t>
            </a:r>
            <a:r>
              <a:rPr lang="en-GB" sz="3200" dirty="0" smtClean="0"/>
              <a:t>buys 40cm of this ribbon and it costs her 62p</a:t>
            </a:r>
            <a:endParaRPr lang="en-GB" sz="32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1689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728192"/>
          </a:xfrm>
        </p:spPr>
        <p:txBody>
          <a:bodyPr>
            <a:noAutofit/>
          </a:bodyPr>
          <a:lstStyle/>
          <a:p>
            <a:pPr algn="l"/>
            <a:r>
              <a:rPr lang="en-GB" sz="3600" b="1" dirty="0"/>
              <a:t/>
            </a:r>
            <a:br>
              <a:rPr lang="en-GB" sz="3600" b="1" dirty="0"/>
            </a:br>
            <a:r>
              <a:rPr lang="en-GB" sz="3200" dirty="0" smtClean="0"/>
              <a:t>Here is the bar Ellie drew to find the cost of 340cm of ribbon</a:t>
            </a:r>
            <a:r>
              <a:rPr lang="en-GB" sz="3200" b="1" dirty="0" smtClean="0"/>
              <a:t/>
            </a:r>
            <a:br>
              <a:rPr lang="en-GB" sz="3200" b="1" dirty="0" smtClean="0"/>
            </a:br>
            <a:endParaRPr lang="en-GB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6994" y="4473269"/>
            <a:ext cx="8399805" cy="223224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GB" dirty="0" smtClean="0"/>
              <a:t>In </a:t>
            </a:r>
            <a:r>
              <a:rPr lang="en-GB" dirty="0"/>
              <a:t>what order do you think Ellie filled in her bar?</a:t>
            </a:r>
          </a:p>
          <a:p>
            <a:pPr marL="0" lvl="0" indent="0">
              <a:buNone/>
            </a:pPr>
            <a:endParaRPr lang="en-GB" sz="2400" dirty="0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945" y="1754237"/>
            <a:ext cx="8546109" cy="2701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22508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67191"/>
            <a:ext cx="8229600" cy="1728192"/>
          </a:xfrm>
        </p:spPr>
        <p:txBody>
          <a:bodyPr>
            <a:noAutofit/>
          </a:bodyPr>
          <a:lstStyle/>
          <a:p>
            <a:pPr algn="l"/>
            <a:r>
              <a:rPr lang="en-GB" sz="3600" dirty="0"/>
              <a:t/>
            </a:r>
            <a:br>
              <a:rPr lang="en-GB" sz="3600" dirty="0"/>
            </a:br>
            <a:r>
              <a:rPr lang="en-GB" sz="3200" dirty="0" smtClean="0"/>
              <a:t>The table shown below is another way of recording the information about the ribbon</a:t>
            </a:r>
            <a:br>
              <a:rPr lang="en-GB" sz="3200" dirty="0" smtClean="0"/>
            </a:br>
            <a:endParaRPr lang="en-GB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797152"/>
            <a:ext cx="7787208" cy="16561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smtClean="0"/>
              <a:t>Make </a:t>
            </a:r>
            <a:r>
              <a:rPr lang="en-GB" dirty="0"/>
              <a:t>a copy of this table </a:t>
            </a:r>
            <a:r>
              <a:rPr lang="en-GB" dirty="0" smtClean="0"/>
              <a:t>on your whiteboards and </a:t>
            </a:r>
            <a:r>
              <a:rPr lang="en-GB" dirty="0"/>
              <a:t>fill in some other values that you know to be true.</a:t>
            </a:r>
          </a:p>
          <a:p>
            <a:pPr marL="0" lvl="0" indent="0">
              <a:buNone/>
            </a:pPr>
            <a:endParaRPr lang="en-GB" dirty="0"/>
          </a:p>
          <a:p>
            <a:pPr marL="0" lvl="0" indent="0">
              <a:buNone/>
            </a:pPr>
            <a:endParaRPr lang="en-GB" sz="2400" dirty="0" smtClean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638" y="2276872"/>
            <a:ext cx="8751777" cy="2157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05473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404664"/>
            <a:ext cx="8229600" cy="1728192"/>
          </a:xfrm>
        </p:spPr>
        <p:txBody>
          <a:bodyPr>
            <a:noAutofit/>
          </a:bodyPr>
          <a:lstStyle/>
          <a:p>
            <a:pPr algn="l"/>
            <a:r>
              <a:rPr lang="en-GB" sz="3600" dirty="0"/>
              <a:t/>
            </a:r>
            <a:br>
              <a:rPr lang="en-GB" sz="3600" dirty="0"/>
            </a:br>
            <a:r>
              <a:rPr lang="en-GB" sz="3200" dirty="0" smtClean="0"/>
              <a:t>The shop assistant does a quick calculation to find the cost of 340cm of ribbon. This is shown below:</a:t>
            </a:r>
            <a:r>
              <a:rPr lang="en-GB" sz="3200" b="1" dirty="0" smtClean="0"/>
              <a:t/>
            </a:r>
            <a:br>
              <a:rPr lang="en-GB" sz="3200" b="1" dirty="0" smtClean="0"/>
            </a:br>
            <a:endParaRPr lang="en-GB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09120"/>
            <a:ext cx="7787208" cy="2160240"/>
          </a:xfrm>
        </p:spPr>
        <p:txBody>
          <a:bodyPr>
            <a:normAutofit/>
          </a:bodyPr>
          <a:lstStyle/>
          <a:p>
            <a:r>
              <a:rPr lang="en-GB" dirty="0" smtClean="0"/>
              <a:t>How </a:t>
            </a:r>
            <a:r>
              <a:rPr lang="en-GB" dirty="0"/>
              <a:t>does this table compare with the </a:t>
            </a:r>
            <a:r>
              <a:rPr lang="en-GB" dirty="0" smtClean="0"/>
              <a:t>bar </a:t>
            </a:r>
            <a:r>
              <a:rPr lang="en-GB" dirty="0"/>
              <a:t>you </a:t>
            </a:r>
            <a:r>
              <a:rPr lang="en-GB" dirty="0" smtClean="0"/>
              <a:t>drew? And the table?</a:t>
            </a:r>
            <a:endParaRPr lang="en-GB" dirty="0"/>
          </a:p>
          <a:p>
            <a:pPr marL="0" indent="0">
              <a:buNone/>
            </a:pPr>
            <a:r>
              <a:rPr lang="en-GB" dirty="0"/>
              <a:t> </a:t>
            </a:r>
          </a:p>
          <a:p>
            <a:pPr marL="0" lv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lvl="0" indent="0">
              <a:buNone/>
            </a:pPr>
            <a:endParaRPr lang="en-GB" dirty="0"/>
          </a:p>
          <a:p>
            <a:pPr marL="0" lvl="0" indent="0">
              <a:buNone/>
            </a:pPr>
            <a:endParaRPr lang="en-GB" sz="2400" dirty="0" smtClean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845" y="2098576"/>
            <a:ext cx="8263021" cy="22366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76810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3357" y="4110883"/>
            <a:ext cx="7787208" cy="223224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/>
              <a:t>Draw </a:t>
            </a:r>
            <a:r>
              <a:rPr lang="en-GB" dirty="0" smtClean="0"/>
              <a:t>a </a:t>
            </a:r>
            <a:r>
              <a:rPr lang="en-GB" dirty="0"/>
              <a:t>table </a:t>
            </a:r>
            <a:r>
              <a:rPr lang="en-GB" dirty="0" smtClean="0"/>
              <a:t>like </a:t>
            </a:r>
            <a:r>
              <a:rPr lang="en-GB" dirty="0"/>
              <a:t>the shop assistant did to help you work out the cost </a:t>
            </a:r>
            <a:r>
              <a:rPr lang="en-GB" dirty="0" smtClean="0"/>
              <a:t>of: </a:t>
            </a:r>
          </a:p>
          <a:p>
            <a:pPr marL="0" indent="0">
              <a:buNone/>
            </a:pPr>
            <a:r>
              <a:rPr lang="en-GB" dirty="0" smtClean="0"/>
              <a:t>(</a:t>
            </a:r>
            <a:r>
              <a:rPr lang="en-GB" dirty="0" err="1" smtClean="0"/>
              <a:t>i</a:t>
            </a:r>
            <a:r>
              <a:rPr lang="en-GB" dirty="0" smtClean="0"/>
              <a:t>)    </a:t>
            </a:r>
            <a:r>
              <a:rPr lang="en-GB" dirty="0" smtClean="0"/>
              <a:t>620cm </a:t>
            </a:r>
            <a:r>
              <a:rPr lang="en-GB" dirty="0"/>
              <a:t>of the ribbon</a:t>
            </a:r>
          </a:p>
          <a:p>
            <a:pPr marL="0" lvl="0" indent="0">
              <a:buNone/>
            </a:pPr>
            <a:r>
              <a:rPr lang="en-GB" dirty="0" smtClean="0"/>
              <a:t>(ii) </a:t>
            </a:r>
            <a:r>
              <a:rPr lang="en-GB" dirty="0" smtClean="0"/>
              <a:t>  510cm </a:t>
            </a:r>
            <a:r>
              <a:rPr lang="en-GB" dirty="0"/>
              <a:t>of the </a:t>
            </a:r>
            <a:r>
              <a:rPr lang="en-GB" dirty="0" smtClean="0"/>
              <a:t>ribbon</a:t>
            </a:r>
            <a:r>
              <a:rPr lang="en-GB" dirty="0"/>
              <a:t> </a:t>
            </a:r>
          </a:p>
          <a:p>
            <a:pPr marL="0" indent="0">
              <a:buNone/>
            </a:pPr>
            <a:endParaRPr lang="en-GB" sz="2400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61" y="1878635"/>
            <a:ext cx="5384900" cy="18998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237839" y="292176"/>
            <a:ext cx="849694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3200" dirty="0" smtClean="0"/>
              <a:t>In your books:</a:t>
            </a:r>
          </a:p>
          <a:p>
            <a:pPr lvl="0"/>
            <a:r>
              <a:rPr lang="en-GB" sz="3200" dirty="0" smtClean="0"/>
              <a:t>Ellie </a:t>
            </a:r>
            <a:r>
              <a:rPr lang="en-GB" sz="3200" dirty="0" smtClean="0"/>
              <a:t>buys 40cm of this ribbon and it costs her 62p</a:t>
            </a:r>
            <a:endParaRPr lang="en-GB" sz="32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24606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9654" y="116632"/>
            <a:ext cx="8867530" cy="1728192"/>
          </a:xfrm>
        </p:spPr>
        <p:txBody>
          <a:bodyPr>
            <a:noAutofit/>
          </a:bodyPr>
          <a:lstStyle/>
          <a:p>
            <a:pPr algn="l"/>
            <a:r>
              <a:rPr lang="en-GB" sz="3600" dirty="0"/>
              <a:t/>
            </a:r>
            <a:br>
              <a:rPr lang="en-GB" sz="3600" dirty="0"/>
            </a:br>
            <a:r>
              <a:rPr lang="en-GB" sz="3200" dirty="0" smtClean="0"/>
              <a:t>Ellie calls at the DIY store. She has a builder coming to put new skirting board and beading in her bedroom. She chooses the ogee style:</a:t>
            </a:r>
            <a:br>
              <a:rPr lang="en-GB" sz="3200" dirty="0" smtClean="0"/>
            </a:br>
            <a:endParaRPr lang="en-GB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309686"/>
            <a:ext cx="7787208" cy="214365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GB" sz="4000" dirty="0" smtClean="0"/>
              <a:t>The </a:t>
            </a:r>
            <a:r>
              <a:rPr lang="en-GB" sz="4000" dirty="0"/>
              <a:t>ticket details for this skirting board are shown in the box above.</a:t>
            </a:r>
          </a:p>
          <a:p>
            <a:pPr marL="0" indent="0">
              <a:buNone/>
            </a:pPr>
            <a:r>
              <a:rPr lang="en-GB" sz="4000" dirty="0"/>
              <a:t> </a:t>
            </a:r>
          </a:p>
          <a:p>
            <a:pPr lvl="0"/>
            <a:r>
              <a:rPr lang="en-GB" sz="4000" dirty="0"/>
              <a:t>Which parts of the skirting board do the measurements refer to?</a:t>
            </a:r>
          </a:p>
          <a:p>
            <a:pPr marL="0" lvl="0" indent="0">
              <a:buNone/>
            </a:pPr>
            <a:endParaRPr lang="en-GB" dirty="0"/>
          </a:p>
          <a:p>
            <a:pPr marL="0" lvl="0" indent="0">
              <a:buNone/>
            </a:pPr>
            <a:endParaRPr lang="en-GB" sz="2400" dirty="0" smtClean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654" y="2132856"/>
            <a:ext cx="4598225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2132856"/>
            <a:ext cx="2304256" cy="1795176"/>
          </a:xfrm>
          <a:prstGeom prst="rect">
            <a:avLst/>
          </a:prstGeom>
          <a:ln w="1905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97909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54" y="260648"/>
            <a:ext cx="9145016" cy="2880321"/>
          </a:xfrm>
        </p:spPr>
        <p:txBody>
          <a:bodyPr>
            <a:noAutofit/>
          </a:bodyPr>
          <a:lstStyle/>
          <a:p>
            <a:pPr algn="l"/>
            <a:r>
              <a:rPr lang="en-GB" sz="3600" dirty="0"/>
              <a:t/>
            </a:r>
            <a:br>
              <a:rPr lang="en-GB" sz="3600" dirty="0"/>
            </a:br>
            <a:r>
              <a:rPr lang="en-GB" sz="3200" dirty="0" smtClean="0"/>
              <a:t>The distance around the walls of Ellie’s bedroom is 20m</a:t>
            </a:r>
            <a:r>
              <a:rPr lang="en-GB" sz="3200" dirty="0" smtClean="0"/>
              <a:t>.</a:t>
            </a:r>
            <a:br>
              <a:rPr lang="en-GB" sz="3200" dirty="0" smtClean="0"/>
            </a:br>
            <a:r>
              <a:rPr lang="en-GB" sz="3200" dirty="0" smtClean="0"/>
              <a:t/>
            </a:r>
            <a:br>
              <a:rPr lang="en-GB" sz="3200" dirty="0" smtClean="0"/>
            </a:br>
            <a:r>
              <a:rPr lang="en-GB" sz="3200" dirty="0" smtClean="0"/>
              <a:t>Ellie can’t decide whether to do her calculations in metres, centimetres or millimetres</a:t>
            </a:r>
            <a:r>
              <a:rPr lang="en-GB" sz="3200" b="1" dirty="0" smtClean="0"/>
              <a:t/>
            </a:r>
            <a:br>
              <a:rPr lang="en-GB" sz="3200" b="1" dirty="0" smtClean="0"/>
            </a:br>
            <a:endParaRPr lang="en-GB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797152"/>
            <a:ext cx="7787208" cy="165618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dirty="0" smtClean="0"/>
              <a:t>We are going to use </a:t>
            </a:r>
            <a:r>
              <a:rPr lang="en-GB" dirty="0"/>
              <a:t>this ratio table (or one of your own) to work out how much it will cost Ellie to buy enough skirting board to go around her bedroom walls.</a:t>
            </a:r>
          </a:p>
          <a:p>
            <a:pPr marL="0" lvl="0" indent="0">
              <a:buNone/>
            </a:pPr>
            <a:endParaRPr lang="en-GB" dirty="0"/>
          </a:p>
          <a:p>
            <a:pPr marL="0" lvl="0" indent="0">
              <a:buNone/>
            </a:pPr>
            <a:endParaRPr lang="en-GB" sz="2400" dirty="0" smtClean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010517"/>
            <a:ext cx="7757341" cy="1748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77105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54" y="260648"/>
            <a:ext cx="9145016" cy="2880321"/>
          </a:xfrm>
        </p:spPr>
        <p:txBody>
          <a:bodyPr>
            <a:noAutofit/>
          </a:bodyPr>
          <a:lstStyle/>
          <a:p>
            <a:pPr algn="l"/>
            <a:r>
              <a:rPr lang="en-GB" sz="3600" dirty="0"/>
              <a:t/>
            </a:r>
            <a:br>
              <a:rPr lang="en-GB" sz="3600" dirty="0"/>
            </a:br>
            <a:r>
              <a:rPr lang="en-GB" sz="3200" dirty="0" smtClean="0"/>
              <a:t>The distance around the walls of Ellie’s bedroom is 20m</a:t>
            </a:r>
            <a:r>
              <a:rPr lang="en-GB" sz="3200" dirty="0" smtClean="0"/>
              <a:t>.</a:t>
            </a:r>
            <a:br>
              <a:rPr lang="en-GB" sz="3200" dirty="0" smtClean="0"/>
            </a:br>
            <a:r>
              <a:rPr lang="en-GB" sz="3200" dirty="0" smtClean="0"/>
              <a:t/>
            </a:r>
            <a:br>
              <a:rPr lang="en-GB" sz="3200" dirty="0" smtClean="0"/>
            </a:br>
            <a:r>
              <a:rPr lang="en-GB" sz="3200" dirty="0" smtClean="0"/>
              <a:t>Ellie can’t decide whether to do her calculations in metres, centimetres or millimetres</a:t>
            </a:r>
            <a:r>
              <a:rPr lang="en-GB" sz="3200" b="1" dirty="0" smtClean="0"/>
              <a:t/>
            </a:r>
            <a:br>
              <a:rPr lang="en-GB" sz="3200" b="1" dirty="0" smtClean="0"/>
            </a:br>
            <a:endParaRPr lang="en-GB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797152"/>
            <a:ext cx="7787208" cy="165618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 smtClean="0"/>
              <a:t>What value would you like to fill in next?</a:t>
            </a:r>
          </a:p>
          <a:p>
            <a:pPr marL="0" indent="0">
              <a:buNone/>
            </a:pPr>
            <a:r>
              <a:rPr lang="en-GB" dirty="0" smtClean="0"/>
              <a:t>What would be a useful value to find?</a:t>
            </a:r>
          </a:p>
          <a:p>
            <a:pPr marL="0" indent="0">
              <a:buNone/>
            </a:pPr>
            <a:r>
              <a:rPr lang="en-GB" dirty="0" smtClean="0"/>
              <a:t>In your pairs find out how much it will cost.</a:t>
            </a:r>
            <a:endParaRPr lang="en-GB" dirty="0"/>
          </a:p>
          <a:p>
            <a:pPr marL="0" lvl="0" indent="0">
              <a:buNone/>
            </a:pPr>
            <a:endParaRPr lang="en-GB" dirty="0"/>
          </a:p>
          <a:p>
            <a:pPr marL="0" lvl="0" indent="0">
              <a:buNone/>
            </a:pPr>
            <a:endParaRPr lang="en-GB" sz="2400" dirty="0" smtClean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010517"/>
            <a:ext cx="7757341" cy="1748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35222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733656" cy="1728192"/>
          </a:xfrm>
        </p:spPr>
        <p:txBody>
          <a:bodyPr>
            <a:noAutofit/>
          </a:bodyPr>
          <a:lstStyle/>
          <a:p>
            <a:pPr algn="l"/>
            <a:r>
              <a:rPr lang="en-GB" sz="3600" dirty="0"/>
              <a:t/>
            </a:r>
            <a:br>
              <a:rPr lang="en-GB" sz="3600" dirty="0"/>
            </a:br>
            <a:r>
              <a:rPr lang="en-GB" sz="3200" dirty="0" smtClean="0"/>
              <a:t>Ellie chooses the beading shown below. </a:t>
            </a:r>
            <a:br>
              <a:rPr lang="en-GB" sz="3200" dirty="0" smtClean="0"/>
            </a:br>
            <a:r>
              <a:rPr lang="en-GB" sz="3200" dirty="0" smtClean="0"/>
              <a:t>She decides to bead only the two outside walls of the room as these are the draughtiest. This is a distance of 10.8m.</a:t>
            </a:r>
            <a:endParaRPr lang="en-GB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797152"/>
            <a:ext cx="7787208" cy="16561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smtClean="0"/>
              <a:t>Use </a:t>
            </a:r>
            <a:r>
              <a:rPr lang="en-GB" dirty="0"/>
              <a:t>a ratio table to work out how much it will cost Ellie to buy enough beading to cover the two outside walls.</a:t>
            </a:r>
          </a:p>
          <a:p>
            <a:pPr marL="0" lvl="0" indent="0">
              <a:buNone/>
            </a:pPr>
            <a:endParaRPr lang="en-GB" dirty="0"/>
          </a:p>
          <a:p>
            <a:pPr marL="0" lvl="0" indent="0">
              <a:buNone/>
            </a:pPr>
            <a:endParaRPr lang="en-GB" sz="2400" dirty="0" smtClean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827" y="2744924"/>
            <a:ext cx="4853767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0335" y="2627998"/>
            <a:ext cx="2585568" cy="1890036"/>
          </a:xfrm>
          <a:prstGeom prst="rect">
            <a:avLst/>
          </a:prstGeom>
          <a:ln w="127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80036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GSA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Bluecoa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GSA Theme</Template>
  <TotalTime>1819</TotalTime>
  <Words>243</Words>
  <Application>Microsoft Office PowerPoint</Application>
  <PresentationFormat>On-screen Show (4:3)</PresentationFormat>
  <Paragraphs>31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1" baseType="lpstr">
      <vt:lpstr>GSA Theme</vt:lpstr>
      <vt:lpstr>Bluecoat</vt:lpstr>
      <vt:lpstr>PowerPoint Presentation</vt:lpstr>
      <vt:lpstr> Here is the bar Ellie drew to find the cost of 340cm of ribbon </vt:lpstr>
      <vt:lpstr> The table shown below is another way of recording the information about the ribbon </vt:lpstr>
      <vt:lpstr> The shop assistant does a quick calculation to find the cost of 340cm of ribbon. This is shown below: </vt:lpstr>
      <vt:lpstr>PowerPoint Presentation</vt:lpstr>
      <vt:lpstr> Ellie calls at the DIY store. She has a builder coming to put new skirting board and beading in her bedroom. She chooses the ogee style: </vt:lpstr>
      <vt:lpstr> The distance around the walls of Ellie’s bedroom is 20m.  Ellie can’t decide whether to do her calculations in metres, centimetres or millimetres </vt:lpstr>
      <vt:lpstr> The distance around the walls of Ellie’s bedroom is 20m.  Ellie can’t decide whether to do her calculations in metres, centimetres or millimetres </vt:lpstr>
      <vt:lpstr> Ellie chooses the beading shown below.  She decides to bead only the two outside walls of the room as these are the draughtiest. This is a distance of 10.8m.</vt:lpstr>
    </vt:vector>
  </TitlesOfParts>
  <Company>MMU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NCETM: KS3 Multiplicative Reasoning Project</dc:title>
  <dc:creator>MMU User</dc:creator>
  <cp:lastModifiedBy>Warden, M</cp:lastModifiedBy>
  <cp:revision>70</cp:revision>
  <dcterms:created xsi:type="dcterms:W3CDTF">2013-11-22T13:56:18Z</dcterms:created>
  <dcterms:modified xsi:type="dcterms:W3CDTF">2016-09-10T19:49:46Z</dcterms:modified>
</cp:coreProperties>
</file>