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sldIdLst>
    <p:sldId id="310" r:id="rId3"/>
    <p:sldId id="311" r:id="rId4"/>
    <p:sldId id="312" r:id="rId5"/>
    <p:sldId id="313" r:id="rId6"/>
    <p:sldId id="314" r:id="rId7"/>
    <p:sldId id="31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226D9-7797-4A83-9DAB-CE3DE2BF90D4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3C07D-A41A-4D6B-A20B-3A20D1EB1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2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7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8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0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9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68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51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99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6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8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129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A63CCF8-7474-428C-8122-92BB947B709F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B049679-D923-4C31-A1E1-0983AE94A5C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395536" y="2132856"/>
            <a:ext cx="8424936" cy="459295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endParaRPr lang="en-GB" sz="18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8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Smoked </a:t>
            </a:r>
            <a:r>
              <a:rPr lang="en-GB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Salmon Pasta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Serves 8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Ingredients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 g smoked salmon, cut into small pieces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 g pasta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ml single cream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Juice of 2 lemons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GB" sz="1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tbl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parmesan cheese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Parsley to taste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1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GB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Cook and drain the pasta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the smoked salmon and the lemon juice to the pasta, cover and leave to stand for 2 minutes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a low heat and stir in the cream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Spoon the smoked salmon pasta into warm bowls and sprinkle with parsley and parmesan cheese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229600" cy="1512168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                             Recipes</a:t>
            </a:r>
            <a:r>
              <a:rPr lang="en-GB" sz="3200" b="1" dirty="0"/>
              <a:t/>
            </a:r>
            <a:br>
              <a:rPr lang="en-GB" sz="3200" b="1" dirty="0"/>
            </a:br>
            <a:r>
              <a:rPr lang="en-GB" sz="2000" dirty="0" smtClean="0"/>
              <a:t>John </a:t>
            </a:r>
            <a:r>
              <a:rPr lang="en-GB" sz="2000" dirty="0"/>
              <a:t>is planning a party for a group of his friends. He wants dishes that are easy and quick to make.</a:t>
            </a:r>
            <a:br>
              <a:rPr lang="en-GB" sz="2000" dirty="0"/>
            </a:br>
            <a:r>
              <a:rPr lang="en-GB" sz="2000" dirty="0"/>
              <a:t>He decides on ‘Smoked Salmon Pasta’ as the main course.</a:t>
            </a:r>
            <a:br>
              <a:rPr lang="en-GB" sz="2000" dirty="0"/>
            </a:br>
            <a:r>
              <a:rPr lang="en-GB" sz="2000" dirty="0"/>
              <a:t>The recipe is shown below:</a:t>
            </a:r>
            <a:br>
              <a:rPr lang="en-GB" sz="20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184" y="2354632"/>
            <a:ext cx="363392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03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274906"/>
            <a:ext cx="85689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                                   Recipes</a:t>
            </a:r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  <a:t>John uses a ratio table like the one below to work out how much of each ingredient he will need. If everyone comes then there will be </a:t>
            </a:r>
            <a:r>
              <a:rPr lang="en-GB" sz="2000" b="1" dirty="0">
                <a:solidFill>
                  <a:prstClr val="black"/>
                </a:solidFill>
                <a:ea typeface="+mj-ea"/>
                <a:cs typeface="+mj-cs"/>
              </a:rPr>
              <a:t>22 people</a:t>
            </a:r>
            <a: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  <a:t>.</a:t>
            </a:r>
            <a:b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41168"/>
            <a:ext cx="7787208" cy="1800200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GB" dirty="0">
                <a:ea typeface="Calibri"/>
              </a:rPr>
              <a:t>You can find a copy of this table </a:t>
            </a:r>
            <a:r>
              <a:rPr lang="en-GB" dirty="0" smtClean="0">
                <a:ea typeface="Calibri"/>
              </a:rPr>
              <a:t>on your worksheet.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GB" dirty="0" smtClean="0">
                <a:ea typeface="Calibri"/>
              </a:rPr>
              <a:t>Fill </a:t>
            </a:r>
            <a:r>
              <a:rPr lang="en-GB" dirty="0">
                <a:ea typeface="Calibri"/>
              </a:rPr>
              <a:t>in how much of each ingredient you would need for different amounts of people</a:t>
            </a:r>
            <a:endParaRPr lang="en-GB" dirty="0"/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n-GB" dirty="0">
                <a:ea typeface="Calibri"/>
              </a:rPr>
              <a:t>Work out how much of each ingredient is needed for </a:t>
            </a:r>
            <a:r>
              <a:rPr lang="en-GB" b="1" dirty="0">
                <a:ea typeface="Calibri"/>
              </a:rPr>
              <a:t>22 people</a:t>
            </a:r>
            <a:r>
              <a:rPr lang="en-GB" dirty="0">
                <a:ea typeface="Calibri"/>
              </a:rPr>
              <a:t>.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60066"/>
              </p:ext>
            </p:extLst>
          </p:nvPr>
        </p:nvGraphicFramePr>
        <p:xfrm>
          <a:off x="457199" y="1548017"/>
          <a:ext cx="7377185" cy="3138516"/>
        </p:xfrm>
        <a:graphic>
          <a:graphicData uri="http://schemas.openxmlformats.org/drawingml/2006/table">
            <a:tbl>
              <a:tblPr firstRow="1" firstCol="1" bandRow="1"/>
              <a:tblGrid>
                <a:gridCol w="1882553"/>
                <a:gridCol w="686829"/>
                <a:gridCol w="686829"/>
                <a:gridCol w="686829"/>
                <a:gridCol w="686829"/>
                <a:gridCol w="686829"/>
                <a:gridCol w="686829"/>
                <a:gridCol w="686829"/>
                <a:gridCol w="686829"/>
              </a:tblGrid>
              <a:tr h="852516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 people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258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Salmon 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258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Pasta 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258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(ml)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258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Lemons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258"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Parmesan 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tsp</a:t>
                      </a: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50"/>
                        </a:lnSpc>
                        <a:spcBef>
                          <a:spcPts val="115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854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74906"/>
            <a:ext cx="85689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                           Recipes</a:t>
            </a:r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  <a:t>For one of the desserts John decides to make Banana ice cream. The recipe is shown below:</a:t>
            </a:r>
            <a:b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GB" sz="2000" dirty="0">
                <a:solidFill>
                  <a:prstClr val="black"/>
                </a:solidFill>
                <a:ea typeface="+mj-ea"/>
                <a:cs typeface="+mj-cs"/>
              </a:rPr>
            </a:br>
            <a:endParaRPr lang="en-GB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5536" y="1700808"/>
            <a:ext cx="8280920" cy="46847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endParaRPr lang="en-GB" sz="18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4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Banana </a:t>
            </a:r>
            <a:r>
              <a:rPr lang="en-GB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ice cream</a:t>
            </a:r>
            <a:endParaRPr lang="en-GB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Serves 6</a:t>
            </a:r>
            <a:endParaRPr lang="en-GB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Ingredients</a:t>
            </a:r>
            <a:endParaRPr lang="en-GB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ripe banana, cut into chunks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¼ tsp of vanilla essence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GB" sz="20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tbsp</a:t>
            </a:r>
            <a:r>
              <a:rPr lang="en-GB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sugar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210 ml of buttermilk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GB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Spread the banana chunks on a tray and put in the freezer for about 1 hour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 the frozen chunks in a food processor, add half the buttermilk and the remaining ingredients. Turn on the food processor. Part way through add the remaining buttermilk, keep the food processor running.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Blend the mixture to achieve a smooth texture. Serve immediately.</a:t>
            </a:r>
          </a:p>
          <a:p>
            <a:pPr>
              <a:lnSpc>
                <a:spcPts val="1150"/>
              </a:lnSpc>
              <a:spcBef>
                <a:spcPts val="1150"/>
              </a:spcBef>
              <a:spcAft>
                <a:spcPts val="0"/>
              </a:spcAft>
            </a:pP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050" name="Picture 2" descr="Quick banana ice cre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99911"/>
            <a:ext cx="2668335" cy="242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84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0160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/>
              <a:t>                    Banana ice cream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en-GB" sz="2800" dirty="0" smtClean="0"/>
              <a:t>The ratio table for Banana ice cream is shown below: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581128"/>
            <a:ext cx="7848872" cy="1800200"/>
          </a:xfrm>
          <a:solidFill>
            <a:srgbClr val="FFFF99"/>
          </a:solidFill>
        </p:spPr>
        <p:txBody>
          <a:bodyPr>
            <a:normAutofit fontScale="70000" lnSpcReduction="20000"/>
          </a:bodyPr>
          <a:lstStyle/>
          <a:p>
            <a:pPr marL="514350" lvl="0" indent="-514350">
              <a:buAutoNum type="alphaLcParenR"/>
            </a:pPr>
            <a:r>
              <a:rPr lang="en-GB" dirty="0" smtClean="0"/>
              <a:t>The </a:t>
            </a:r>
            <a:r>
              <a:rPr lang="en-GB" dirty="0"/>
              <a:t>ratio table for this recipe is on </a:t>
            </a:r>
            <a:r>
              <a:rPr lang="en-GB" dirty="0" smtClean="0"/>
              <a:t>the worksheet. </a:t>
            </a:r>
          </a:p>
          <a:p>
            <a:pPr marL="0" lvl="0" indent="0">
              <a:buNone/>
            </a:pPr>
            <a:r>
              <a:rPr lang="en-GB" dirty="0"/>
              <a:t> </a:t>
            </a:r>
            <a:r>
              <a:rPr lang="en-GB" dirty="0" smtClean="0"/>
              <a:t>     Fill </a:t>
            </a:r>
            <a:r>
              <a:rPr lang="en-GB" dirty="0"/>
              <a:t>in some other quantities</a:t>
            </a:r>
            <a:r>
              <a:rPr lang="en-GB" dirty="0" smtClean="0"/>
              <a:t>.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r>
              <a:rPr lang="en-GB" dirty="0" smtClean="0"/>
              <a:t>b) How </a:t>
            </a:r>
            <a:r>
              <a:rPr lang="en-GB" dirty="0"/>
              <a:t>much of each ingredient would you need to make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err="1" smtClean="0"/>
              <a:t>i</a:t>
            </a:r>
            <a:r>
              <a:rPr lang="en-GB" dirty="0"/>
              <a:t>) 15 portions		ii) 10 portions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sz="24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94837"/>
              </p:ext>
            </p:extLst>
          </p:nvPr>
        </p:nvGraphicFramePr>
        <p:xfrm>
          <a:off x="179513" y="1844824"/>
          <a:ext cx="8640957" cy="2375669"/>
        </p:xfrm>
        <a:graphic>
          <a:graphicData uri="http://schemas.openxmlformats.org/drawingml/2006/table">
            <a:tbl>
              <a:tblPr firstRow="1" firstCol="1" bandRow="1"/>
              <a:tblGrid>
                <a:gridCol w="2952327"/>
                <a:gridCol w="632070"/>
                <a:gridCol w="632070"/>
                <a:gridCol w="632070"/>
                <a:gridCol w="632070"/>
                <a:gridCol w="632070"/>
                <a:gridCol w="632070"/>
                <a:gridCol w="632070"/>
                <a:gridCol w="632070"/>
                <a:gridCol w="632070"/>
              </a:tblGrid>
              <a:tr h="693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people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Bananas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Vanilla essence (</a:t>
                      </a:r>
                      <a:r>
                        <a:rPr lang="en-GB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tsp</a:t>
                      </a: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Sugar (</a:t>
                      </a:r>
                      <a:r>
                        <a:rPr lang="en-GB" sz="20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tbsp</a:t>
                      </a: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Buttermilk (ml)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800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3" y="188640"/>
            <a:ext cx="792205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06296" y="4653136"/>
            <a:ext cx="7848872" cy="1800200"/>
          </a:xfrm>
          <a:solidFill>
            <a:srgbClr val="FFFF99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 dirty="0" smtClean="0"/>
              <a:t>You want to make 32 gingerbread men.</a:t>
            </a:r>
          </a:p>
          <a:p>
            <a:pPr marL="0" lvl="0" indent="0">
              <a:buNone/>
            </a:pPr>
            <a:r>
              <a:rPr lang="en-GB" sz="2800" dirty="0" smtClean="0"/>
              <a:t>Make your own ratio table to calculate the amounts of each ingredient. </a:t>
            </a:r>
            <a:endParaRPr lang="en-GB" sz="2800" dirty="0"/>
          </a:p>
          <a:p>
            <a:pPr marL="0" lvl="0" indent="0">
              <a:buNone/>
            </a:pPr>
            <a:endParaRPr lang="en-GB" sz="2800" dirty="0"/>
          </a:p>
          <a:p>
            <a:pPr marL="0" lvl="0" indent="0">
              <a:buNone/>
            </a:pPr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45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17429"/>
            <a:ext cx="611230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870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GSA Theme</Template>
  <TotalTime>1675</TotalTime>
  <Words>326</Words>
  <Application>Microsoft Office PowerPoint</Application>
  <PresentationFormat>On-screen Show (4:3)</PresentationFormat>
  <Paragraphs>160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GSA Theme</vt:lpstr>
      <vt:lpstr>Bluecoat</vt:lpstr>
      <vt:lpstr>                             Recipes John is planning a party for a group of his friends. He wants dishes that are easy and quick to make. He decides on ‘Smoked Salmon Pasta’ as the main course. The recipe is shown below:  </vt:lpstr>
      <vt:lpstr>PowerPoint Presentation</vt:lpstr>
      <vt:lpstr>PowerPoint Presentation</vt:lpstr>
      <vt:lpstr>                    Banana ice cream The ratio table for Banana ice cream is shown below:</vt:lpstr>
      <vt:lpstr>PowerPoint Presentation</vt:lpstr>
      <vt:lpstr>PowerPoint Presentation</vt:lpstr>
    </vt:vector>
  </TitlesOfParts>
  <Company>MMU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NCETM: KS3 Multiplicative Reasoning Project</dc:title>
  <dc:creator>MMU User</dc:creator>
  <cp:lastModifiedBy>Warden, M</cp:lastModifiedBy>
  <cp:revision>66</cp:revision>
  <dcterms:created xsi:type="dcterms:W3CDTF">2013-11-22T13:56:18Z</dcterms:created>
  <dcterms:modified xsi:type="dcterms:W3CDTF">2016-09-18T11:52:24Z</dcterms:modified>
</cp:coreProperties>
</file>