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60" r:id="rId5"/>
    <p:sldId id="266" r:id="rId6"/>
    <p:sldId id="256" r:id="rId7"/>
    <p:sldId id="269" r:id="rId8"/>
    <p:sldId id="258" r:id="rId9"/>
    <p:sldId id="268" r:id="rId10"/>
    <p:sldId id="267" r:id="rId11"/>
    <p:sldId id="270" r:id="rId12"/>
    <p:sldId id="271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C0000"/>
    <a:srgbClr val="2E0000"/>
    <a:srgbClr val="800000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648" y="3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FA7FBC-9366-482C-AB74-B767A3D7B1E6}" type="datetimeFigureOut">
              <a:rPr lang="en-GB" smtClean="0"/>
              <a:pPr/>
              <a:t>11/09/2016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GB" smtClean="0"/>
              <a:t>CC 2011</a:t>
            </a:r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7532894-C331-4ECB-A34C-461A9DBCE9F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FA7FBC-9366-482C-AB74-B767A3D7B1E6}" type="datetimeFigureOut">
              <a:rPr lang="en-GB" smtClean="0"/>
              <a:pPr/>
              <a:t>11/09/2016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7532894-C331-4ECB-A34C-461A9DBCE9F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FA7FBC-9366-482C-AB74-B767A3D7B1E6}" type="datetimeFigureOut">
              <a:rPr lang="en-GB" smtClean="0"/>
              <a:pPr/>
              <a:t>11/09/2016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7532894-C331-4ECB-A34C-461A9DBCE9F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FA7FBC-9366-482C-AB74-B767A3D7B1E6}" type="datetimeFigureOut">
              <a:rPr lang="en-GB" smtClean="0"/>
              <a:pPr/>
              <a:t>11/09/2016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7532894-C331-4ECB-A34C-461A9DBCE9F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FA7FBC-9366-482C-AB74-B767A3D7B1E6}" type="datetimeFigureOut">
              <a:rPr lang="en-GB" smtClean="0"/>
              <a:pPr/>
              <a:t>11/09/2016</a:t>
            </a:fld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7532894-C331-4ECB-A34C-461A9DBCE9F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FA7FBC-9366-482C-AB74-B767A3D7B1E6}" type="datetimeFigureOut">
              <a:rPr lang="en-GB" smtClean="0"/>
              <a:pPr/>
              <a:t>11/09/2016</a:t>
            </a:fld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7532894-C331-4ECB-A34C-461A9DBCE9F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FA7FBC-9366-482C-AB74-B767A3D7B1E6}" type="datetimeFigureOut">
              <a:rPr lang="en-GB" smtClean="0"/>
              <a:pPr/>
              <a:t>11/09/2016</a:t>
            </a:fld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7532894-C331-4ECB-A34C-461A9DBCE9F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FA7FBC-9366-482C-AB74-B767A3D7B1E6}" type="datetimeFigureOut">
              <a:rPr lang="en-GB" smtClean="0"/>
              <a:pPr/>
              <a:t>11/09/2016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7532894-C331-4ECB-A34C-461A9DBCE9F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FA7FBC-9366-482C-AB74-B767A3D7B1E6}" type="datetimeFigureOut">
              <a:rPr lang="en-GB" smtClean="0"/>
              <a:pPr/>
              <a:t>11/09/2016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7532894-C331-4ECB-A34C-461A9DBCE9F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FA7FBC-9366-482C-AB74-B767A3D7B1E6}" type="datetimeFigureOut">
              <a:rPr lang="en-GB" smtClean="0"/>
              <a:pPr/>
              <a:t>11/09/2016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7532894-C331-4ECB-A34C-461A9DBCE9F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FA7FBC-9366-482C-AB74-B767A3D7B1E6}" type="datetimeFigureOut">
              <a:rPr lang="en-GB" smtClean="0"/>
              <a:pPr/>
              <a:t>11/09/2016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7532894-C331-4ECB-A34C-461A9DBCE9F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A259CB7C-D37E-485C-9344-0879FD7DE05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1032" name="Picture 2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4850" y="5988050"/>
            <a:ext cx="628650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Footer Placeholder 4"/>
          <p:cNvSpPr txBox="1">
            <a:spLocks/>
          </p:cNvSpPr>
          <p:nvPr userDrawn="1"/>
        </p:nvSpPr>
        <p:spPr>
          <a:xfrm>
            <a:off x="8344272" y="6492875"/>
            <a:ext cx="799728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C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CC 2011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784976" cy="778098"/>
          </a:xfrm>
        </p:spPr>
        <p:txBody>
          <a:bodyPr anchor="t">
            <a:noAutofit/>
          </a:bodyPr>
          <a:lstStyle/>
          <a:p>
            <a:pPr algn="l"/>
            <a:r>
              <a:rPr lang="en-GB" sz="2400" u="sng" dirty="0" smtClean="0"/>
              <a:t>Starter:</a:t>
            </a:r>
            <a:r>
              <a:rPr lang="en-GB" sz="2400" dirty="0" smtClean="0"/>
              <a:t>  Here is a recipe for Chocolate muffins:  </a:t>
            </a:r>
            <a:endParaRPr lang="en-GB" sz="2400" u="sng" dirty="0"/>
          </a:p>
        </p:txBody>
      </p:sp>
      <p:sp>
        <p:nvSpPr>
          <p:cNvPr id="25" name="Rectangle 24"/>
          <p:cNvSpPr/>
          <p:nvPr/>
        </p:nvSpPr>
        <p:spPr>
          <a:xfrm>
            <a:off x="251520" y="1052736"/>
            <a:ext cx="54006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GB" sz="2400" dirty="0" smtClean="0"/>
              <a:t> Dark Chocolate, broken into chunks, </a:t>
            </a:r>
          </a:p>
          <a:p>
            <a:pPr>
              <a:buFont typeface="Arial" pitchFamily="34" charset="0"/>
              <a:buChar char="•"/>
            </a:pPr>
            <a:r>
              <a:rPr lang="en-GB" sz="2400" dirty="0"/>
              <a:t> </a:t>
            </a:r>
            <a:r>
              <a:rPr lang="en-GB" sz="2400" dirty="0" smtClean="0"/>
              <a:t>Self raising flour</a:t>
            </a:r>
          </a:p>
          <a:p>
            <a:pPr>
              <a:buFont typeface="Arial" pitchFamily="34" charset="0"/>
              <a:buChar char="•"/>
            </a:pPr>
            <a:r>
              <a:rPr lang="en-GB" sz="2400" dirty="0" smtClean="0"/>
              <a:t> Light </a:t>
            </a:r>
            <a:r>
              <a:rPr lang="en-GB" sz="2400" dirty="0" err="1" smtClean="0"/>
              <a:t>muscovado</a:t>
            </a:r>
            <a:r>
              <a:rPr lang="en-GB" sz="2400" dirty="0" smtClean="0"/>
              <a:t> sugar</a:t>
            </a:r>
          </a:p>
          <a:p>
            <a:pPr>
              <a:buFont typeface="Arial" pitchFamily="34" charset="0"/>
              <a:buChar char="•"/>
            </a:pPr>
            <a:r>
              <a:rPr lang="en-GB" sz="2400" dirty="0" smtClean="0"/>
              <a:t> Cocoa powder</a:t>
            </a:r>
          </a:p>
          <a:p>
            <a:pPr>
              <a:buFont typeface="Arial" pitchFamily="34" charset="0"/>
              <a:buChar char="•"/>
            </a:pPr>
            <a:r>
              <a:rPr lang="en-GB" sz="2400" dirty="0" smtClean="0"/>
              <a:t> Sunflower oil</a:t>
            </a:r>
          </a:p>
          <a:p>
            <a:pPr>
              <a:buFont typeface="Arial" pitchFamily="34" charset="0"/>
              <a:buChar char="•"/>
            </a:pPr>
            <a:r>
              <a:rPr lang="en-GB" sz="2400" dirty="0" smtClean="0"/>
              <a:t> Soured cream</a:t>
            </a:r>
          </a:p>
          <a:p>
            <a:pPr>
              <a:buFont typeface="Arial" pitchFamily="34" charset="0"/>
              <a:buChar char="•"/>
            </a:pPr>
            <a:r>
              <a:rPr lang="en-GB" sz="2400" dirty="0" smtClean="0"/>
              <a:t> Eggs</a:t>
            </a:r>
          </a:p>
          <a:p>
            <a:pPr>
              <a:buFont typeface="Arial" pitchFamily="34" charset="0"/>
              <a:buChar char="•"/>
            </a:pPr>
            <a:r>
              <a:rPr lang="en-GB" sz="2400" dirty="0" smtClean="0"/>
              <a:t> Vanilla extract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652120" y="1052736"/>
            <a:ext cx="302433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GB" sz="2400" dirty="0" smtClean="0"/>
              <a:t> 300g </a:t>
            </a:r>
          </a:p>
          <a:p>
            <a:pPr>
              <a:buFont typeface="Arial" pitchFamily="34" charset="0"/>
              <a:buChar char="•"/>
            </a:pPr>
            <a:r>
              <a:rPr lang="en-GB" sz="2400" dirty="0" smtClean="0"/>
              <a:t> 200g</a:t>
            </a:r>
          </a:p>
          <a:p>
            <a:pPr>
              <a:buFont typeface="Arial" pitchFamily="34" charset="0"/>
              <a:buChar char="•"/>
            </a:pPr>
            <a:r>
              <a:rPr lang="en-GB" sz="2400" dirty="0" smtClean="0"/>
              <a:t> 200g</a:t>
            </a:r>
          </a:p>
          <a:p>
            <a:pPr>
              <a:buFont typeface="Arial" pitchFamily="34" charset="0"/>
              <a:buChar char="•"/>
            </a:pPr>
            <a:r>
              <a:rPr lang="en-GB" sz="2400" dirty="0" smtClean="0"/>
              <a:t> 6 tbsp</a:t>
            </a:r>
          </a:p>
          <a:p>
            <a:pPr>
              <a:buFont typeface="Arial" pitchFamily="34" charset="0"/>
              <a:buChar char="•"/>
            </a:pPr>
            <a:r>
              <a:rPr lang="en-GB" sz="2400" dirty="0" smtClean="0"/>
              <a:t> 150 ml</a:t>
            </a:r>
          </a:p>
          <a:p>
            <a:pPr>
              <a:buFont typeface="Arial" pitchFamily="34" charset="0"/>
              <a:buChar char="•"/>
            </a:pPr>
            <a:r>
              <a:rPr lang="en-GB" sz="2400" dirty="0" smtClean="0"/>
              <a:t> 284 ml pot</a:t>
            </a:r>
          </a:p>
          <a:p>
            <a:pPr>
              <a:buFont typeface="Arial" pitchFamily="34" charset="0"/>
              <a:buChar char="•"/>
            </a:pPr>
            <a:r>
              <a:rPr lang="en-GB" sz="2400" dirty="0" smtClean="0"/>
              <a:t> 2</a:t>
            </a:r>
          </a:p>
          <a:p>
            <a:pPr>
              <a:buFont typeface="Arial" pitchFamily="34" charset="0"/>
              <a:buChar char="•"/>
            </a:pPr>
            <a:r>
              <a:rPr lang="en-GB" sz="2400" dirty="0" smtClean="0"/>
              <a:t> 1 tsp</a:t>
            </a:r>
          </a:p>
        </p:txBody>
      </p:sp>
      <p:sp>
        <p:nvSpPr>
          <p:cNvPr id="27" name="Rectangle 26"/>
          <p:cNvSpPr/>
          <p:nvPr/>
        </p:nvSpPr>
        <p:spPr>
          <a:xfrm>
            <a:off x="295328" y="4372199"/>
            <a:ext cx="54006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GB" sz="2400" dirty="0" smtClean="0"/>
              <a:t>  This recipe makes </a:t>
            </a:r>
            <a:r>
              <a:rPr lang="en-GB" sz="2400" dirty="0" smtClean="0">
                <a:solidFill>
                  <a:srgbClr val="FF0000"/>
                </a:solidFill>
              </a:rPr>
              <a:t>10</a:t>
            </a:r>
            <a:r>
              <a:rPr lang="en-GB" sz="2400" dirty="0" smtClean="0"/>
              <a:t> muffins.</a:t>
            </a:r>
          </a:p>
        </p:txBody>
      </p:sp>
      <p:sp>
        <p:nvSpPr>
          <p:cNvPr id="28" name="Rectangle 27"/>
          <p:cNvSpPr/>
          <p:nvPr/>
        </p:nvSpPr>
        <p:spPr>
          <a:xfrm>
            <a:off x="267461" y="4866427"/>
            <a:ext cx="648072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GB" sz="2400" dirty="0" smtClean="0"/>
              <a:t> How could we change it to make </a:t>
            </a:r>
            <a:r>
              <a:rPr lang="en-GB" sz="2400" dirty="0" smtClean="0">
                <a:solidFill>
                  <a:srgbClr val="FF0000"/>
                </a:solidFill>
              </a:rPr>
              <a:t>5</a:t>
            </a:r>
            <a:r>
              <a:rPr lang="en-GB" sz="2400" dirty="0" smtClean="0"/>
              <a:t> muffins?</a:t>
            </a:r>
          </a:p>
        </p:txBody>
      </p:sp>
      <p:sp>
        <p:nvSpPr>
          <p:cNvPr id="29" name="Rectangle 28"/>
          <p:cNvSpPr/>
          <p:nvPr/>
        </p:nvSpPr>
        <p:spPr>
          <a:xfrm>
            <a:off x="267461" y="5853690"/>
            <a:ext cx="648072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GB" sz="2400" dirty="0" smtClean="0"/>
              <a:t> How could we change it to make </a:t>
            </a:r>
            <a:r>
              <a:rPr lang="en-GB" sz="2400" dirty="0" smtClean="0">
                <a:solidFill>
                  <a:srgbClr val="FF0000"/>
                </a:solidFill>
              </a:rPr>
              <a:t>7</a:t>
            </a:r>
            <a:r>
              <a:rPr lang="en-GB" sz="2400" dirty="0" smtClean="0"/>
              <a:t> muffins?</a:t>
            </a:r>
          </a:p>
        </p:txBody>
      </p:sp>
      <p:sp>
        <p:nvSpPr>
          <p:cNvPr id="8" name="Rectangle 7"/>
          <p:cNvSpPr/>
          <p:nvPr/>
        </p:nvSpPr>
        <p:spPr>
          <a:xfrm>
            <a:off x="267461" y="5350217"/>
            <a:ext cx="648072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GB" sz="2400" dirty="0" smtClean="0"/>
              <a:t> How could we change it to make </a:t>
            </a:r>
            <a:r>
              <a:rPr lang="en-GB" sz="2400" dirty="0" smtClean="0">
                <a:solidFill>
                  <a:srgbClr val="FF0000"/>
                </a:solidFill>
              </a:rPr>
              <a:t>2</a:t>
            </a:r>
            <a:r>
              <a:rPr lang="en-GB" sz="2400" dirty="0" smtClean="0"/>
              <a:t> muffins?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496" y="44624"/>
            <a:ext cx="8928992" cy="778098"/>
          </a:xfrm>
        </p:spPr>
        <p:txBody>
          <a:bodyPr anchor="t">
            <a:noAutofit/>
          </a:bodyPr>
          <a:lstStyle/>
          <a:p>
            <a:pPr algn="l"/>
            <a:r>
              <a:rPr lang="en-GB" sz="2400" dirty="0" smtClean="0"/>
              <a:t>Fill in the missing values on your sheet: </a:t>
            </a:r>
            <a:br>
              <a:rPr lang="en-GB" sz="2400" dirty="0" smtClean="0"/>
            </a:br>
            <a:r>
              <a:rPr lang="en-GB" sz="2400" dirty="0" smtClean="0"/>
              <a:t>(You </a:t>
            </a:r>
            <a:r>
              <a:rPr lang="en-GB" sz="2400" dirty="0" smtClean="0">
                <a:solidFill>
                  <a:srgbClr val="FF0000"/>
                </a:solidFill>
              </a:rPr>
              <a:t>can</a:t>
            </a:r>
            <a:r>
              <a:rPr lang="en-GB" sz="2400" dirty="0" smtClean="0"/>
              <a:t> use a calculator for speed)  </a:t>
            </a:r>
            <a:endParaRPr lang="en-GB" sz="2400" u="sng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7428921"/>
              </p:ext>
            </p:extLst>
          </p:nvPr>
        </p:nvGraphicFramePr>
        <p:xfrm>
          <a:off x="539552" y="980728"/>
          <a:ext cx="7344816" cy="569349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00199"/>
                <a:gridCol w="1440160"/>
                <a:gridCol w="1224136"/>
                <a:gridCol w="1368152"/>
                <a:gridCol w="1512169"/>
              </a:tblGrid>
              <a:tr h="389909"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Ingredients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10 muffins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5 muffins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2 muffins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7 muffins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32142"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Dark chocolate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300g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32142"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Self raising flour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200g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903059"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Light </a:t>
                      </a:r>
                      <a:r>
                        <a:rPr lang="en-GB" dirty="0" err="1" smtClean="0">
                          <a:solidFill>
                            <a:schemeClr val="tx1"/>
                          </a:solidFill>
                        </a:rPr>
                        <a:t>muscovado</a:t>
                      </a:r>
                      <a:r>
                        <a:rPr lang="en-GB" baseline="0" dirty="0" smtClean="0">
                          <a:solidFill>
                            <a:schemeClr val="tx1"/>
                          </a:solidFill>
                        </a:rPr>
                        <a:t> sugar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200g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98363"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Cocoa powder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6 tbsp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32142"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Sunflower </a:t>
                      </a:r>
                    </a:p>
                    <a:p>
                      <a:pPr algn="ctr"/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oil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150ml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98363"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Soured cream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284 ml/1 pot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32142"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Eggs</a:t>
                      </a:r>
                    </a:p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98363"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Vanilla extract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1 tsp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1268760"/>
            <a:ext cx="5786357" cy="324036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u="sng" dirty="0" smtClean="0"/>
              <a:t>Introduction</a:t>
            </a:r>
            <a:endParaRPr lang="en-GB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600200"/>
            <a:ext cx="8640960" cy="4525963"/>
          </a:xfrm>
        </p:spPr>
        <p:txBody>
          <a:bodyPr/>
          <a:lstStyle/>
          <a:p>
            <a:r>
              <a:rPr lang="en-GB" dirty="0" smtClean="0"/>
              <a:t>Over the two lesson you will be working in pairs to design a menu for your dinner party.</a:t>
            </a:r>
          </a:p>
          <a:p>
            <a:r>
              <a:rPr lang="en-GB" dirty="0" smtClean="0"/>
              <a:t>You will have to design a 3 course menu for </a:t>
            </a:r>
            <a:r>
              <a:rPr lang="en-GB" dirty="0" smtClean="0">
                <a:solidFill>
                  <a:srgbClr val="FF0000"/>
                </a:solidFill>
              </a:rPr>
              <a:t>10</a:t>
            </a:r>
            <a:r>
              <a:rPr lang="en-GB" dirty="0" smtClean="0"/>
              <a:t> people.</a:t>
            </a:r>
          </a:p>
          <a:p>
            <a:r>
              <a:rPr lang="en-GB" dirty="0" smtClean="0"/>
              <a:t>You will be given the recipes to choose from.</a:t>
            </a:r>
          </a:p>
          <a:p>
            <a:r>
              <a:rPr lang="en-GB" dirty="0" smtClean="0"/>
              <a:t>You will have to work </a:t>
            </a:r>
            <a:r>
              <a:rPr lang="en-GB" u="sng" dirty="0" smtClean="0"/>
              <a:t>which</a:t>
            </a:r>
            <a:r>
              <a:rPr lang="en-GB" dirty="0" smtClean="0"/>
              <a:t> ingredients you need and </a:t>
            </a:r>
            <a:r>
              <a:rPr lang="en-GB" u="sng" dirty="0" smtClean="0"/>
              <a:t>how much</a:t>
            </a:r>
            <a:r>
              <a:rPr lang="en-GB" dirty="0" smtClean="0"/>
              <a:t> of each ingredient you need using a ratio table.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02743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Introduction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256584"/>
          </a:xfrm>
        </p:spPr>
        <p:txBody>
          <a:bodyPr>
            <a:normAutofit/>
          </a:bodyPr>
          <a:lstStyle/>
          <a:p>
            <a:r>
              <a:rPr lang="en-GB" dirty="0" smtClean="0"/>
              <a:t>You will have to produce a shopping list of all the ingredients and the exact quantities required. </a:t>
            </a:r>
          </a:p>
          <a:p>
            <a:r>
              <a:rPr lang="en-GB" dirty="0" smtClean="0"/>
              <a:t>Once you have your shopping list you then have to buy your ingredients from a supermarket. You will be given price lists. </a:t>
            </a:r>
            <a:endParaRPr lang="en-GB" dirty="0"/>
          </a:p>
          <a:p>
            <a:r>
              <a:rPr lang="en-GB" dirty="0" smtClean="0"/>
              <a:t>Remember you may need to buy </a:t>
            </a:r>
            <a:r>
              <a:rPr lang="en-GB" u="sng" dirty="0" smtClean="0"/>
              <a:t>more</a:t>
            </a:r>
            <a:r>
              <a:rPr lang="en-GB" dirty="0" smtClean="0"/>
              <a:t> than you need, </a:t>
            </a:r>
            <a:r>
              <a:rPr lang="en-GB" dirty="0" err="1" smtClean="0"/>
              <a:t>eg</a:t>
            </a:r>
            <a:r>
              <a:rPr lang="en-GB" dirty="0" smtClean="0"/>
              <a:t> you cannot buy 1 egg!</a:t>
            </a:r>
          </a:p>
          <a:p>
            <a:pPr>
              <a:buNone/>
            </a:pPr>
            <a:endParaRPr lang="en-GB" u="sng" dirty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Introduction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25658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 smtClean="0"/>
              <a:t>At the end of this topic you will produce a poster showing:</a:t>
            </a:r>
          </a:p>
          <a:p>
            <a:pPr marL="0" indent="0">
              <a:buNone/>
            </a:pPr>
            <a:endParaRPr lang="en-GB" dirty="0"/>
          </a:p>
          <a:p>
            <a:r>
              <a:rPr lang="en-GB" dirty="0" smtClean="0"/>
              <a:t>Your chosen menu</a:t>
            </a:r>
          </a:p>
          <a:p>
            <a:r>
              <a:rPr lang="en-GB" dirty="0" smtClean="0"/>
              <a:t>The full ratio table needed for each course</a:t>
            </a:r>
          </a:p>
          <a:p>
            <a:r>
              <a:rPr lang="en-GB" dirty="0" smtClean="0"/>
              <a:t>A shopping list</a:t>
            </a:r>
          </a:p>
          <a:p>
            <a:r>
              <a:rPr lang="en-GB" dirty="0" smtClean="0"/>
              <a:t>How much it cost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u="sng" dirty="0" smtClean="0"/>
              <a:t>In today’s lesson…</a:t>
            </a:r>
            <a:endParaRPr lang="en-GB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Decide which 3 courses you are going to choose. You must have one starter, one main and one dessert.</a:t>
            </a:r>
          </a:p>
          <a:p>
            <a:r>
              <a:rPr lang="en-GB" dirty="0" smtClean="0"/>
              <a:t>Write out which ingredients you need into your ratio tables</a:t>
            </a:r>
          </a:p>
          <a:p>
            <a:r>
              <a:rPr lang="en-GB" dirty="0" smtClean="0"/>
              <a:t>Begin working out the exact quantities needed.</a:t>
            </a:r>
            <a:endParaRPr lang="en-GB" dirty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u="sng" dirty="0" smtClean="0"/>
              <a:t>Lesson 2</a:t>
            </a:r>
            <a:endParaRPr lang="en-GB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412776"/>
            <a:ext cx="8229600" cy="4525963"/>
          </a:xfrm>
        </p:spPr>
        <p:txBody>
          <a:bodyPr/>
          <a:lstStyle/>
          <a:p>
            <a:r>
              <a:rPr lang="en-GB" sz="2800" dirty="0" smtClean="0"/>
              <a:t>Continue working out quantities using your ratio tables if you haven’t finished.</a:t>
            </a:r>
          </a:p>
          <a:p>
            <a:r>
              <a:rPr lang="en-GB" sz="2800" dirty="0" smtClean="0"/>
              <a:t>Use the Tesco, Aldi and Asda shopping lists to find your ingredients (not all ingredients are available in every shop).</a:t>
            </a:r>
          </a:p>
          <a:p>
            <a:r>
              <a:rPr lang="en-GB" sz="2800" dirty="0" smtClean="0"/>
              <a:t>Decide how much of each ingredient you will need to buy. Remember you may have to buy more than you need (you can’t buy 1 egg, for example).</a:t>
            </a:r>
            <a:r>
              <a:rPr lang="en-GB" sz="2800" dirty="0"/>
              <a:t> </a:t>
            </a:r>
            <a:r>
              <a:rPr lang="en-GB" sz="2800" dirty="0" smtClean="0"/>
              <a:t>You might be able to use your ingredient in more than one recipe.</a:t>
            </a:r>
          </a:p>
          <a:p>
            <a:r>
              <a:rPr lang="en-GB" sz="2800" dirty="0" smtClean="0"/>
              <a:t>Fill in your shopping list and calculate the cost.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06974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u="sng" dirty="0" smtClean="0"/>
              <a:t>Presentation</a:t>
            </a:r>
            <a:endParaRPr lang="en-GB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412776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GB" sz="2800" dirty="0" smtClean="0"/>
              <a:t>Present your work on a large poster. It must include:</a:t>
            </a:r>
          </a:p>
          <a:p>
            <a:pPr marL="0" indent="0">
              <a:buNone/>
            </a:pPr>
            <a:endParaRPr lang="en-GB" sz="2800" dirty="0" smtClean="0"/>
          </a:p>
          <a:p>
            <a:r>
              <a:rPr lang="en-GB" sz="2800" dirty="0" smtClean="0"/>
              <a:t>Your menu </a:t>
            </a:r>
          </a:p>
          <a:p>
            <a:r>
              <a:rPr lang="en-GB" sz="2800" dirty="0" smtClean="0"/>
              <a:t>Your ratio tables</a:t>
            </a:r>
          </a:p>
          <a:p>
            <a:r>
              <a:rPr lang="en-GB" sz="2800" dirty="0" smtClean="0"/>
              <a:t>Your shopping list and prices</a:t>
            </a:r>
          </a:p>
          <a:p>
            <a:r>
              <a:rPr lang="en-GB" sz="2800" dirty="0" smtClean="0"/>
              <a:t>Your total cost.</a:t>
            </a:r>
          </a:p>
          <a:p>
            <a:endParaRPr lang="en-GB" sz="2800" dirty="0"/>
          </a:p>
          <a:p>
            <a:pPr marL="0" indent="0">
              <a:buNone/>
            </a:pPr>
            <a:r>
              <a:rPr lang="en-GB" sz="2800" dirty="0" smtClean="0"/>
              <a:t>The most impressive posters will receive positive points.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49710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0"/>
  <p:tag name="TIME" val="15"/>
  <p:tag name="QUESTION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0"/>
  <p:tag name="TIME" val="15"/>
  <p:tag name="QUESTION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0"/>
  <p:tag name="TIME" val="15"/>
  <p:tag name="QUESTION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0"/>
  <p:tag name="TIME" val="15"/>
  <p:tag name="QUESTION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0"/>
  <p:tag name="TIME" val="15"/>
  <p:tag name="QUESTION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0"/>
  <p:tag name="TIME" val="15"/>
  <p:tag name="QUESTION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0"/>
  <p:tag name="TIME" val="15"/>
  <p:tag name="QUESTION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0"/>
  <p:tag name="TIME" val="15"/>
  <p:tag name="QUESTION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0"/>
  <p:tag name="TIME" val="15"/>
  <p:tag name="QUESTION" val="1"/>
</p:tagLst>
</file>

<file path=ppt/theme/theme1.xml><?xml version="1.0" encoding="utf-8"?>
<a:theme xmlns:a="http://schemas.openxmlformats.org/drawingml/2006/main" name="Bluecoa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262EBAA8420DC4A85A45181998DD644" ma:contentTypeVersion="3" ma:contentTypeDescription="Create a new document." ma:contentTypeScope="" ma:versionID="38fb1a2ab6c77a10366197585b4184f7">
  <xsd:schema xmlns:xsd="http://www.w3.org/2001/XMLSchema" xmlns:xs="http://www.w3.org/2001/XMLSchema" xmlns:p="http://schemas.microsoft.com/office/2006/metadata/properties" xmlns:ns2="2d37ff32-2469-40c3-8751-7c8acd69bc8b" targetNamespace="http://schemas.microsoft.com/office/2006/metadata/properties" ma:root="true" ma:fieldsID="fc6b7b492e4d5b9441579fb1fd3d836d" ns2:_="">
    <xsd:import namespace="2d37ff32-2469-40c3-8751-7c8acd69bc8b"/>
    <xsd:element name="properties">
      <xsd:complexType>
        <xsd:sequence>
          <xsd:element name="documentManagement">
            <xsd:complexType>
              <xsd:all>
                <xsd:element ref="ns2:Description0" minOccurs="0"/>
                <xsd:element ref="ns2:InUnits" minOccurs="0"/>
                <xsd:element ref="ns2:Comments" minOccurs="0"/>
                <xsd:element ref="ns2:OldUnits" minOccurs="0"/>
                <xsd:element ref="ns2:OID" minOccurs="0"/>
                <xsd:element ref="ns2:ForStude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d37ff32-2469-40c3-8751-7c8acd69bc8b" elementFormDefault="qualified">
    <xsd:import namespace="http://schemas.microsoft.com/office/2006/documentManagement/types"/>
    <xsd:import namespace="http://schemas.microsoft.com/office/infopath/2007/PartnerControls"/>
    <xsd:element name="Description0" ma:index="8" nillable="true" ma:displayName="Description" ma:internalName="Description0" ma:readOnly="false">
      <xsd:simpleType>
        <xsd:restriction base="dms:Text">
          <xsd:maxLength value="255"/>
        </xsd:restriction>
      </xsd:simpleType>
    </xsd:element>
    <xsd:element name="InUnits" ma:index="9" nillable="true" ma:displayName="InUnits" ma:list="{35b76ace-a553-45f2-be19-0c8140a3ca35}" ma:internalName="InUnits" ma:showField="Title" ma:web="b1dccaa9-7c8e-4c37-a2f4-9ffdf016868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Comments" ma:index="10" nillable="true" ma:displayName="Comments" ma:internalName="Comments" ma:readOnly="false">
      <xsd:simpleType>
        <xsd:restriction base="dms:Note">
          <xsd:maxLength value="255"/>
        </xsd:restriction>
      </xsd:simpleType>
    </xsd:element>
    <xsd:element name="OldUnits" ma:index="11" nillable="true" ma:displayName="OldUnits" ma:internalName="OldUnits" ma:readOnly="false">
      <xsd:simpleType>
        <xsd:restriction base="dms:Note">
          <xsd:maxLength value="255"/>
        </xsd:restriction>
      </xsd:simpleType>
    </xsd:element>
    <xsd:element name="OID" ma:index="12" nillable="true" ma:displayName="OID" ma:internalName="OID" ma:readOnly="false">
      <xsd:simpleType>
        <xsd:restriction base="dms:Text">
          <xsd:maxLength value="255"/>
        </xsd:restriction>
      </xsd:simpleType>
    </xsd:element>
    <xsd:element name="ForStudents" ma:index="13" nillable="true" ma:displayName="ForStudents" ma:default="0" ma:description="Set to yes if students are to have access to the resource." ma:internalName="ForStudents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>
    <Comments xmlns="2d37ff32-2469-40c3-8751-7c8acd69bc8b" xsi:nil="true"/>
    <OldUnits xmlns="2d37ff32-2469-40c3-8751-7c8acd69bc8b" xsi:nil="true"/>
    <Description0 xmlns="2d37ff32-2469-40c3-8751-7c8acd69bc8b">Intro to the project (follows on from basic PR recap lesson)</Description0>
    <InUnits xmlns="2d37ff32-2469-40c3-8751-7c8acd69bc8b">
      <Value>46</Value>
    </InUnits>
    <OID xmlns="2d37ff32-2469-40c3-8751-7c8acd69bc8b" xsi:nil="true"/>
    <ForStudents xmlns="2d37ff32-2469-40c3-8751-7c8acd69bc8b" xsi:nil="true"/>
  </documentManagement>
</p:properties>
</file>

<file path=customXml/itemProps1.xml><?xml version="1.0" encoding="utf-8"?>
<ds:datastoreItem xmlns:ds="http://schemas.openxmlformats.org/officeDocument/2006/customXml" ds:itemID="{14A43768-18E1-46C7-9F61-0A1F33B0FC0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d37ff32-2469-40c3-8751-7c8acd69bc8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6003A3A-855D-48CB-8FD0-C2DC85E40F3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8A66170-22A0-476C-8627-F0BBD5E5FE04}">
  <ds:schemaRefs>
    <ds:schemaRef ds:uri="http://schemas.microsoft.com/office/infopath/2007/PartnerControls"/>
    <ds:schemaRef ds:uri="http://purl.org/dc/terms/"/>
    <ds:schemaRef ds:uri="http://schemas.microsoft.com/office/2006/metadata/properties"/>
    <ds:schemaRef ds:uri="http://purl.org/dc/dcmitype/"/>
    <ds:schemaRef ds:uri="http://www.w3.org/XML/1998/namespace"/>
    <ds:schemaRef ds:uri="http://purl.org/dc/elements/1.1/"/>
    <ds:schemaRef ds:uri="http://schemas.microsoft.com/office/2006/documentManagement/types"/>
    <ds:schemaRef ds:uri="http://schemas.openxmlformats.org/package/2006/metadata/core-properties"/>
    <ds:schemaRef ds:uri="2d37ff32-2469-40c3-8751-7c8acd69bc8b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Bluecoat</Template>
  <TotalTime>305</TotalTime>
  <Words>480</Words>
  <Application>Microsoft Office PowerPoint</Application>
  <PresentationFormat>On-screen Show (4:3)</PresentationFormat>
  <Paragraphs>78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Bluecoat</vt:lpstr>
      <vt:lpstr>Starter:  Here is a recipe for Chocolate muffins:  </vt:lpstr>
      <vt:lpstr>Fill in the missing values on your sheet:  (You can use a calculator for speed)  </vt:lpstr>
      <vt:lpstr>PowerPoint Presentation</vt:lpstr>
      <vt:lpstr>Introduction</vt:lpstr>
      <vt:lpstr>Introduction</vt:lpstr>
      <vt:lpstr>Introduction</vt:lpstr>
      <vt:lpstr>In today’s lesson…</vt:lpstr>
      <vt:lpstr>Lesson 2</vt:lpstr>
      <vt:lpstr>Presentation</vt:lpstr>
    </vt:vector>
  </TitlesOfParts>
  <Company>TRINITY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Come Dine With Me Lesson 2</dc:title>
  <dc:creator>Warden, M</dc:creator>
  <cp:lastModifiedBy>Warden, M</cp:lastModifiedBy>
  <cp:revision>17</cp:revision>
  <dcterms:created xsi:type="dcterms:W3CDTF">2011-06-17T08:43:05Z</dcterms:created>
  <dcterms:modified xsi:type="dcterms:W3CDTF">2016-09-11T15:18:25Z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0x0101002262EBAA8420DC4A85A45181998DD644</vt:lpwstr>
  </property>
  <property fmtid="{D5CDD505-2E9C-101B-9397-08002B2CF9AE}" pid="3" name="Order">
    <vt:r8>189000</vt:r8>
  </property>
  <property fmtid="{D5CDD505-2E9C-101B-9397-08002B2CF9AE}" pid="4" name="xd_ProgID">
    <vt:lpwstr/>
  </property>
  <property fmtid="{D5CDD505-2E9C-101B-9397-08002B2CF9AE}" pid="5" name="_SourceUrl">
    <vt:lpwstr/>
  </property>
  <property fmtid="{D5CDD505-2E9C-101B-9397-08002B2CF9AE}" pid="6" name="_SharedFileIndex">
    <vt:lpwstr/>
  </property>
  <property fmtid="{D5CDD505-2E9C-101B-9397-08002B2CF9AE}" pid="7" name="TemplateUrl">
    <vt:lpwstr/>
  </property>
</Properties>
</file>