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
  </p:notesMasterIdLst>
  <p:sldIdLst>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72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85A10C-C565-46A9-B28B-F990B992FF8C}" type="datetimeFigureOut">
              <a:rPr lang="en-GB" smtClean="0"/>
              <a:t>10/09/2016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17529E-D737-4FC5-A3DF-B2E5F0FD71F9}" type="slidenum">
              <a:rPr lang="en-GB" smtClean="0"/>
              <a:t>‹#›</a:t>
            </a:fld>
            <a:endParaRPr lang="en-GB"/>
          </a:p>
        </p:txBody>
      </p:sp>
    </p:spTree>
    <p:extLst>
      <p:ext uri="{BB962C8B-B14F-4D97-AF65-F5344CB8AC3E}">
        <p14:creationId xmlns:p14="http://schemas.microsoft.com/office/powerpoint/2010/main" val="2512369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ED3C07D-A41A-4D6B-A20B-3A20D1EB1ECD}"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2684590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84179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9312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02982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65309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34999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9064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15119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00142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44652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9282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76584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85911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31666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87879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56795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9"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99771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53359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4"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13021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444888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60402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54705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53781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171714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A63CCF8-7474-428C-8122-92BB947B709F}" type="datetimeFigureOut">
              <a:rPr lang="en-GB" smtClean="0">
                <a:solidFill>
                  <a:prstClr val="black">
                    <a:tint val="75000"/>
                  </a:prstClr>
                </a:solidFill>
              </a:rPr>
              <a:pPr/>
              <a:t>10/09/2016</a:t>
            </a:fld>
            <a:endParaRPr lang="en-GB">
              <a:solidFill>
                <a:prstClr val="black">
                  <a:tint val="75000"/>
                </a:prstClr>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prstClr val="black">
                  <a:tint val="75000"/>
                </a:prstClr>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B049679-D923-4C31-A1E1-0983AE94A5C0}" type="slidenum">
              <a:rPr lang="en-GB" smtClean="0">
                <a:solidFill>
                  <a:prstClr val="black">
                    <a:tint val="75000"/>
                  </a:prstClr>
                </a:solidFill>
              </a:rPr>
              <a:pPr/>
              <a:t>‹#›</a:t>
            </a:fld>
            <a:endParaRPr lang="en-GB">
              <a:solidFill>
                <a:prstClr val="black">
                  <a:tint val="75000"/>
                </a:prstClr>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1032"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324850" y="5988050"/>
            <a:ext cx="6286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tags" Target="../tags/tag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tags" Target="../tags/tag3.xml"/><Relationship Id="rId5" Type="http://schemas.openxmlformats.org/officeDocument/2006/relationships/image" Target="../media/image5.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tags" Target="../tags/tag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3.xml"/><Relationship Id="rId1" Type="http://schemas.openxmlformats.org/officeDocument/2006/relationships/tags" Target="../tags/tag5.xml"/><Relationship Id="rId6" Type="http://schemas.microsoft.com/office/2007/relationships/hdphoto" Target="../media/hdphoto4.wdp"/><Relationship Id="rId5" Type="http://schemas.openxmlformats.org/officeDocument/2006/relationships/image" Target="../media/image9.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3.xml"/><Relationship Id="rId1" Type="http://schemas.openxmlformats.org/officeDocument/2006/relationships/tags" Target="../tags/tag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3.xml"/><Relationship Id="rId1" Type="http://schemas.openxmlformats.org/officeDocument/2006/relationships/tags" Target="../tags/tag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916" y="0"/>
            <a:ext cx="8229600" cy="1080121"/>
          </a:xfrm>
        </p:spPr>
        <p:txBody>
          <a:bodyPr>
            <a:noAutofit/>
          </a:bodyPr>
          <a:lstStyle/>
          <a:p>
            <a:pPr algn="l"/>
            <a:r>
              <a:rPr lang="en-GB" sz="3200" dirty="0" smtClean="0"/>
              <a:t>Buying in bulk: The ‘Open later’ store.</a:t>
            </a:r>
            <a:endParaRPr lang="en-GB" sz="3200" dirty="0"/>
          </a:p>
        </p:txBody>
      </p:sp>
      <p:sp>
        <p:nvSpPr>
          <p:cNvPr id="3" name="Content Placeholder 2"/>
          <p:cNvSpPr>
            <a:spLocks noGrp="1"/>
          </p:cNvSpPr>
          <p:nvPr>
            <p:ph idx="1"/>
          </p:nvPr>
        </p:nvSpPr>
        <p:spPr>
          <a:xfrm>
            <a:off x="467678" y="1138863"/>
            <a:ext cx="7992888" cy="3240360"/>
          </a:xfrm>
        </p:spPr>
        <p:txBody>
          <a:bodyPr>
            <a:normAutofit fontScale="77500" lnSpcReduction="20000"/>
          </a:bodyPr>
          <a:lstStyle/>
          <a:p>
            <a:pPr lvl="0"/>
            <a:r>
              <a:rPr lang="en-GB" dirty="0" smtClean="0"/>
              <a:t>Craig </a:t>
            </a:r>
            <a:r>
              <a:rPr lang="en-GB" dirty="0"/>
              <a:t>is the manager of an ‘Open later’ convenience store. Every Monday morning he does a stock check and places orders for products he is running short of.</a:t>
            </a:r>
          </a:p>
          <a:p>
            <a:pPr marL="0" indent="0">
              <a:buNone/>
            </a:pPr>
            <a:endParaRPr lang="en-GB" dirty="0"/>
          </a:p>
          <a:p>
            <a:r>
              <a:rPr lang="en-GB" dirty="0"/>
              <a:t>Supplies of pure orange juice are running low. The cartons of juice come in packs of 12. Craig uses a ratio table to work out how many cartons of juice he will get if he orders 19 packs. His working is shown below:</a:t>
            </a:r>
          </a:p>
          <a:p>
            <a:pPr marL="0" indent="0">
              <a:buNone/>
            </a:pPr>
            <a:endParaRPr lang="en-GB" dirty="0"/>
          </a:p>
          <a:p>
            <a:pPr marL="0" lvl="0" indent="0">
              <a:buNone/>
            </a:pPr>
            <a:endParaRPr lang="en-GB" dirty="0"/>
          </a:p>
          <a:p>
            <a:pPr marL="0" lvl="0" indent="0">
              <a:buNone/>
            </a:pPr>
            <a:endParaRPr lang="en-GB" sz="2400" dirty="0" smtClean="0"/>
          </a:p>
        </p:txBody>
      </p:sp>
      <p:pic>
        <p:nvPicPr>
          <p:cNvPr id="8194" name="Picture 2"/>
          <p:cNvPicPr>
            <a:picLocks noChangeAspect="1" noChangeArrowheads="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195870" y="4247538"/>
            <a:ext cx="6794772" cy="1967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662" y="4496706"/>
            <a:ext cx="1657350" cy="17335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56466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728192"/>
          </a:xfrm>
        </p:spPr>
        <p:txBody>
          <a:bodyPr>
            <a:noAutofit/>
          </a:bodyPr>
          <a:lstStyle/>
          <a:p>
            <a:pPr algn="l"/>
            <a:r>
              <a:rPr lang="en-GB" sz="3600" dirty="0"/>
              <a:t/>
            </a:r>
            <a:br>
              <a:rPr lang="en-GB" sz="3600" dirty="0"/>
            </a:br>
            <a:r>
              <a:rPr lang="en-GB" sz="3600" dirty="0" smtClean="0"/>
              <a:t>Craig started his ratio table like this:</a:t>
            </a:r>
            <a:endParaRPr lang="en-GB" sz="3600" dirty="0"/>
          </a:p>
        </p:txBody>
      </p:sp>
      <p:sp>
        <p:nvSpPr>
          <p:cNvPr id="3" name="Content Placeholder 2"/>
          <p:cNvSpPr>
            <a:spLocks noGrp="1"/>
          </p:cNvSpPr>
          <p:nvPr>
            <p:ph idx="1"/>
          </p:nvPr>
        </p:nvSpPr>
        <p:spPr>
          <a:xfrm>
            <a:off x="457200" y="4581128"/>
            <a:ext cx="7787208" cy="1656184"/>
          </a:xfrm>
        </p:spPr>
        <p:txBody>
          <a:bodyPr>
            <a:normAutofit/>
          </a:bodyPr>
          <a:lstStyle/>
          <a:p>
            <a:pPr marL="0" indent="0">
              <a:buNone/>
            </a:pPr>
            <a:r>
              <a:rPr lang="en-GB" dirty="0"/>
              <a:t>Make a copy of the start of Craig’s ratio table and use it to find the number of drinks in 28 packs</a:t>
            </a:r>
            <a:r>
              <a:rPr lang="en-GB" dirty="0" smtClean="0"/>
              <a:t>.</a:t>
            </a:r>
            <a:endParaRPr lang="en-GB" sz="2400" dirty="0" smtClean="0"/>
          </a:p>
        </p:txBody>
      </p:sp>
      <p:pic>
        <p:nvPicPr>
          <p:cNvPr id="9218"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39552" y="1988840"/>
            <a:ext cx="7958397" cy="230425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5869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004" y="148012"/>
            <a:ext cx="8229600" cy="1728192"/>
          </a:xfrm>
        </p:spPr>
        <p:txBody>
          <a:bodyPr>
            <a:noAutofit/>
          </a:bodyPr>
          <a:lstStyle/>
          <a:p>
            <a:pPr algn="l"/>
            <a:r>
              <a:rPr lang="en-GB" sz="3200" dirty="0"/>
              <a:t/>
            </a:r>
            <a:br>
              <a:rPr lang="en-GB" sz="3200" dirty="0"/>
            </a:br>
            <a:r>
              <a:rPr lang="en-GB" sz="3200" dirty="0" smtClean="0"/>
              <a:t>Individual work in your books:</a:t>
            </a:r>
            <a:br>
              <a:rPr lang="en-GB" sz="3200" dirty="0" smtClean="0"/>
            </a:br>
            <a:r>
              <a:rPr lang="en-GB" sz="3200" dirty="0"/>
              <a:t/>
            </a:r>
            <a:br>
              <a:rPr lang="en-GB" sz="3200" dirty="0"/>
            </a:br>
            <a:r>
              <a:rPr lang="en-GB" sz="2800" dirty="0" smtClean="0"/>
              <a:t>Tins of soup come in trays of 9</a:t>
            </a:r>
            <a:br>
              <a:rPr lang="en-GB" sz="2800" dirty="0" smtClean="0"/>
            </a:br>
            <a:r>
              <a:rPr lang="en-GB" sz="2800" dirty="0" smtClean="0"/>
              <a:t>Craig starts a ratio table as follows:</a:t>
            </a:r>
            <a:endParaRPr lang="en-GB" sz="2800" dirty="0"/>
          </a:p>
        </p:txBody>
      </p:sp>
      <p:sp>
        <p:nvSpPr>
          <p:cNvPr id="3" name="Content Placeholder 2"/>
          <p:cNvSpPr>
            <a:spLocks noGrp="1"/>
          </p:cNvSpPr>
          <p:nvPr>
            <p:ph idx="1"/>
          </p:nvPr>
        </p:nvSpPr>
        <p:spPr>
          <a:xfrm>
            <a:off x="328411" y="4704083"/>
            <a:ext cx="7787208" cy="1656184"/>
          </a:xfrm>
        </p:spPr>
        <p:txBody>
          <a:bodyPr>
            <a:normAutofit fontScale="92500" lnSpcReduction="20000"/>
          </a:bodyPr>
          <a:lstStyle/>
          <a:p>
            <a:pPr marL="514350" lvl="0" indent="-514350">
              <a:buAutoNum type="alphaLcParenR"/>
            </a:pPr>
            <a:r>
              <a:rPr lang="en-GB" sz="2800" dirty="0" smtClean="0"/>
              <a:t>What </a:t>
            </a:r>
            <a:r>
              <a:rPr lang="en-GB" sz="2800" dirty="0"/>
              <a:t>else do you know? Copy the table and fill in some other </a:t>
            </a:r>
            <a:r>
              <a:rPr lang="en-GB" sz="2800" dirty="0" smtClean="0"/>
              <a:t>values</a:t>
            </a:r>
            <a:r>
              <a:rPr lang="en-GB" sz="2800" dirty="0"/>
              <a:t> </a:t>
            </a:r>
            <a:endParaRPr lang="en-GB" sz="2800" dirty="0"/>
          </a:p>
          <a:p>
            <a:pPr marL="0" lvl="0" indent="0">
              <a:buNone/>
            </a:pPr>
            <a:endParaRPr lang="en-GB" sz="2800" dirty="0"/>
          </a:p>
          <a:p>
            <a:pPr marL="0" lvl="0" indent="0">
              <a:buNone/>
            </a:pPr>
            <a:r>
              <a:rPr lang="en-GB" sz="2800" dirty="0" smtClean="0"/>
              <a:t>b) Find </a:t>
            </a:r>
            <a:r>
              <a:rPr lang="en-GB" sz="2800" dirty="0"/>
              <a:t>the number of tins in 35 trays</a:t>
            </a:r>
            <a:r>
              <a:rPr lang="en-GB" sz="2800" dirty="0" smtClean="0"/>
              <a:t>.</a:t>
            </a:r>
          </a:p>
        </p:txBody>
      </p:sp>
      <p:pic>
        <p:nvPicPr>
          <p:cNvPr id="10242" name="Picture 11"/>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13422" t="63075" r="19333" b="9424"/>
          <a:stretch>
            <a:fillRect/>
          </a:stretch>
        </p:blipFill>
        <p:spPr bwMode="auto">
          <a:xfrm>
            <a:off x="236004" y="2348880"/>
            <a:ext cx="5709813" cy="160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2052" y="260648"/>
            <a:ext cx="2472569"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6434644" y="3057598"/>
            <a:ext cx="2030960" cy="1371600"/>
          </a:xfrm>
          <a:prstGeom prst="round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solidFill>
                  <a:schemeClr val="tx1"/>
                </a:solidFill>
              </a:rPr>
              <a:t>Now answer all of the questions</a:t>
            </a:r>
            <a:endParaRPr lang="en-GB" sz="2400" dirty="0">
              <a:solidFill>
                <a:schemeClr val="tx1"/>
              </a:solidFill>
            </a:endParaRPr>
          </a:p>
        </p:txBody>
      </p:sp>
    </p:spTree>
    <p:custDataLst>
      <p:tags r:id="rId1"/>
    </p:custDataLst>
    <p:extLst>
      <p:ext uri="{BB962C8B-B14F-4D97-AF65-F5344CB8AC3E}">
        <p14:creationId xmlns:p14="http://schemas.microsoft.com/office/powerpoint/2010/main" val="256558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483" y="172844"/>
            <a:ext cx="8966517" cy="2448272"/>
          </a:xfrm>
        </p:spPr>
        <p:txBody>
          <a:bodyPr>
            <a:noAutofit/>
          </a:bodyPr>
          <a:lstStyle/>
          <a:p>
            <a:pPr lvl="0" algn="l"/>
            <a:r>
              <a:rPr lang="en-GB" sz="3600" dirty="0"/>
              <a:t/>
            </a:r>
            <a:br>
              <a:rPr lang="en-GB" sz="3600" dirty="0"/>
            </a:br>
            <a:r>
              <a:rPr lang="en-GB" sz="3200" b="1" dirty="0" smtClean="0"/>
              <a:t>At the </a:t>
            </a:r>
            <a:r>
              <a:rPr lang="en-GB" sz="3200" b="1" dirty="0" smtClean="0"/>
              <a:t>wholesalers</a:t>
            </a:r>
            <a:br>
              <a:rPr lang="en-GB" sz="3200" b="1" dirty="0" smtClean="0"/>
            </a:br>
            <a:r>
              <a:rPr lang="en-GB" sz="3200" b="1" dirty="0" smtClean="0"/>
              <a:t/>
            </a:r>
            <a:br>
              <a:rPr lang="en-GB" sz="3200" b="1" dirty="0" smtClean="0"/>
            </a:br>
            <a:r>
              <a:rPr lang="en-GB" sz="2800" dirty="0" smtClean="0"/>
              <a:t>Every fortnight Craig goes </a:t>
            </a:r>
            <a:r>
              <a:rPr lang="en-GB" sz="2800" dirty="0"/>
              <a:t>to the wholesalers to restock on </a:t>
            </a:r>
            <a:r>
              <a:rPr lang="en-GB" sz="2800" dirty="0" smtClean="0"/>
              <a:t>supplies. Craig </a:t>
            </a:r>
            <a:r>
              <a:rPr lang="en-GB" sz="2800" dirty="0"/>
              <a:t>needs to restock on his supply of chocolate bars. He looks at the brands available to see which is the best buy.</a:t>
            </a:r>
            <a:br>
              <a:rPr lang="en-GB" sz="2800" dirty="0"/>
            </a:br>
            <a:endParaRPr lang="en-GB" sz="2800" dirty="0"/>
          </a:p>
        </p:txBody>
      </p:sp>
      <p:sp>
        <p:nvSpPr>
          <p:cNvPr id="3" name="Content Placeholder 2"/>
          <p:cNvSpPr>
            <a:spLocks noGrp="1"/>
          </p:cNvSpPr>
          <p:nvPr>
            <p:ph idx="1"/>
          </p:nvPr>
        </p:nvSpPr>
        <p:spPr>
          <a:xfrm>
            <a:off x="70834" y="4507449"/>
            <a:ext cx="9073166" cy="2088232"/>
          </a:xfrm>
        </p:spPr>
        <p:txBody>
          <a:bodyPr>
            <a:normAutofit/>
          </a:bodyPr>
          <a:lstStyle/>
          <a:p>
            <a:pPr marL="0" lvl="0" indent="0">
              <a:buNone/>
            </a:pPr>
            <a:r>
              <a:rPr lang="en-GB" sz="2400" dirty="0" smtClean="0"/>
              <a:t>A box of 14 bar costs £8.40            </a:t>
            </a:r>
            <a:r>
              <a:rPr lang="en-GB" sz="2400" dirty="0" smtClean="0"/>
              <a:t>A </a:t>
            </a:r>
            <a:r>
              <a:rPr lang="en-GB" sz="2400" dirty="0" smtClean="0"/>
              <a:t>box of 20 bars costs £14.50</a:t>
            </a:r>
            <a:endParaRPr lang="en-GB" sz="2400" dirty="0"/>
          </a:p>
          <a:p>
            <a:pPr marL="0" lvl="0" indent="0">
              <a:buNone/>
            </a:pPr>
            <a:endParaRPr lang="en-GB" sz="2800" dirty="0" smtClean="0"/>
          </a:p>
          <a:p>
            <a:pPr marL="0" indent="0">
              <a:buNone/>
            </a:pPr>
            <a:r>
              <a:rPr lang="en-GB" sz="2800" dirty="0"/>
              <a:t>Craig draws two ratio tables and wonders how he can compare the </a:t>
            </a:r>
            <a:r>
              <a:rPr lang="en-GB" sz="2800" dirty="0" smtClean="0"/>
              <a:t>prices:</a:t>
            </a:r>
            <a:endParaRPr lang="en-GB" sz="2800" dirty="0"/>
          </a:p>
          <a:p>
            <a:pPr marL="0" lvl="0" indent="0">
              <a:buNone/>
            </a:pPr>
            <a:endParaRPr lang="en-GB" sz="280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999" y="2852936"/>
            <a:ext cx="2575917" cy="1635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0233" y="2852936"/>
            <a:ext cx="2652001" cy="1532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070061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425637"/>
          </a:xfrm>
        </p:spPr>
        <p:txBody>
          <a:bodyPr>
            <a:noAutofit/>
          </a:bodyPr>
          <a:lstStyle/>
          <a:p>
            <a:pPr algn="l"/>
            <a:r>
              <a:rPr lang="en-GB" sz="3200" b="1" dirty="0" smtClean="0"/>
              <a:t>At </a:t>
            </a:r>
            <a:r>
              <a:rPr lang="en-GB" sz="3200" b="1" dirty="0" smtClean="0"/>
              <a:t>the wholesalers</a:t>
            </a:r>
            <a:endParaRPr lang="en-GB" sz="3200" dirty="0"/>
          </a:p>
        </p:txBody>
      </p:sp>
      <p:sp>
        <p:nvSpPr>
          <p:cNvPr id="3" name="Content Placeholder 2"/>
          <p:cNvSpPr>
            <a:spLocks noGrp="1"/>
          </p:cNvSpPr>
          <p:nvPr>
            <p:ph idx="1"/>
          </p:nvPr>
        </p:nvSpPr>
        <p:spPr>
          <a:xfrm>
            <a:off x="457200" y="5013176"/>
            <a:ext cx="7787208" cy="1656184"/>
          </a:xfrm>
          <a:solidFill>
            <a:schemeClr val="bg1"/>
          </a:solidFill>
        </p:spPr>
        <p:txBody>
          <a:bodyPr>
            <a:normAutofit fontScale="92500" lnSpcReduction="10000"/>
          </a:bodyPr>
          <a:lstStyle/>
          <a:p>
            <a:pPr marL="0" indent="0">
              <a:buNone/>
            </a:pPr>
            <a:r>
              <a:rPr lang="en-GB" sz="2400" dirty="0" smtClean="0"/>
              <a:t>a)</a:t>
            </a:r>
            <a:r>
              <a:rPr lang="en-GB" sz="2800" dirty="0"/>
              <a:t> Copy the ratio tables and fill in some other quantities that you know the cost of.</a:t>
            </a:r>
          </a:p>
          <a:p>
            <a:pPr marL="0" indent="0">
              <a:buNone/>
            </a:pPr>
            <a:r>
              <a:rPr lang="en-GB" sz="2800" dirty="0" smtClean="0"/>
              <a:t>b) </a:t>
            </a:r>
            <a:r>
              <a:rPr lang="en-GB" sz="2800" dirty="0"/>
              <a:t>Can you figure out which brand is cheaper? How did you do it?</a:t>
            </a:r>
          </a:p>
          <a:p>
            <a:pPr marL="0" lvl="0" indent="0">
              <a:buNone/>
            </a:pPr>
            <a:endParaRPr lang="en-GB" sz="2800" dirty="0" smtClean="0"/>
          </a:p>
        </p:txBody>
      </p:sp>
      <p:pic>
        <p:nvPicPr>
          <p:cNvPr id="2050" name="Picture 2"/>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00857" y="1493102"/>
            <a:ext cx="6920333" cy="157280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5">
            <a:duotone>
              <a:prstClr val="black"/>
              <a:schemeClr val="tx2">
                <a:tint val="45000"/>
                <a:satMod val="400000"/>
              </a:schemeClr>
            </a:duotone>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15615" y="3080428"/>
            <a:ext cx="6905575" cy="161454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16572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656184"/>
          </a:xfrm>
        </p:spPr>
        <p:txBody>
          <a:bodyPr>
            <a:noAutofit/>
          </a:bodyPr>
          <a:lstStyle/>
          <a:p>
            <a:pPr lvl="0" algn="l"/>
            <a:r>
              <a:rPr lang="en-GB" sz="3600" dirty="0"/>
              <a:t/>
            </a:r>
            <a:br>
              <a:rPr lang="en-GB" sz="3600" dirty="0"/>
            </a:br>
            <a:r>
              <a:rPr lang="en-GB" sz="3200" dirty="0" smtClean="0"/>
              <a:t>Craig is wondering which brand of batteries to go for</a:t>
            </a:r>
            <a:endParaRPr lang="en-GB" sz="3200" dirty="0"/>
          </a:p>
        </p:txBody>
      </p:sp>
      <p:sp>
        <p:nvSpPr>
          <p:cNvPr id="3" name="Content Placeholder 2"/>
          <p:cNvSpPr>
            <a:spLocks noGrp="1"/>
          </p:cNvSpPr>
          <p:nvPr>
            <p:ph idx="1"/>
          </p:nvPr>
        </p:nvSpPr>
        <p:spPr>
          <a:xfrm>
            <a:off x="210816" y="4869160"/>
            <a:ext cx="8856984" cy="1584176"/>
          </a:xfrm>
        </p:spPr>
        <p:txBody>
          <a:bodyPr>
            <a:normAutofit/>
          </a:bodyPr>
          <a:lstStyle/>
          <a:p>
            <a:pPr marL="0" lvl="0" indent="0">
              <a:buNone/>
            </a:pPr>
            <a:r>
              <a:rPr lang="en-GB" sz="2800" dirty="0" smtClean="0"/>
              <a:t>a) Make </a:t>
            </a:r>
            <a:r>
              <a:rPr lang="en-GB" sz="2800" dirty="0"/>
              <a:t>two ratio tables and fill in some other quantities of batteries that you know the cost of</a:t>
            </a:r>
            <a:r>
              <a:rPr lang="en-GB" sz="2800" dirty="0" smtClean="0"/>
              <a:t>.</a:t>
            </a:r>
            <a:r>
              <a:rPr lang="en-GB" sz="2800" dirty="0"/>
              <a:t> </a:t>
            </a:r>
          </a:p>
          <a:p>
            <a:pPr marL="0" lvl="0" indent="0">
              <a:buNone/>
            </a:pPr>
            <a:r>
              <a:rPr lang="en-GB" sz="2800" dirty="0" smtClean="0"/>
              <a:t>b) Which </a:t>
            </a:r>
            <a:r>
              <a:rPr lang="en-GB" sz="2800" dirty="0"/>
              <a:t>brand is cheaper</a:t>
            </a:r>
            <a:r>
              <a:rPr lang="en-GB" sz="2800" dirty="0" smtClean="0"/>
              <a: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037217"/>
            <a:ext cx="2970456" cy="1326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3723" y="1723640"/>
            <a:ext cx="2197596" cy="1663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2"/>
          <p:cNvSpPr txBox="1">
            <a:spLocks noChangeArrowheads="1"/>
          </p:cNvSpPr>
          <p:nvPr/>
        </p:nvSpPr>
        <p:spPr bwMode="auto">
          <a:xfrm>
            <a:off x="539552" y="3480994"/>
            <a:ext cx="3312368" cy="941796"/>
          </a:xfrm>
          <a:prstGeom prst="rect">
            <a:avLst/>
          </a:prstGeom>
          <a:solidFill>
            <a:schemeClr val="accent6">
              <a:lumMod val="40000"/>
              <a:lumOff val="60000"/>
            </a:schemeClr>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GB" sz="2400" dirty="0">
                <a:solidFill>
                  <a:prstClr val="black"/>
                </a:solidFill>
                <a:ea typeface="Calibri"/>
                <a:cs typeface="Times New Roman"/>
              </a:rPr>
              <a:t>A box of 24 batteries costs £14.40</a:t>
            </a:r>
          </a:p>
        </p:txBody>
      </p:sp>
      <p:sp>
        <p:nvSpPr>
          <p:cNvPr id="10" name="Text Box 2"/>
          <p:cNvSpPr txBox="1">
            <a:spLocks noChangeArrowheads="1"/>
          </p:cNvSpPr>
          <p:nvPr/>
        </p:nvSpPr>
        <p:spPr bwMode="auto">
          <a:xfrm>
            <a:off x="5222763" y="3502326"/>
            <a:ext cx="3053834" cy="941796"/>
          </a:xfrm>
          <a:prstGeom prst="rect">
            <a:avLst/>
          </a:prstGeom>
          <a:solidFill>
            <a:schemeClr val="accent6">
              <a:lumMod val="40000"/>
              <a:lumOff val="60000"/>
            </a:schemeClr>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GB" sz="2400" dirty="0">
                <a:solidFill>
                  <a:prstClr val="black"/>
                </a:solidFill>
                <a:ea typeface="Calibri"/>
                <a:cs typeface="Times New Roman"/>
              </a:rPr>
              <a:t>A box of 32 batteries costs £16.60</a:t>
            </a:r>
          </a:p>
        </p:txBody>
      </p:sp>
    </p:spTree>
    <p:custDataLst>
      <p:tags r:id="rId1"/>
    </p:custDataLst>
    <p:extLst>
      <p:ext uri="{BB962C8B-B14F-4D97-AF65-F5344CB8AC3E}">
        <p14:creationId xmlns:p14="http://schemas.microsoft.com/office/powerpoint/2010/main" val="347779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224136"/>
          </a:xfrm>
        </p:spPr>
        <p:txBody>
          <a:bodyPr>
            <a:noAutofit/>
          </a:bodyPr>
          <a:lstStyle/>
          <a:p>
            <a:pPr lvl="0" algn="l"/>
            <a:r>
              <a:rPr lang="en-GB" sz="3600" dirty="0"/>
              <a:t/>
            </a:r>
            <a:br>
              <a:rPr lang="en-GB" sz="3600" dirty="0"/>
            </a:br>
            <a:r>
              <a:rPr lang="en-GB" sz="3200" dirty="0" smtClean="0"/>
              <a:t>The </a:t>
            </a:r>
            <a:r>
              <a:rPr lang="en-GB" sz="3200" dirty="0"/>
              <a:t>wholesale prices for two brands of butter are as </a:t>
            </a:r>
            <a:r>
              <a:rPr lang="en-GB" sz="3200" dirty="0" smtClean="0"/>
              <a:t>follows:</a:t>
            </a:r>
            <a:endParaRPr lang="en-GB" sz="3200" dirty="0"/>
          </a:p>
        </p:txBody>
      </p:sp>
      <p:sp>
        <p:nvSpPr>
          <p:cNvPr id="3" name="Content Placeholder 2"/>
          <p:cNvSpPr>
            <a:spLocks noGrp="1"/>
          </p:cNvSpPr>
          <p:nvPr>
            <p:ph idx="1"/>
          </p:nvPr>
        </p:nvSpPr>
        <p:spPr>
          <a:xfrm>
            <a:off x="210816" y="4869160"/>
            <a:ext cx="8856984" cy="1584176"/>
          </a:xfrm>
        </p:spPr>
        <p:txBody>
          <a:bodyPr>
            <a:normAutofit/>
          </a:bodyPr>
          <a:lstStyle/>
          <a:p>
            <a:pPr marL="0" lvl="0" indent="0">
              <a:buNone/>
            </a:pPr>
            <a:r>
              <a:rPr lang="en-GB" sz="2800" dirty="0" smtClean="0"/>
              <a:t>a) Make </a:t>
            </a:r>
            <a:r>
              <a:rPr lang="en-GB" sz="2800" dirty="0"/>
              <a:t>two ratio tables and fill in some other quantities of </a:t>
            </a:r>
            <a:r>
              <a:rPr lang="en-GB" sz="2800" dirty="0" smtClean="0"/>
              <a:t>butter </a:t>
            </a:r>
            <a:r>
              <a:rPr lang="en-GB" sz="2800" dirty="0"/>
              <a:t>that you know the cost of</a:t>
            </a:r>
            <a:r>
              <a:rPr lang="en-GB" sz="2800" dirty="0" smtClean="0"/>
              <a:t>.</a:t>
            </a:r>
            <a:r>
              <a:rPr lang="en-GB" sz="2800" dirty="0"/>
              <a:t> </a:t>
            </a:r>
          </a:p>
          <a:p>
            <a:pPr marL="0" lvl="0" indent="0">
              <a:buNone/>
            </a:pPr>
            <a:r>
              <a:rPr lang="en-GB" sz="2800" dirty="0" smtClean="0"/>
              <a:t>b) Which </a:t>
            </a:r>
            <a:r>
              <a:rPr lang="en-GB" sz="2800" dirty="0"/>
              <a:t>brand is cheaper</a:t>
            </a:r>
            <a:r>
              <a:rPr lang="en-GB" sz="2800" dirty="0" smtClean="0"/>
              <a:t>?</a:t>
            </a:r>
          </a:p>
        </p:txBody>
      </p:sp>
      <p:sp>
        <p:nvSpPr>
          <p:cNvPr id="9" name="Text Box 2"/>
          <p:cNvSpPr txBox="1">
            <a:spLocks noChangeArrowheads="1"/>
          </p:cNvSpPr>
          <p:nvPr/>
        </p:nvSpPr>
        <p:spPr bwMode="auto">
          <a:xfrm>
            <a:off x="539552" y="3861048"/>
            <a:ext cx="3312368" cy="941796"/>
          </a:xfrm>
          <a:prstGeom prst="rect">
            <a:avLst/>
          </a:prstGeom>
          <a:solidFill>
            <a:schemeClr val="accent6">
              <a:lumMod val="40000"/>
              <a:lumOff val="60000"/>
            </a:schemeClr>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GB" sz="2400" dirty="0">
                <a:solidFill>
                  <a:prstClr val="black"/>
                </a:solidFill>
                <a:ea typeface="Calibri"/>
                <a:cs typeface="Times New Roman"/>
              </a:rPr>
              <a:t>A box of 40 packs costs £48.00</a:t>
            </a:r>
          </a:p>
        </p:txBody>
      </p:sp>
      <p:sp>
        <p:nvSpPr>
          <p:cNvPr id="10" name="Text Box 2"/>
          <p:cNvSpPr txBox="1">
            <a:spLocks noChangeArrowheads="1"/>
          </p:cNvSpPr>
          <p:nvPr/>
        </p:nvSpPr>
        <p:spPr bwMode="auto">
          <a:xfrm>
            <a:off x="5222763" y="3844280"/>
            <a:ext cx="3053834" cy="916854"/>
          </a:xfrm>
          <a:prstGeom prst="rect">
            <a:avLst/>
          </a:prstGeom>
          <a:solidFill>
            <a:schemeClr val="accent6">
              <a:lumMod val="40000"/>
              <a:lumOff val="60000"/>
            </a:schemeClr>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GB" sz="2400" dirty="0">
                <a:solidFill>
                  <a:prstClr val="black"/>
                </a:solidFill>
                <a:ea typeface="Calibri"/>
                <a:cs typeface="Times New Roman"/>
              </a:rPr>
              <a:t>A box of 36 packs costs £45.00</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700807"/>
            <a:ext cx="2005186" cy="1992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0517" y="1700807"/>
            <a:ext cx="2460898" cy="1912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07893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224136"/>
          </a:xfrm>
        </p:spPr>
        <p:txBody>
          <a:bodyPr>
            <a:noAutofit/>
          </a:bodyPr>
          <a:lstStyle/>
          <a:p>
            <a:pPr lvl="0" algn="l"/>
            <a:r>
              <a:rPr lang="en-GB" sz="3600" dirty="0"/>
              <a:t/>
            </a:r>
            <a:br>
              <a:rPr lang="en-GB" sz="3600" dirty="0"/>
            </a:br>
            <a:r>
              <a:rPr lang="en-GB" sz="3200" dirty="0" smtClean="0"/>
              <a:t>The </a:t>
            </a:r>
            <a:r>
              <a:rPr lang="en-GB" sz="3200" dirty="0"/>
              <a:t>wholesale prices for two </a:t>
            </a:r>
            <a:r>
              <a:rPr lang="en-GB" sz="3200" dirty="0" smtClean="0"/>
              <a:t>multipacks of crisps are </a:t>
            </a:r>
            <a:r>
              <a:rPr lang="en-GB" sz="3200" dirty="0"/>
              <a:t>as </a:t>
            </a:r>
            <a:r>
              <a:rPr lang="en-GB" sz="3200" dirty="0" smtClean="0"/>
              <a:t>follows:</a:t>
            </a:r>
            <a:endParaRPr lang="en-GB" sz="3200" dirty="0"/>
          </a:p>
        </p:txBody>
      </p:sp>
      <p:sp>
        <p:nvSpPr>
          <p:cNvPr id="3" name="Content Placeholder 2"/>
          <p:cNvSpPr>
            <a:spLocks noGrp="1"/>
          </p:cNvSpPr>
          <p:nvPr>
            <p:ph idx="1"/>
          </p:nvPr>
        </p:nvSpPr>
        <p:spPr>
          <a:xfrm>
            <a:off x="210816" y="4869160"/>
            <a:ext cx="8856984" cy="1584176"/>
          </a:xfrm>
        </p:spPr>
        <p:txBody>
          <a:bodyPr>
            <a:normAutofit/>
          </a:bodyPr>
          <a:lstStyle/>
          <a:p>
            <a:pPr marL="0" lvl="0" indent="0">
              <a:buNone/>
            </a:pPr>
            <a:r>
              <a:rPr lang="en-GB" sz="2800" dirty="0" smtClean="0"/>
              <a:t>a) Make </a:t>
            </a:r>
            <a:r>
              <a:rPr lang="en-GB" sz="2800" dirty="0"/>
              <a:t>two ratio tables and fill in some other quantities of </a:t>
            </a:r>
            <a:r>
              <a:rPr lang="en-GB" sz="2800" dirty="0" smtClean="0"/>
              <a:t>crisps </a:t>
            </a:r>
            <a:r>
              <a:rPr lang="en-GB" sz="2800" dirty="0"/>
              <a:t>that you know the cost of</a:t>
            </a:r>
            <a:r>
              <a:rPr lang="en-GB" sz="2800" dirty="0" smtClean="0"/>
              <a:t>.</a:t>
            </a:r>
            <a:r>
              <a:rPr lang="en-GB" sz="2800" dirty="0"/>
              <a:t> </a:t>
            </a:r>
          </a:p>
          <a:p>
            <a:pPr marL="0" lvl="0" indent="0">
              <a:buNone/>
            </a:pPr>
            <a:r>
              <a:rPr lang="en-GB" sz="2800" dirty="0" smtClean="0"/>
              <a:t>b) Which </a:t>
            </a:r>
            <a:r>
              <a:rPr lang="en-GB" sz="2800" dirty="0"/>
              <a:t>brand is cheaper</a:t>
            </a:r>
            <a:r>
              <a:rPr lang="en-GB" sz="2800" dirty="0" smtClean="0"/>
              <a:t>?</a:t>
            </a:r>
          </a:p>
        </p:txBody>
      </p:sp>
      <p:sp>
        <p:nvSpPr>
          <p:cNvPr id="9" name="Text Box 2"/>
          <p:cNvSpPr txBox="1">
            <a:spLocks noChangeArrowheads="1"/>
          </p:cNvSpPr>
          <p:nvPr/>
        </p:nvSpPr>
        <p:spPr bwMode="auto">
          <a:xfrm>
            <a:off x="539552" y="3861048"/>
            <a:ext cx="3312368" cy="941796"/>
          </a:xfrm>
          <a:prstGeom prst="rect">
            <a:avLst/>
          </a:prstGeom>
          <a:solidFill>
            <a:schemeClr val="accent6">
              <a:lumMod val="40000"/>
              <a:lumOff val="60000"/>
            </a:schemeClr>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GB" sz="2400" dirty="0">
                <a:solidFill>
                  <a:prstClr val="black"/>
                </a:solidFill>
                <a:ea typeface="Calibri"/>
                <a:cs typeface="Times New Roman"/>
              </a:rPr>
              <a:t>Blue brand: 16 packs cost £2.40</a:t>
            </a:r>
          </a:p>
        </p:txBody>
      </p:sp>
      <p:sp>
        <p:nvSpPr>
          <p:cNvPr id="10" name="Text Box 2"/>
          <p:cNvSpPr txBox="1">
            <a:spLocks noChangeArrowheads="1"/>
          </p:cNvSpPr>
          <p:nvPr/>
        </p:nvSpPr>
        <p:spPr bwMode="auto">
          <a:xfrm>
            <a:off x="5222763" y="3844280"/>
            <a:ext cx="3053834" cy="941796"/>
          </a:xfrm>
          <a:prstGeom prst="rect">
            <a:avLst/>
          </a:prstGeom>
          <a:solidFill>
            <a:schemeClr val="accent6">
              <a:lumMod val="40000"/>
              <a:lumOff val="60000"/>
            </a:schemeClr>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GB" sz="2400" dirty="0">
                <a:solidFill>
                  <a:prstClr val="black"/>
                </a:solidFill>
                <a:ea typeface="Calibri"/>
                <a:cs typeface="Times New Roman"/>
              </a:rPr>
              <a:t>Red brand : 18 packs cost £2.70</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628800"/>
            <a:ext cx="1872208" cy="2094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6569" y="1489240"/>
            <a:ext cx="2730028" cy="2233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178099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1872208"/>
          </a:xfrm>
        </p:spPr>
        <p:txBody>
          <a:bodyPr>
            <a:noAutofit/>
          </a:bodyPr>
          <a:lstStyle/>
          <a:p>
            <a:pPr lvl="0" algn="l"/>
            <a:r>
              <a:rPr lang="en-GB" sz="3200" b="1" dirty="0" smtClean="0"/>
              <a:t>The Summer Fair</a:t>
            </a:r>
            <a:br>
              <a:rPr lang="en-GB" sz="3200" b="1" dirty="0" smtClean="0"/>
            </a:br>
            <a:r>
              <a:rPr lang="en-GB" sz="2400" dirty="0" smtClean="0"/>
              <a:t>The </a:t>
            </a:r>
            <a:r>
              <a:rPr lang="en-GB" sz="2400" dirty="0"/>
              <a:t>local primary school are preparing for their summer fair. The head of the PTA asks Craig if he can order some sweets and crisps from the wholesalers for the PTA to sell at the school fair. </a:t>
            </a:r>
            <a:br>
              <a:rPr lang="en-GB" sz="2400" dirty="0"/>
            </a:br>
            <a:r>
              <a:rPr lang="en-GB" sz="2400" dirty="0"/>
              <a:t>Below are the details of what the PTA would like Craig to buy:</a:t>
            </a:r>
            <a:br>
              <a:rPr lang="en-GB" sz="2400" dirty="0"/>
            </a:br>
            <a:r>
              <a:rPr lang="en-GB" sz="2800" dirty="0"/>
              <a:t/>
            </a:r>
            <a:br>
              <a:rPr lang="en-GB" sz="2800" dirty="0"/>
            </a:br>
            <a:endParaRPr lang="en-GB" sz="2800" dirty="0"/>
          </a:p>
        </p:txBody>
      </p:sp>
      <p:graphicFrame>
        <p:nvGraphicFramePr>
          <p:cNvPr id="4" name="Table 3"/>
          <p:cNvGraphicFramePr>
            <a:graphicFrameLocks noGrp="1"/>
          </p:cNvGraphicFramePr>
          <p:nvPr>
            <p:extLst>
              <p:ext uri="{D42A27DB-BD31-4B8C-83A1-F6EECF244321}">
                <p14:modId xmlns:p14="http://schemas.microsoft.com/office/powerpoint/2010/main" val="4033544465"/>
              </p:ext>
            </p:extLst>
          </p:nvPr>
        </p:nvGraphicFramePr>
        <p:xfrm>
          <a:off x="1725769" y="2724148"/>
          <a:ext cx="5847009" cy="3528392"/>
        </p:xfrm>
        <a:graphic>
          <a:graphicData uri="http://schemas.openxmlformats.org/drawingml/2006/table">
            <a:tbl>
              <a:tblPr firstRow="1" firstCol="1" bandRow="1">
                <a:tableStyleId>{35758FB7-9AC5-4552-8A53-C91805E547FA}</a:tableStyleId>
              </a:tblPr>
              <a:tblGrid>
                <a:gridCol w="2682296"/>
                <a:gridCol w="1722279"/>
                <a:gridCol w="1442434"/>
              </a:tblGrid>
              <a:tr h="882098">
                <a:tc>
                  <a:txBody>
                    <a:bodyPr/>
                    <a:lstStyle/>
                    <a:p>
                      <a:r>
                        <a:rPr lang="en-GB" sz="1100" dirty="0">
                          <a:effectLst/>
                        </a:rPr>
                        <a:t> </a:t>
                      </a:r>
                      <a:endParaRPr lang="en-GB" sz="10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solidFill>
                            <a:schemeClr val="tx1"/>
                          </a:solidFill>
                          <a:effectLst/>
                        </a:rPr>
                        <a:t>Number </a:t>
                      </a:r>
                      <a:r>
                        <a:rPr lang="en-GB" sz="2400" dirty="0" smtClean="0">
                          <a:solidFill>
                            <a:schemeClr val="tx1"/>
                          </a:solidFill>
                          <a:effectLst/>
                        </a:rPr>
                        <a:t>per</a:t>
                      </a:r>
                      <a:r>
                        <a:rPr lang="en-GB" sz="2400" baseline="0" dirty="0" smtClean="0">
                          <a:solidFill>
                            <a:schemeClr val="tx1"/>
                          </a:solidFill>
                          <a:effectLst/>
                        </a:rPr>
                        <a:t> </a:t>
                      </a:r>
                      <a:r>
                        <a:rPr lang="en-GB" sz="2400" dirty="0" smtClean="0">
                          <a:solidFill>
                            <a:schemeClr val="tx1"/>
                          </a:solidFill>
                          <a:effectLst/>
                        </a:rPr>
                        <a:t>pack</a:t>
                      </a:r>
                      <a:endParaRPr lang="en-GB" sz="2400" dirty="0">
                        <a:solidFill>
                          <a:schemeClr val="tx1"/>
                        </a:solidFill>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400" dirty="0">
                          <a:solidFill>
                            <a:schemeClr val="tx1"/>
                          </a:solidFill>
                          <a:effectLst/>
                        </a:rPr>
                        <a:t>Number </a:t>
                      </a:r>
                      <a:endParaRPr lang="en-GB" sz="2400" dirty="0" smtClean="0">
                        <a:solidFill>
                          <a:schemeClr val="tx1"/>
                        </a:solidFill>
                        <a:effectLst/>
                      </a:endParaRPr>
                    </a:p>
                    <a:p>
                      <a:r>
                        <a:rPr lang="en-GB" sz="2400" dirty="0" smtClean="0">
                          <a:solidFill>
                            <a:schemeClr val="tx1"/>
                          </a:solidFill>
                          <a:effectLst/>
                        </a:rPr>
                        <a:t>required</a:t>
                      </a:r>
                      <a:endParaRPr lang="en-GB" sz="2400" dirty="0">
                        <a:solidFill>
                          <a:schemeClr val="tx1"/>
                        </a:solidFill>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dirty="0">
                          <a:effectLst/>
                        </a:rPr>
                        <a:t>Packets of crisps</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16</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a:effectLst/>
                        </a:rPr>
                        <a:t>400</a:t>
                      </a:r>
                      <a:endParaRPr lang="en-GB" sz="240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dirty="0">
                          <a:effectLst/>
                        </a:rPr>
                        <a:t>Wafer biscuits</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12</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350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dirty="0">
                          <a:effectLst/>
                        </a:rPr>
                        <a:t>Chocolate bars</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25</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650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dirty="0">
                          <a:effectLst/>
                        </a:rPr>
                        <a:t>Ice lollies</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15</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280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a:effectLst/>
                        </a:rPr>
                        <a:t>Sort drinks</a:t>
                      </a:r>
                      <a:endParaRPr lang="en-GB" sz="240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  8</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600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a:effectLst/>
                        </a:rPr>
                        <a:t>Strawberry laces</a:t>
                      </a:r>
                      <a:endParaRPr lang="en-GB" sz="240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14</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180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ustDataLst>
      <p:tags r:id="rId1"/>
    </p:custDataLst>
    <p:extLst>
      <p:ext uri="{BB962C8B-B14F-4D97-AF65-F5344CB8AC3E}">
        <p14:creationId xmlns:p14="http://schemas.microsoft.com/office/powerpoint/2010/main" val="6344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728192"/>
          </a:xfrm>
        </p:spPr>
        <p:txBody>
          <a:bodyPr>
            <a:noAutofit/>
          </a:bodyPr>
          <a:lstStyle/>
          <a:p>
            <a:pPr algn="l"/>
            <a:r>
              <a:rPr lang="en-GB" sz="3600" dirty="0"/>
              <a:t/>
            </a:r>
            <a:br>
              <a:rPr lang="en-GB" sz="3600" dirty="0"/>
            </a:br>
            <a:r>
              <a:rPr lang="en-GB" sz="3200" dirty="0" smtClean="0"/>
              <a:t>Craig </a:t>
            </a:r>
            <a:r>
              <a:rPr lang="en-GB" sz="3200" dirty="0"/>
              <a:t>uses a ratio table to work out how many multipacks of crisps he will need to order to get 400 packets of crisps. This is shown below</a:t>
            </a:r>
            <a:br>
              <a:rPr lang="en-GB" sz="3200" dirty="0"/>
            </a:br>
            <a:endParaRPr lang="en-GB" sz="3600" dirty="0"/>
          </a:p>
        </p:txBody>
      </p:sp>
      <p:sp>
        <p:nvSpPr>
          <p:cNvPr id="3" name="Content Placeholder 2"/>
          <p:cNvSpPr>
            <a:spLocks noGrp="1"/>
          </p:cNvSpPr>
          <p:nvPr>
            <p:ph idx="1"/>
          </p:nvPr>
        </p:nvSpPr>
        <p:spPr>
          <a:xfrm>
            <a:off x="457200" y="4581128"/>
            <a:ext cx="7787208" cy="2160240"/>
          </a:xfrm>
        </p:spPr>
        <p:txBody>
          <a:bodyPr>
            <a:normAutofit lnSpcReduction="10000"/>
          </a:bodyPr>
          <a:lstStyle/>
          <a:p>
            <a:pPr marL="0" lvl="0" indent="0">
              <a:buNone/>
            </a:pPr>
            <a:r>
              <a:rPr lang="en-GB" dirty="0" smtClean="0"/>
              <a:t>a) How </a:t>
            </a:r>
            <a:r>
              <a:rPr lang="en-GB" dirty="0"/>
              <a:t>did Craig start off his ratio </a:t>
            </a:r>
            <a:r>
              <a:rPr lang="en-GB" dirty="0" smtClean="0"/>
              <a:t>table</a:t>
            </a:r>
            <a:endParaRPr lang="en-GB" dirty="0"/>
          </a:p>
          <a:p>
            <a:pPr marL="0" lvl="0" indent="0">
              <a:buNone/>
            </a:pPr>
            <a:r>
              <a:rPr lang="en-GB" dirty="0" smtClean="0"/>
              <a:t>b) Explain </a:t>
            </a:r>
            <a:r>
              <a:rPr lang="en-GB" dirty="0"/>
              <a:t>how he filled in the numbers in the other </a:t>
            </a:r>
            <a:r>
              <a:rPr lang="en-GB" dirty="0" smtClean="0"/>
              <a:t>columns.</a:t>
            </a:r>
            <a:r>
              <a:rPr lang="en-GB" dirty="0"/>
              <a:t> </a:t>
            </a:r>
          </a:p>
          <a:p>
            <a:pPr marL="0" lvl="0" indent="0">
              <a:buNone/>
            </a:pPr>
            <a:r>
              <a:rPr lang="en-GB" dirty="0" smtClean="0"/>
              <a:t>c) How </a:t>
            </a:r>
            <a:r>
              <a:rPr lang="en-GB" dirty="0"/>
              <a:t>did he know when to stop?</a:t>
            </a:r>
          </a:p>
          <a:p>
            <a:pPr marL="0" indent="0">
              <a:buNone/>
            </a:pPr>
            <a:endParaRPr lang="en-GB" sz="2400" dirty="0" smtClean="0"/>
          </a:p>
        </p:txBody>
      </p:sp>
      <p:pic>
        <p:nvPicPr>
          <p:cNvPr id="8194" name="Picture 2"/>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187624" y="2276872"/>
            <a:ext cx="6576682" cy="1986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230606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800200"/>
          </a:xfrm>
        </p:spPr>
        <p:txBody>
          <a:bodyPr>
            <a:noAutofit/>
          </a:bodyPr>
          <a:lstStyle/>
          <a:p>
            <a:pPr algn="l"/>
            <a:r>
              <a:rPr lang="en-GB" sz="3200" b="1" dirty="0" smtClean="0"/>
              <a:t>The Summer Fair</a:t>
            </a:r>
            <a:br>
              <a:rPr lang="en-GB" sz="3200" b="1" dirty="0" smtClean="0"/>
            </a:br>
            <a:r>
              <a:rPr lang="en-GB" sz="3200" dirty="0"/>
              <a:t>Draw ratio tables to help you work out how many packs Craig will need to buy of the other items in the list</a:t>
            </a:r>
            <a:r>
              <a:rPr lang="en-GB" sz="3200" dirty="0" smtClean="0"/>
              <a:t>.</a:t>
            </a:r>
            <a:endParaRPr lang="en-GB" sz="3200" dirty="0"/>
          </a:p>
        </p:txBody>
      </p:sp>
      <p:graphicFrame>
        <p:nvGraphicFramePr>
          <p:cNvPr id="5" name="Table 4"/>
          <p:cNvGraphicFramePr>
            <a:graphicFrameLocks noGrp="1"/>
          </p:cNvGraphicFramePr>
          <p:nvPr>
            <p:extLst>
              <p:ext uri="{D42A27DB-BD31-4B8C-83A1-F6EECF244321}">
                <p14:modId xmlns:p14="http://schemas.microsoft.com/office/powerpoint/2010/main" val="2697455400"/>
              </p:ext>
            </p:extLst>
          </p:nvPr>
        </p:nvGraphicFramePr>
        <p:xfrm>
          <a:off x="1725769" y="2724148"/>
          <a:ext cx="5847009" cy="3528392"/>
        </p:xfrm>
        <a:graphic>
          <a:graphicData uri="http://schemas.openxmlformats.org/drawingml/2006/table">
            <a:tbl>
              <a:tblPr firstRow="1" firstCol="1" bandRow="1">
                <a:tableStyleId>{35758FB7-9AC5-4552-8A53-C91805E547FA}</a:tableStyleId>
              </a:tblPr>
              <a:tblGrid>
                <a:gridCol w="2682296"/>
                <a:gridCol w="1722279"/>
                <a:gridCol w="1442434"/>
              </a:tblGrid>
              <a:tr h="882098">
                <a:tc>
                  <a:txBody>
                    <a:bodyPr/>
                    <a:lstStyle/>
                    <a:p>
                      <a:r>
                        <a:rPr lang="en-GB" sz="1100" dirty="0">
                          <a:effectLst/>
                        </a:rPr>
                        <a:t> </a:t>
                      </a:r>
                      <a:endParaRPr lang="en-GB" sz="10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solidFill>
                            <a:schemeClr val="tx1"/>
                          </a:solidFill>
                          <a:effectLst/>
                        </a:rPr>
                        <a:t>Number </a:t>
                      </a:r>
                      <a:r>
                        <a:rPr lang="en-GB" sz="2400" dirty="0" smtClean="0">
                          <a:solidFill>
                            <a:schemeClr val="tx1"/>
                          </a:solidFill>
                          <a:effectLst/>
                        </a:rPr>
                        <a:t>per</a:t>
                      </a:r>
                      <a:r>
                        <a:rPr lang="en-GB" sz="2400" baseline="0" dirty="0" smtClean="0">
                          <a:solidFill>
                            <a:schemeClr val="tx1"/>
                          </a:solidFill>
                          <a:effectLst/>
                        </a:rPr>
                        <a:t> </a:t>
                      </a:r>
                      <a:r>
                        <a:rPr lang="en-GB" sz="2400" dirty="0" smtClean="0">
                          <a:solidFill>
                            <a:schemeClr val="tx1"/>
                          </a:solidFill>
                          <a:effectLst/>
                        </a:rPr>
                        <a:t>pack</a:t>
                      </a:r>
                      <a:endParaRPr lang="en-GB" sz="2400" dirty="0">
                        <a:solidFill>
                          <a:schemeClr val="tx1"/>
                        </a:solidFill>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400" dirty="0">
                          <a:solidFill>
                            <a:schemeClr val="tx1"/>
                          </a:solidFill>
                          <a:effectLst/>
                        </a:rPr>
                        <a:t>Number </a:t>
                      </a:r>
                      <a:endParaRPr lang="en-GB" sz="2400" dirty="0" smtClean="0">
                        <a:solidFill>
                          <a:schemeClr val="tx1"/>
                        </a:solidFill>
                        <a:effectLst/>
                      </a:endParaRPr>
                    </a:p>
                    <a:p>
                      <a:r>
                        <a:rPr lang="en-GB" sz="2400" dirty="0" smtClean="0">
                          <a:solidFill>
                            <a:schemeClr val="tx1"/>
                          </a:solidFill>
                          <a:effectLst/>
                        </a:rPr>
                        <a:t>required</a:t>
                      </a:r>
                      <a:endParaRPr lang="en-GB" sz="2400" dirty="0">
                        <a:solidFill>
                          <a:schemeClr val="tx1"/>
                        </a:solidFill>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dirty="0">
                          <a:effectLst/>
                        </a:rPr>
                        <a:t>Packets of crisps</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16</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a:effectLst/>
                        </a:rPr>
                        <a:t>400</a:t>
                      </a:r>
                      <a:endParaRPr lang="en-GB" sz="240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dirty="0">
                          <a:effectLst/>
                        </a:rPr>
                        <a:t>Wafer biscuits</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12</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350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dirty="0">
                          <a:effectLst/>
                        </a:rPr>
                        <a:t>Chocolate bars</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25</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650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dirty="0">
                          <a:effectLst/>
                        </a:rPr>
                        <a:t>Ice lollies</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15</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280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a:effectLst/>
                        </a:rPr>
                        <a:t>Sort drinks</a:t>
                      </a:r>
                      <a:endParaRPr lang="en-GB" sz="240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  8</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600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1049">
                <a:tc>
                  <a:txBody>
                    <a:bodyPr/>
                    <a:lstStyle/>
                    <a:p>
                      <a:r>
                        <a:rPr lang="en-GB" sz="2400">
                          <a:effectLst/>
                        </a:rPr>
                        <a:t>Strawberry laces</a:t>
                      </a:r>
                      <a:endParaRPr lang="en-GB" sz="240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14</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400" dirty="0">
                          <a:effectLst/>
                        </a:rPr>
                        <a:t>180</a:t>
                      </a:r>
                      <a:endParaRPr lang="en-GB" sz="2400" dirty="0">
                        <a:effectLst/>
                        <a:latin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ustDataLst>
      <p:tags r:id="rId1"/>
    </p:custDataLst>
    <p:extLst>
      <p:ext uri="{BB962C8B-B14F-4D97-AF65-F5344CB8AC3E}">
        <p14:creationId xmlns:p14="http://schemas.microsoft.com/office/powerpoint/2010/main" val="259176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GSA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uecoa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TotalTime>
  <Words>407</Words>
  <Application>Microsoft Office PowerPoint</Application>
  <PresentationFormat>On-screen Show (4:3)</PresentationFormat>
  <Paragraphs>85</Paragraphs>
  <Slides>11</Slides>
  <Notes>1</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GSA Theme</vt:lpstr>
      <vt:lpstr>Bluecoat</vt:lpstr>
      <vt:lpstr>Buying in bulk: The ‘Open later’ store.</vt:lpstr>
      <vt:lpstr> Craig started his ratio table like this:</vt:lpstr>
      <vt:lpstr> Individual work in your books:  Tins of soup come in trays of 9 Craig starts a ratio table as follows:</vt:lpstr>
      <vt:lpstr> At the wholesalers  Every fortnight Craig goes to the wholesalers to restock on supplies. Craig needs to restock on his supply of chocolate bars. He looks at the brands available to see which is the best buy. </vt:lpstr>
      <vt:lpstr>At the wholesalers</vt:lpstr>
      <vt:lpstr> Craig is wondering which brand of batteries to go for</vt:lpstr>
      <vt:lpstr> The wholesale prices for two brands of butter are as follows:</vt:lpstr>
      <vt:lpstr> The wholesale prices for two multipacks of crisps are as follows:</vt:lpstr>
      <vt:lpstr>The Summer Fair The local primary school are preparing for their summer fair. The head of the PTA asks Craig if he can order some sweets and crisps from the wholesalers for the PTA to sell at the school fair.  Below are the details of what the PTA would like Craig to buy:  </vt:lpstr>
      <vt:lpstr> Craig uses a ratio table to work out how many multipacks of crisps he will need to order to get 400 packets of crisps. This is shown below </vt:lpstr>
      <vt:lpstr>The Summer Fair Draw ratio tables to help you work out how many packs Craig will need to buy of the other items in the list.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Buying in bulk: The ‘Open later’ store.</dc:title>
  <dc:creator>staff</dc:creator>
  <cp:lastModifiedBy>Warden, M</cp:lastModifiedBy>
  <cp:revision>6</cp:revision>
  <dcterms:created xsi:type="dcterms:W3CDTF">2016-03-13T19:26:00Z</dcterms:created>
  <dcterms:modified xsi:type="dcterms:W3CDTF">2016-09-10T21:03:04Z</dcterms:modified>
</cp:coreProperties>
</file>