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90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501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3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8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52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05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7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7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19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97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852" y="1196752"/>
            <a:ext cx="8823148" cy="64087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Name </a:t>
            </a:r>
            <a:r>
              <a:rPr lang="en-GB" sz="2800" dirty="0">
                <a:latin typeface="Euphemia" panose="020B0503040102020104" pitchFamily="34" charset="0"/>
              </a:rPr>
              <a:t>some situations where </a:t>
            </a:r>
            <a:r>
              <a:rPr lang="en-GB" sz="2800" dirty="0" smtClean="0">
                <a:latin typeface="Euphemia" panose="020B0503040102020104" pitchFamily="34" charset="0"/>
              </a:rPr>
              <a:t>people might leave a tip.</a:t>
            </a:r>
            <a:r>
              <a:rPr lang="en-GB" sz="2800" dirty="0">
                <a:latin typeface="Euphemia" panose="020B0503040102020104" pitchFamily="34" charset="0"/>
              </a:rPr>
              <a:t/>
            </a:r>
            <a:br>
              <a:rPr lang="en-GB" sz="2800" dirty="0">
                <a:latin typeface="Euphemia" panose="020B0503040102020104" pitchFamily="34" charset="0"/>
              </a:rPr>
            </a:br>
            <a:r>
              <a:rPr lang="en-GB" sz="2800" dirty="0">
                <a:latin typeface="Euphemia" panose="020B0503040102020104" pitchFamily="34" charset="0"/>
              </a:rPr>
              <a:t> </a:t>
            </a:r>
            <a:br>
              <a:rPr lang="en-GB" sz="2800" dirty="0">
                <a:latin typeface="Euphemia" panose="020B0503040102020104" pitchFamily="34" charset="0"/>
              </a:rPr>
            </a:b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family meal in a restaurant comes to £</a:t>
            </a:r>
            <a:r>
              <a:rPr lang="en-GB" sz="2800" dirty="0" smtClean="0">
                <a:latin typeface="Euphemia" panose="020B0503040102020104" pitchFamily="34" charset="0"/>
              </a:rPr>
              <a:t>36.40</a:t>
            </a:r>
            <a:r>
              <a:rPr lang="en-GB" sz="2800" dirty="0">
                <a:latin typeface="Euphemia" panose="020B0503040102020104" pitchFamily="34" charset="0"/>
              </a:rPr>
              <a:t>. </a:t>
            </a:r>
            <a:endParaRPr lang="en-GB" sz="28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How </a:t>
            </a:r>
            <a:r>
              <a:rPr lang="en-GB" sz="2800" dirty="0">
                <a:latin typeface="Euphemia" panose="020B0503040102020104" pitchFamily="34" charset="0"/>
              </a:rPr>
              <a:t>much tip would you leave if the service had been excellent? </a:t>
            </a:r>
            <a:endParaRPr lang="en-GB" sz="28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How </a:t>
            </a:r>
            <a:r>
              <a:rPr lang="en-GB" sz="2800" dirty="0">
                <a:latin typeface="Euphemia" panose="020B0503040102020104" pitchFamily="34" charset="0"/>
              </a:rPr>
              <a:t>much would you leave if it had been poor?</a:t>
            </a:r>
            <a:br>
              <a:rPr lang="en-GB" sz="2800" dirty="0">
                <a:latin typeface="Euphemia" panose="020B0503040102020104" pitchFamily="34" charset="0"/>
              </a:rPr>
            </a:br>
            <a:r>
              <a:rPr lang="en-GB" sz="2600" dirty="0">
                <a:latin typeface="Euphemia" panose="020B0503040102020104" pitchFamily="34" charset="0"/>
              </a:rPr>
              <a:t> </a:t>
            </a:r>
            <a:br>
              <a:rPr lang="en-GB" sz="2600" dirty="0">
                <a:latin typeface="Euphemia" panose="020B0503040102020104" pitchFamily="34" charset="0"/>
              </a:rPr>
            </a:br>
            <a:endParaRPr lang="en-GB" sz="26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382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72" y="1245989"/>
            <a:ext cx="8229600" cy="64087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dirty="0" smtClean="0">
                <a:latin typeface="Euphemia" panose="020B0503040102020104" pitchFamily="34" charset="0"/>
              </a:rPr>
              <a:t>Make </a:t>
            </a:r>
            <a:r>
              <a:rPr lang="en-GB" sz="2600" dirty="0">
                <a:latin typeface="Euphemia" panose="020B0503040102020104" pitchFamily="34" charset="0"/>
              </a:rPr>
              <a:t>a copy of this percentage bar and mark on the positions of 10%, 15% and 20% as accurately as you can</a:t>
            </a:r>
            <a:br>
              <a:rPr lang="en-GB" sz="2600" dirty="0">
                <a:latin typeface="Euphemia" panose="020B0503040102020104" pitchFamily="34" charset="0"/>
              </a:rPr>
            </a:br>
            <a:endParaRPr lang="en-GB" sz="26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6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6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6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600" dirty="0" smtClean="0">
                <a:latin typeface="Euphemia" panose="020B0503040102020104" pitchFamily="34" charset="0"/>
              </a:rPr>
              <a:t>Now put £36.40 as 100%</a:t>
            </a:r>
          </a:p>
          <a:p>
            <a:pPr marL="0" indent="0">
              <a:buNone/>
            </a:pPr>
            <a:endParaRPr lang="en-GB" sz="26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600" dirty="0" smtClean="0">
                <a:latin typeface="Euphemia" panose="020B0503040102020104" pitchFamily="34" charset="0"/>
              </a:rPr>
              <a:t>How close are the  tips you suggested leaving for the meal to 10%, 15% or 20%?</a:t>
            </a: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60"/>
            <a:ext cx="5416953" cy="90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28264" y="2699628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£36.40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3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633670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Some </a:t>
            </a:r>
            <a:r>
              <a:rPr lang="en-GB" sz="2800" dirty="0">
                <a:latin typeface="Euphemia" panose="020B0503040102020104" pitchFamily="34" charset="0"/>
              </a:rPr>
              <a:t>restaurants and cafes in the UK include a tip (known as service or gratuity) in the bill. This is usually 10% of the bill. Other restaurants leave it up to the customer to decide how much to tip or not</a:t>
            </a:r>
            <a:r>
              <a:rPr lang="en-GB" sz="2800" dirty="0" smtClean="0">
                <a:latin typeface="Euphemia" panose="020B0503040102020104" pitchFamily="34" charset="0"/>
              </a:rPr>
              <a:t>.</a:t>
            </a: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Giovanni owns an Italian restaurant where a tip is optional. Giovanni is wondering whether to start to include a tip within his bills, and if so what percentage to charge</a:t>
            </a:r>
            <a:r>
              <a:rPr lang="en-GB" sz="2800" dirty="0" smtClean="0">
                <a:latin typeface="Euphemia" panose="020B0503040102020104" pitchFamily="34" charset="0"/>
              </a:rPr>
              <a:t>.</a:t>
            </a:r>
            <a:r>
              <a:rPr lang="en-GB" sz="1600" dirty="0">
                <a:latin typeface="Euphemia" panose="020B0503040102020104" pitchFamily="34" charset="0"/>
              </a:rPr>
              <a:t> </a:t>
            </a: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Euphemia" panose="020B0503040102020104" pitchFamily="34" charset="0"/>
              </a:rPr>
              <a:t/>
            </a:r>
            <a:b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Euphemia" panose="020B0503040102020104" pitchFamily="34" charset="0"/>
              </a:rPr>
            </a:b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81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863607"/>
            <a:ext cx="8856984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Euphemia" panose="020B0503040102020104" pitchFamily="34" charset="0"/>
              </a:rPr>
              <a:t>Giovanni looks at the record of takings from a previous Saturday night. These show the total bill and the amount left as a tip</a:t>
            </a:r>
          </a:p>
          <a:p>
            <a:pPr marL="0" lvl="0" indent="0">
              <a:buNone/>
            </a:pP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 smtClean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400" dirty="0">
                <a:latin typeface="Euphemia" panose="020B0503040102020104" pitchFamily="34" charset="0"/>
              </a:rPr>
              <a:t>Look at the tips for each </a:t>
            </a:r>
            <a:r>
              <a:rPr lang="en-GB" sz="2400" dirty="0" smtClean="0">
                <a:latin typeface="Euphemia" panose="020B0503040102020104" pitchFamily="34" charset="0"/>
              </a:rPr>
              <a:t>meal </a:t>
            </a:r>
            <a:r>
              <a:rPr lang="en-GB" sz="2400" dirty="0">
                <a:latin typeface="Euphemia" panose="020B0503040102020104" pitchFamily="34" charset="0"/>
              </a:rPr>
              <a:t>and decide whether the size of tip is closest to 10%, or 15% or £20% of the bill. </a:t>
            </a:r>
            <a:endParaRPr lang="en-GB" sz="24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4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latin typeface="Euphemia" panose="020B0503040102020104" pitchFamily="34" charset="0"/>
              </a:rPr>
              <a:t>Use </a:t>
            </a:r>
            <a:r>
              <a:rPr lang="en-GB" sz="2400" dirty="0">
                <a:latin typeface="Euphemia" panose="020B0503040102020104" pitchFamily="34" charset="0"/>
              </a:rPr>
              <a:t>the bars on </a:t>
            </a:r>
            <a:r>
              <a:rPr lang="en-GB" sz="2400" dirty="0" smtClean="0">
                <a:latin typeface="Euphemia" panose="020B0503040102020104" pitchFamily="34" charset="0"/>
              </a:rPr>
              <a:t>the worksheet to </a:t>
            </a:r>
            <a:r>
              <a:rPr lang="en-GB" sz="2400" dirty="0">
                <a:latin typeface="Euphemia" panose="020B0503040102020104" pitchFamily="34" charset="0"/>
              </a:rPr>
              <a:t>help </a:t>
            </a:r>
            <a:r>
              <a:rPr lang="en-GB" sz="2400" dirty="0" smtClean="0">
                <a:latin typeface="Euphemia" panose="020B0503040102020104" pitchFamily="34" charset="0"/>
              </a:rPr>
              <a:t>you</a:t>
            </a:r>
          </a:p>
          <a:p>
            <a:pPr marL="0" lvl="0" indent="0">
              <a:buNone/>
            </a:pP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  <a:latin typeface="Euphemia" panose="020B05030401020201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843808" y="1916832"/>
          <a:ext cx="2710646" cy="23338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93713"/>
                <a:gridCol w="1016933"/>
              </a:tblGrid>
              <a:tr h="39636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Total bill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 smtClean="0">
                          <a:solidFill>
                            <a:schemeClr val="tx1"/>
                          </a:solidFill>
                          <a:effectLst/>
                        </a:rPr>
                        <a:t>Tip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68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£ 96.30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£12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40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£140.52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£20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68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£ 76.14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£5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40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£ 45.95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£5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14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£125.72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£25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68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  60.02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185738"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£10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7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565082" cy="1224136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50480"/>
            <a:ext cx="8565082" cy="1224136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17317"/>
            <a:ext cx="8565082" cy="1224136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3600" b="1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869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565082" cy="1224136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50480"/>
            <a:ext cx="8565082" cy="1224136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17317"/>
            <a:ext cx="8565082" cy="1224136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3600" b="1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8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628800"/>
            <a:ext cx="8712968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Based on these tips would you recommend Giovanni to start putting a standard 10% tip on his bills or not?</a:t>
            </a:r>
            <a:endParaRPr lang="en-GB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3600" b="1" smtClean="0">
                <a:latin typeface="Euphemia" panose="020B0503040102020104" pitchFamily="34" charset="0"/>
              </a:rPr>
              <a:t>What is a fair amount to tip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38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taylorfladgate40906.files.wordpress.com/2011/12/sidecar-restaurant-e28093-018-restaurant-bil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90" y="359016"/>
            <a:ext cx="2770542" cy="4791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c1.staticflickr.com/5/4098/4813983939_29e4036456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360" y="254869"/>
            <a:ext cx="3886454" cy="291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llyouneedisagoodidea.typepad.com/.a/6a00e54fef2f0588330154383d54af970c-p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07" y="3436852"/>
            <a:ext cx="2391409" cy="317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631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279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Comic Sans MS</vt:lpstr>
      <vt:lpstr>Euphemia</vt:lpstr>
      <vt:lpstr>Times New Roman</vt:lpstr>
      <vt:lpstr>GSA Theme</vt:lpstr>
      <vt:lpstr>What is a fair amount to tip</vt:lpstr>
      <vt:lpstr>What is a fair amount to tip</vt:lpstr>
      <vt:lpstr>What is a fair amount to tip</vt:lpstr>
      <vt:lpstr>What is a fair amount to tip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fair amount to tip</dc:title>
  <dc:creator>staff</dc:creator>
  <cp:lastModifiedBy>Mrs M. Warden</cp:lastModifiedBy>
  <cp:revision>3</cp:revision>
  <dcterms:created xsi:type="dcterms:W3CDTF">2016-02-13T18:03:25Z</dcterms:created>
  <dcterms:modified xsi:type="dcterms:W3CDTF">2016-07-20T09:00:25Z</dcterms:modified>
</cp:coreProperties>
</file>