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74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5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8B652F0-0619-4332-A80A-5AB980E783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7181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B0B9D76-D7C4-4DA5-8B2D-6BB1FDC0DBD2}" type="datetimeFigureOut">
              <a:rPr lang="en-GB" smtClean="0"/>
              <a:t>04/07/2017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50365EA-3DE4-45B5-B3FA-F60EDC27249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8"/>
          <a:stretch>
            <a:fillRect/>
          </a:stretch>
        </p:blipFill>
        <p:spPr bwMode="auto">
          <a:xfrm>
            <a:off x="8172450" y="5800725"/>
            <a:ext cx="8128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SWtDeeXtMZM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WtDeeXtMZM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6398" y="1844824"/>
            <a:ext cx="8648089" cy="4864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161" y="232713"/>
            <a:ext cx="2527409" cy="15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7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9" y="2492896"/>
            <a:ext cx="2520280" cy="252028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20688"/>
            <a:ext cx="5500534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9765" y="2492896"/>
            <a:ext cx="3064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5km egg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1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t="14736" r="62758" b="58498"/>
          <a:stretch/>
        </p:blipFill>
        <p:spPr bwMode="auto">
          <a:xfrm>
            <a:off x="312758" y="2800095"/>
            <a:ext cx="2160240" cy="318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8" b="38704"/>
          <a:stretch/>
        </p:blipFill>
        <p:spPr bwMode="auto">
          <a:xfrm>
            <a:off x="2225671" y="2800095"/>
            <a:ext cx="2884446" cy="2895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9" b="38963"/>
          <a:stretch/>
        </p:blipFill>
        <p:spPr bwMode="auto">
          <a:xfrm>
            <a:off x="5728911" y="2800095"/>
            <a:ext cx="2942762" cy="2895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8" descr="Pokemon Go Eg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75856" y="242020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After walking for a while, I decide to check the progress of the egg…</a:t>
            </a:r>
            <a:endParaRPr lang="en-GB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5856" y="1275910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When I clicked on the egg it gave me more detail.  The first time I clicked it showed this.</a:t>
            </a:r>
            <a:endParaRPr lang="en-GB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80639" y="4945081"/>
            <a:ext cx="720080" cy="4268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275856" y="2309799"/>
            <a:ext cx="5426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The second time showed this.</a:t>
            </a:r>
            <a:endParaRPr lang="en-GB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809031" y="4961614"/>
            <a:ext cx="792088" cy="4103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30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6" grpId="0" animBg="1"/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2276872"/>
            <a:ext cx="7675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Both 3.28km and 3.32km have been rounded to 3.3km</a:t>
            </a:r>
            <a:endParaRPr lang="en-GB" sz="3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4028871"/>
            <a:ext cx="7675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What other distances would be rounded off to 3.3km?</a:t>
            </a:r>
            <a:endParaRPr lang="en-GB" sz="3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0496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6" name="Group 30"/>
          <p:cNvGrpSpPr>
            <a:grpSpLocks/>
          </p:cNvGrpSpPr>
          <p:nvPr/>
        </p:nvGrpSpPr>
        <p:grpSpPr bwMode="auto">
          <a:xfrm>
            <a:off x="2051050" y="4422990"/>
            <a:ext cx="5005388" cy="231775"/>
            <a:chOff x="1292" y="2568"/>
            <a:chExt cx="3153" cy="146"/>
          </a:xfrm>
        </p:grpSpPr>
        <p:sp>
          <p:nvSpPr>
            <p:cNvPr id="4127" name="Line 31"/>
            <p:cNvSpPr>
              <a:spLocks noChangeShapeType="1"/>
            </p:cNvSpPr>
            <p:nvPr/>
          </p:nvSpPr>
          <p:spPr bwMode="auto">
            <a:xfrm>
              <a:off x="1292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8" name="Line 32"/>
            <p:cNvSpPr>
              <a:spLocks noChangeShapeType="1"/>
            </p:cNvSpPr>
            <p:nvPr/>
          </p:nvSpPr>
          <p:spPr bwMode="auto">
            <a:xfrm>
              <a:off x="4445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9" name="Line 33"/>
            <p:cNvSpPr>
              <a:spLocks noChangeShapeType="1"/>
            </p:cNvSpPr>
            <p:nvPr/>
          </p:nvSpPr>
          <p:spPr bwMode="auto">
            <a:xfrm flipV="1">
              <a:off x="2880" y="2568"/>
              <a:ext cx="0" cy="14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7832725" y="4640477"/>
            <a:ext cx="968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3.4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575425" y="1912926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0000CC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210300" y="2259227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51463" y="2968840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725988" y="3794340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554244" y="4711361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0" y="4422990"/>
            <a:ext cx="0" cy="231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132138" y="4654765"/>
            <a:ext cx="72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3.2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468938" y="4654765"/>
            <a:ext cx="690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3.3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684212" y="4654765"/>
            <a:ext cx="7914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3.1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9" name="Rectangle 13" descr="Medium wood"/>
          <p:cNvSpPr>
            <a:spLocks noChangeArrowheads="1"/>
          </p:cNvSpPr>
          <p:nvPr/>
        </p:nvSpPr>
        <p:spPr bwMode="auto">
          <a:xfrm>
            <a:off x="827088" y="4118190"/>
            <a:ext cx="3973512" cy="1270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0" name="Rectangle 14" descr="Walnut"/>
          <p:cNvSpPr>
            <a:spLocks noChangeArrowheads="1"/>
          </p:cNvSpPr>
          <p:nvPr/>
        </p:nvSpPr>
        <p:spPr bwMode="auto">
          <a:xfrm>
            <a:off x="823913" y="3705440"/>
            <a:ext cx="6767512" cy="1143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1" name="Rectangle 15" descr="Oak"/>
          <p:cNvSpPr>
            <a:spLocks noChangeArrowheads="1"/>
          </p:cNvSpPr>
          <p:nvPr/>
        </p:nvSpPr>
        <p:spPr bwMode="auto">
          <a:xfrm>
            <a:off x="827088" y="3318090"/>
            <a:ext cx="4570412" cy="1016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2" name="Rectangle 16" descr="Cork"/>
          <p:cNvSpPr>
            <a:spLocks noChangeArrowheads="1"/>
          </p:cNvSpPr>
          <p:nvPr/>
        </p:nvSpPr>
        <p:spPr bwMode="auto">
          <a:xfrm>
            <a:off x="827088" y="2949790"/>
            <a:ext cx="3389312" cy="1016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3" name="Rectangle 17" descr="Oak"/>
          <p:cNvSpPr>
            <a:spLocks noChangeArrowheads="1"/>
          </p:cNvSpPr>
          <p:nvPr/>
        </p:nvSpPr>
        <p:spPr bwMode="auto">
          <a:xfrm>
            <a:off x="823913" y="2260815"/>
            <a:ext cx="5811837" cy="10636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4" name="Rectangle 18" descr="Medium wood"/>
          <p:cNvSpPr>
            <a:spLocks noChangeArrowheads="1"/>
          </p:cNvSpPr>
          <p:nvPr/>
        </p:nvSpPr>
        <p:spPr bwMode="auto">
          <a:xfrm>
            <a:off x="823913" y="2594190"/>
            <a:ext cx="5446712" cy="889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359291" y="2079046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a</a:t>
            </a:r>
            <a:endParaRPr lang="en-US" b="1">
              <a:latin typeface="+mn-lt"/>
            </a:endParaRPr>
          </a:p>
        </p:txBody>
      </p: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359291" y="241083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b</a:t>
            </a:r>
            <a:endParaRPr lang="en-US" b="1">
              <a:latin typeface="+mn-lt"/>
            </a:endParaRPr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359291" y="278548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c</a:t>
            </a:r>
            <a:endParaRPr lang="en-US" b="1">
              <a:latin typeface="+mn-lt"/>
            </a:endParaRP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359291" y="3161721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d</a:t>
            </a:r>
            <a:endParaRPr lang="en-US" b="1">
              <a:latin typeface="+mn-lt"/>
            </a:endParaRP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359291" y="3537959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e</a:t>
            </a:r>
            <a:endParaRPr lang="en-US" b="1">
              <a:latin typeface="+mn-lt"/>
            </a:endParaRPr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359291" y="398563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f</a:t>
            </a:r>
            <a:endParaRPr lang="en-US" b="1" dirty="0">
              <a:latin typeface="+mn-lt"/>
            </a:endParaRPr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827088" y="4422990"/>
            <a:ext cx="7489825" cy="231775"/>
            <a:chOff x="521" y="2432"/>
            <a:chExt cx="4718" cy="272"/>
          </a:xfrm>
          <a:noFill/>
        </p:grpSpPr>
        <p:sp>
          <p:nvSpPr>
            <p:cNvPr id="41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30" name="Rectangle 34"/>
          <p:cNvSpPr>
            <a:spLocks noChangeArrowheads="1"/>
          </p:cNvSpPr>
          <p:nvPr/>
        </p:nvSpPr>
        <p:spPr bwMode="auto">
          <a:xfrm>
            <a:off x="4572000" y="4365104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391886" y="5269350"/>
            <a:ext cx="83021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All 4 strips that measured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3.3 km were </a:t>
            </a: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within the range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3.25 </a:t>
            </a: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to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3.35 </a:t>
            </a: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cm. 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3567112" y="476672"/>
            <a:ext cx="51847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Which of the lengths shown will round to 3.3 km?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814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/>
      <p:bldP spid="4101" grpId="0"/>
      <p:bldP spid="4102" grpId="0"/>
      <p:bldP spid="4130" grpId="0" animBg="1"/>
      <p:bldP spid="41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6" name="Group 30"/>
          <p:cNvGrpSpPr>
            <a:grpSpLocks/>
          </p:cNvGrpSpPr>
          <p:nvPr/>
        </p:nvGrpSpPr>
        <p:grpSpPr bwMode="auto">
          <a:xfrm>
            <a:off x="2051050" y="4422990"/>
            <a:ext cx="5005388" cy="231775"/>
            <a:chOff x="1292" y="2568"/>
            <a:chExt cx="3153" cy="146"/>
          </a:xfrm>
        </p:grpSpPr>
        <p:sp>
          <p:nvSpPr>
            <p:cNvPr id="4127" name="Line 31"/>
            <p:cNvSpPr>
              <a:spLocks noChangeShapeType="1"/>
            </p:cNvSpPr>
            <p:nvPr/>
          </p:nvSpPr>
          <p:spPr bwMode="auto">
            <a:xfrm>
              <a:off x="1292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8" name="Line 32"/>
            <p:cNvSpPr>
              <a:spLocks noChangeShapeType="1"/>
            </p:cNvSpPr>
            <p:nvPr/>
          </p:nvSpPr>
          <p:spPr bwMode="auto">
            <a:xfrm>
              <a:off x="4445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9" name="Line 33"/>
            <p:cNvSpPr>
              <a:spLocks noChangeShapeType="1"/>
            </p:cNvSpPr>
            <p:nvPr/>
          </p:nvSpPr>
          <p:spPr bwMode="auto">
            <a:xfrm flipV="1">
              <a:off x="2880" y="2568"/>
              <a:ext cx="0" cy="14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7832725" y="4640477"/>
            <a:ext cx="968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3.4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575425" y="1912926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0000CC"/>
                </a:solidFill>
                <a:sym typeface="Wingdings 2" pitchFamily="18" charset="2"/>
              </a:rPr>
              <a:t>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210300" y="2259227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51463" y="2968840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725988" y="3794340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+mn-lt"/>
                <a:sym typeface="Wingdings 2" pitchFamily="18" charset="2"/>
              </a:rPr>
              <a:t>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554244" y="4711361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0" y="4422990"/>
            <a:ext cx="0" cy="231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132138" y="4654765"/>
            <a:ext cx="72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3.2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468938" y="4654765"/>
            <a:ext cx="690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3.3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684212" y="4654765"/>
            <a:ext cx="7914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3.1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9" name="Rectangle 13" descr="Medium wood"/>
          <p:cNvSpPr>
            <a:spLocks noChangeArrowheads="1"/>
          </p:cNvSpPr>
          <p:nvPr/>
        </p:nvSpPr>
        <p:spPr bwMode="auto">
          <a:xfrm>
            <a:off x="827088" y="4118190"/>
            <a:ext cx="3973512" cy="1270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0" name="Rectangle 14" descr="Walnut"/>
          <p:cNvSpPr>
            <a:spLocks noChangeArrowheads="1"/>
          </p:cNvSpPr>
          <p:nvPr/>
        </p:nvSpPr>
        <p:spPr bwMode="auto">
          <a:xfrm>
            <a:off x="823913" y="3705440"/>
            <a:ext cx="6767512" cy="1143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1" name="Rectangle 15" descr="Oak"/>
          <p:cNvSpPr>
            <a:spLocks noChangeArrowheads="1"/>
          </p:cNvSpPr>
          <p:nvPr/>
        </p:nvSpPr>
        <p:spPr bwMode="auto">
          <a:xfrm>
            <a:off x="827088" y="3318090"/>
            <a:ext cx="4570412" cy="1016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2" name="Rectangle 16" descr="Cork"/>
          <p:cNvSpPr>
            <a:spLocks noChangeArrowheads="1"/>
          </p:cNvSpPr>
          <p:nvPr/>
        </p:nvSpPr>
        <p:spPr bwMode="auto">
          <a:xfrm>
            <a:off x="827088" y="2949790"/>
            <a:ext cx="3389312" cy="1016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3" name="Rectangle 17" descr="Oak"/>
          <p:cNvSpPr>
            <a:spLocks noChangeArrowheads="1"/>
          </p:cNvSpPr>
          <p:nvPr/>
        </p:nvSpPr>
        <p:spPr bwMode="auto">
          <a:xfrm>
            <a:off x="823913" y="2260815"/>
            <a:ext cx="5811837" cy="10636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4" name="Rectangle 18" descr="Medium wood"/>
          <p:cNvSpPr>
            <a:spLocks noChangeArrowheads="1"/>
          </p:cNvSpPr>
          <p:nvPr/>
        </p:nvSpPr>
        <p:spPr bwMode="auto">
          <a:xfrm>
            <a:off x="823913" y="2594190"/>
            <a:ext cx="5446712" cy="889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359291" y="2079046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a</a:t>
            </a:r>
            <a:endParaRPr lang="en-US" b="1">
              <a:latin typeface="+mn-lt"/>
            </a:endParaRPr>
          </a:p>
        </p:txBody>
      </p: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359291" y="241083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b</a:t>
            </a:r>
            <a:endParaRPr lang="en-US" b="1">
              <a:latin typeface="+mn-lt"/>
            </a:endParaRPr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359291" y="278548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c</a:t>
            </a:r>
            <a:endParaRPr lang="en-US" b="1">
              <a:latin typeface="+mn-lt"/>
            </a:endParaRP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359291" y="3161721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d</a:t>
            </a:r>
            <a:endParaRPr lang="en-US" b="1">
              <a:latin typeface="+mn-lt"/>
            </a:endParaRP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359291" y="3537959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e</a:t>
            </a:r>
            <a:endParaRPr lang="en-US" b="1">
              <a:latin typeface="+mn-lt"/>
            </a:endParaRPr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359291" y="3985634"/>
            <a:ext cx="37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f</a:t>
            </a:r>
            <a:endParaRPr lang="en-US" b="1" dirty="0">
              <a:latin typeface="+mn-lt"/>
            </a:endParaRPr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827088" y="4422990"/>
            <a:ext cx="7489825" cy="231775"/>
            <a:chOff x="521" y="2432"/>
            <a:chExt cx="4718" cy="272"/>
          </a:xfrm>
          <a:noFill/>
        </p:grpSpPr>
        <p:sp>
          <p:nvSpPr>
            <p:cNvPr id="41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30" name="Rectangle 34"/>
          <p:cNvSpPr>
            <a:spLocks noChangeArrowheads="1"/>
          </p:cNvSpPr>
          <p:nvPr/>
        </p:nvSpPr>
        <p:spPr bwMode="auto">
          <a:xfrm>
            <a:off x="4572000" y="4365104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3567112" y="476672"/>
            <a:ext cx="51847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Which of the lengths shown will round to 3.3 km?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290513" y="5092472"/>
            <a:ext cx="4035425" cy="1015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Miriam" panose="020B0502050101010101" pitchFamily="34" charset="-79"/>
                <a:cs typeface="Miriam" panose="020B0502050101010101" pitchFamily="34" charset="-79"/>
              </a:rPr>
              <a:t>The lowest value that a measurement can take is sometimes referred to as </a:t>
            </a:r>
            <a:r>
              <a:rPr lang="en-GB" sz="2000" b="1" dirty="0">
                <a:solidFill>
                  <a:srgbClr val="FF000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the lower bound.</a:t>
            </a:r>
            <a:endParaRPr lang="en-US" sz="2000" b="1" dirty="0">
              <a:solidFill>
                <a:srgbClr val="FF0000"/>
              </a:solidFill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4714875" y="5090884"/>
            <a:ext cx="406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Miriam" panose="020B0502050101010101" pitchFamily="34" charset="-79"/>
                <a:cs typeface="Miriam" panose="020B0502050101010101" pitchFamily="34" charset="-79"/>
              </a:rPr>
              <a:t>The highest value that a measurement can take is sometimes referred to as the </a:t>
            </a:r>
            <a:r>
              <a:rPr lang="en-GB" sz="2000" b="1" dirty="0">
                <a:solidFill>
                  <a:srgbClr val="FF000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Upper bound</a:t>
            </a:r>
            <a:r>
              <a:rPr lang="en-GB" sz="2000" dirty="0">
                <a:latin typeface="Miriam" panose="020B0502050101010101" pitchFamily="34" charset="-79"/>
                <a:cs typeface="Miriam" panose="020B0502050101010101" pitchFamily="34" charset="-79"/>
              </a:rPr>
              <a:t>.</a:t>
            </a:r>
            <a:endParaRPr lang="en-US" sz="20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263586" y="6066867"/>
            <a:ext cx="41643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Lower bound =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3.25 km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4727423" y="6084585"/>
            <a:ext cx="42116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Miriam" panose="020B0502050101010101" pitchFamily="34" charset="-79"/>
                <a:cs typeface="Miriam" panose="020B0502050101010101" pitchFamily="34" charset="-79"/>
              </a:rPr>
              <a:t>Upper bound = 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3.35 km</a:t>
            </a:r>
            <a:endParaRPr lang="en-US" sz="2800" dirty="0">
              <a:solidFill>
                <a:srgbClr val="0000CC"/>
              </a:solidFill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844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6" name="Group 30"/>
          <p:cNvGrpSpPr>
            <a:grpSpLocks/>
          </p:cNvGrpSpPr>
          <p:nvPr/>
        </p:nvGrpSpPr>
        <p:grpSpPr bwMode="auto">
          <a:xfrm>
            <a:off x="1943865" y="2857863"/>
            <a:ext cx="5005388" cy="231775"/>
            <a:chOff x="1292" y="2568"/>
            <a:chExt cx="3153" cy="146"/>
          </a:xfrm>
        </p:grpSpPr>
        <p:sp>
          <p:nvSpPr>
            <p:cNvPr id="4127" name="Line 31"/>
            <p:cNvSpPr>
              <a:spLocks noChangeShapeType="1"/>
            </p:cNvSpPr>
            <p:nvPr/>
          </p:nvSpPr>
          <p:spPr bwMode="auto">
            <a:xfrm>
              <a:off x="1292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8" name="Line 32"/>
            <p:cNvSpPr>
              <a:spLocks noChangeShapeType="1"/>
            </p:cNvSpPr>
            <p:nvPr/>
          </p:nvSpPr>
          <p:spPr bwMode="auto">
            <a:xfrm>
              <a:off x="4445" y="2568"/>
              <a:ext cx="0" cy="1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9" name="Line 33"/>
            <p:cNvSpPr>
              <a:spLocks noChangeShapeType="1"/>
            </p:cNvSpPr>
            <p:nvPr/>
          </p:nvSpPr>
          <p:spPr bwMode="auto">
            <a:xfrm flipV="1">
              <a:off x="2880" y="2568"/>
              <a:ext cx="0" cy="14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7725540" y="3075350"/>
            <a:ext cx="968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3.4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447059" y="3146234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464815" y="2857863"/>
            <a:ext cx="0" cy="231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024953" y="3089638"/>
            <a:ext cx="72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3.2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361753" y="3089638"/>
            <a:ext cx="690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rgbClr val="0000CC"/>
                </a:solidFill>
                <a:latin typeface="+mn-lt"/>
              </a:rPr>
              <a:t>  </a:t>
            </a: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3.3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77027" y="3089638"/>
            <a:ext cx="7914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rgbClr val="0000CC"/>
                </a:solidFill>
                <a:latin typeface="+mn-lt"/>
              </a:rPr>
              <a:t>3.1</a:t>
            </a: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719903" y="2857863"/>
            <a:ext cx="7489825" cy="231775"/>
            <a:chOff x="521" y="2432"/>
            <a:chExt cx="4718" cy="272"/>
          </a:xfrm>
          <a:noFill/>
        </p:grpSpPr>
        <p:sp>
          <p:nvSpPr>
            <p:cNvPr id="41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41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4130" name="Rectangle 34"/>
          <p:cNvSpPr>
            <a:spLocks noChangeArrowheads="1"/>
          </p:cNvSpPr>
          <p:nvPr/>
        </p:nvSpPr>
        <p:spPr bwMode="auto">
          <a:xfrm>
            <a:off x="4464815" y="2799977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+mn-lt"/>
            </a:endParaRP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2766774" y="4009419"/>
            <a:ext cx="416439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latin typeface="Miriam" panose="020B0502050101010101" pitchFamily="34" charset="-79"/>
                <a:cs typeface="Miriam" panose="020B0502050101010101" pitchFamily="34" charset="-79"/>
              </a:rPr>
              <a:t>Lower bound = </a:t>
            </a:r>
            <a:r>
              <a:rPr lang="en-GB" sz="32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3.25 km</a:t>
            </a:r>
            <a:endParaRPr lang="en-US" sz="32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2805081" y="5301208"/>
            <a:ext cx="42116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latin typeface="Miriam" panose="020B0502050101010101" pitchFamily="34" charset="-79"/>
                <a:cs typeface="Miriam" panose="020B0502050101010101" pitchFamily="34" charset="-79"/>
              </a:rPr>
              <a:t>Upper bound = </a:t>
            </a:r>
            <a:r>
              <a:rPr lang="en-GB" sz="32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3.35 km</a:t>
            </a:r>
            <a:endParaRPr lang="en-US" sz="3200" dirty="0">
              <a:solidFill>
                <a:srgbClr val="0000CC"/>
              </a:solidFill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9" y="238682"/>
            <a:ext cx="2743200" cy="1666875"/>
          </a:xfrm>
          <a:prstGeom prst="rect">
            <a:avLst/>
          </a:prstGeom>
        </p:spPr>
      </p:pic>
      <p:sp>
        <p:nvSpPr>
          <p:cNvPr id="43" name="Text Box 35"/>
          <p:cNvSpPr txBox="1">
            <a:spLocks noChangeArrowheads="1"/>
          </p:cNvSpPr>
          <p:nvPr/>
        </p:nvSpPr>
        <p:spPr bwMode="auto">
          <a:xfrm>
            <a:off x="3388490" y="476672"/>
            <a:ext cx="553323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Anything that falls between 3.25 km (including 3.25) and 3.35 km (</a:t>
            </a:r>
            <a:r>
              <a:rPr lang="en-GB" sz="2800" dirty="0" smtClean="0">
                <a:solidFill>
                  <a:srgbClr val="FF000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not</a:t>
            </a: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 including 3.35) rounds off to 3.3km</a:t>
            </a:r>
            <a:endParaRPr lang="en-US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960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" t="6022" r="3812" b="38494"/>
          <a:stretch/>
        </p:blipFill>
        <p:spPr>
          <a:xfrm>
            <a:off x="422647" y="751008"/>
            <a:ext cx="5472608" cy="5810425"/>
          </a:xfrm>
          <a:prstGeom prst="rect">
            <a:avLst/>
          </a:prstGeom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233734" y="1753606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+mn-lt"/>
              </a:rPr>
              <a:t>a</a:t>
            </a:r>
            <a:endParaRPr lang="en-US" b="1">
              <a:latin typeface="+mn-lt"/>
            </a:endParaRP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2222847" y="1722649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b</a:t>
            </a:r>
            <a:endParaRPr lang="en-US" b="1" dirty="0">
              <a:latin typeface="+mn-lt"/>
            </a:endParaRPr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4211960" y="1691692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c</a:t>
            </a:r>
            <a:endParaRPr lang="en-US" b="1" dirty="0">
              <a:latin typeface="+mn-lt"/>
            </a:endParaRPr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153317" y="4478385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d</a:t>
            </a:r>
            <a:endParaRPr lang="en-US" b="1" dirty="0">
              <a:latin typeface="+mn-lt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2222847" y="4435443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e</a:t>
            </a:r>
            <a:endParaRPr lang="en-US" b="1" dirty="0">
              <a:latin typeface="+mn-lt"/>
            </a:endParaRPr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4292377" y="4392501"/>
            <a:ext cx="377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latin typeface="+mn-lt"/>
              </a:rPr>
              <a:t>f</a:t>
            </a:r>
            <a:endParaRPr lang="en-US" b="1" dirty="0">
              <a:latin typeface="+mn-lt"/>
            </a:endParaRP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5861782" y="951724"/>
            <a:ext cx="3203848" cy="389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For each incubator:</a:t>
            </a:r>
          </a:p>
          <a:p>
            <a:pPr marL="514350" indent="-514350">
              <a:spcBef>
                <a:spcPct val="50000"/>
              </a:spcBef>
              <a:buAutoNum type="alphaLcParenR"/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Plot the distance on the number line</a:t>
            </a:r>
          </a:p>
          <a:p>
            <a:pPr marL="514350" indent="-514350">
              <a:spcBef>
                <a:spcPct val="50000"/>
              </a:spcBef>
              <a:buAutoNum type="alphaLcParenR"/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Write the upper and lower bounds</a:t>
            </a:r>
          </a:p>
          <a:p>
            <a:pPr marL="514350" indent="-514350">
              <a:spcBef>
                <a:spcPct val="50000"/>
              </a:spcBef>
              <a:buAutoNum type="alphaLcParenR"/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Write three values that round off to the distance.</a:t>
            </a:r>
            <a:endParaRPr lang="en-US" sz="2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233734" y="260648"/>
            <a:ext cx="873075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Answer the following questions on your worksheet.</a:t>
            </a:r>
            <a:endParaRPr lang="en-US" sz="2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9342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1.6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1.4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1.5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1.45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1.55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64" y="116632"/>
            <a:ext cx="1780648" cy="193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1.5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759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0.3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0.1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0.2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0.15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0.25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1" y="188640"/>
            <a:ext cx="1737953" cy="193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0.2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6020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3.6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3.4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3.5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3.45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3.55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87" y="188640"/>
            <a:ext cx="1658855" cy="195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3.5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3425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4.4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4.2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4.3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4.25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4.35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1" y="81384"/>
            <a:ext cx="1737953" cy="196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</a:t>
            </a:r>
            <a:r>
              <a:rPr lang="en-GB" sz="2400" dirty="0">
                <a:latin typeface="Miriam" panose="020B0502050101010101" pitchFamily="34" charset="-79"/>
                <a:cs typeface="Miriam" panose="020B0502050101010101" pitchFamily="34" charset="-79"/>
              </a:rPr>
              <a:t>4</a:t>
            </a: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.3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8160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1.2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1.0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1.1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1.05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1.15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04" y="188640"/>
            <a:ext cx="1467776" cy="180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1.1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4112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527381" y="25454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7.2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8495756" y="25597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627784" y="25597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7.0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163594" y="25597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7.1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78868" y="25597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395785" y="2167747"/>
            <a:ext cx="7489825" cy="231775"/>
            <a:chOff x="521" y="2432"/>
            <a:chExt cx="4718" cy="272"/>
          </a:xfrm>
          <a:noFill/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4226708" y="2142058"/>
            <a:ext cx="2484438" cy="350838"/>
          </a:xfrm>
          <a:prstGeom prst="rect">
            <a:avLst/>
          </a:prstGeom>
          <a:gradFill rotWithShape="1">
            <a:gsLst>
              <a:gs pos="0">
                <a:srgbClr val="FBA3F3">
                  <a:gamma/>
                  <a:shade val="46275"/>
                  <a:invGamma/>
                  <a:alpha val="38000"/>
                </a:srgbClr>
              </a:gs>
              <a:gs pos="50000">
                <a:srgbClr val="FBA3F3">
                  <a:alpha val="38000"/>
                </a:srgbClr>
              </a:gs>
              <a:gs pos="100000">
                <a:srgbClr val="FBA3F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308699" y="2545438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748893" y="2565800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945161" y="3823932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7.05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429599" y="382393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7.15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563888" y="3519132"/>
            <a:ext cx="674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LB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026908" y="3505366"/>
            <a:ext cx="654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rgbClr val="0070C0"/>
                </a:solidFill>
                <a:latin typeface="+mn-lt"/>
              </a:rPr>
              <a:t>UB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0" y="260648"/>
            <a:ext cx="1377913" cy="169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181825" y="4725144"/>
            <a:ext cx="84346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Miriam" panose="020B0502050101010101" pitchFamily="34" charset="-79"/>
                <a:cs typeface="Miriam" panose="020B0502050101010101" pitchFamily="34" charset="-79"/>
              </a:rPr>
              <a:t>Three possible values that round off to 7.1 km: </a:t>
            </a:r>
            <a:endParaRPr lang="en-US" sz="24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3761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What would this distance round to, to 1decimal place? 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544" y="1700808"/>
            <a:ext cx="4495800" cy="2187575"/>
          </a:xfrm>
        </p:spPr>
        <p:txBody>
          <a:bodyPr/>
          <a:lstStyle/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6.68</a:t>
            </a:r>
            <a:endParaRPr lang="en-GB" sz="3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7629792" y="3358838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598167" y="3373126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730195" y="3373126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6.6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266005" y="3373126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6.7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81279" y="3373126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15" name="Group 26"/>
          <p:cNvGrpSpPr>
            <a:grpSpLocks/>
          </p:cNvGrpSpPr>
          <p:nvPr/>
        </p:nvGrpSpPr>
        <p:grpSpPr bwMode="auto">
          <a:xfrm>
            <a:off x="498196" y="2981147"/>
            <a:ext cx="7489825" cy="231775"/>
            <a:chOff x="521" y="2432"/>
            <a:chExt cx="4718" cy="272"/>
          </a:xfrm>
          <a:noFill/>
        </p:grpSpPr>
        <p:sp>
          <p:nvSpPr>
            <p:cNvPr id="16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flipV="1">
            <a:off x="4788024" y="3242001"/>
            <a:ext cx="0" cy="106247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045212" y="1737730"/>
            <a:ext cx="5979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Between which two values does it lie?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000" y="1737730"/>
            <a:ext cx="886688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3304892" y="4437112"/>
            <a:ext cx="3459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Which is it closer to?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1309" y="5517232"/>
            <a:ext cx="5979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6.68 rounds to 6.7 (1dp)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267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37331" y="703696"/>
            <a:ext cx="8604448" cy="1143000"/>
          </a:xfrm>
        </p:spPr>
        <p:txBody>
          <a:bodyPr/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Round all of these distances off to 1 decimal place</a:t>
            </a:r>
            <a:b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</a:br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(Use the number line if you need to)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9424" y="3356992"/>
            <a:ext cx="4495800" cy="2187575"/>
          </a:xfrm>
        </p:spPr>
        <p:txBody>
          <a:bodyPr/>
          <a:lstStyle/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6.52 km</a:t>
            </a:r>
          </a:p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10.41 km</a:t>
            </a:r>
          </a:p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9.56 km</a:t>
            </a:r>
          </a:p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9.98 km</a:t>
            </a:r>
            <a:endParaRPr lang="en-GB" sz="3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7746539" y="2266613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604448" y="2280901"/>
            <a:ext cx="474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 smtClean="0">
                <a:solidFill>
                  <a:srgbClr val="0070C0"/>
                </a:solidFill>
                <a:latin typeface="+mn-lt"/>
              </a:rPr>
              <a:t>km</a:t>
            </a:r>
            <a:endParaRPr lang="en-US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846942" y="228090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382752" y="2280901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98026" y="2280901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15" name="Group 26"/>
          <p:cNvGrpSpPr>
            <a:grpSpLocks/>
          </p:cNvGrpSpPr>
          <p:nvPr/>
        </p:nvGrpSpPr>
        <p:grpSpPr bwMode="auto">
          <a:xfrm>
            <a:off x="614943" y="1888922"/>
            <a:ext cx="7489825" cy="231775"/>
            <a:chOff x="521" y="2432"/>
            <a:chExt cx="4718" cy="272"/>
          </a:xfrm>
          <a:noFill/>
        </p:grpSpPr>
        <p:sp>
          <p:nvSpPr>
            <p:cNvPr id="16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9512" y="147990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On your whiteboards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779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37331" y="703696"/>
            <a:ext cx="8604448" cy="1143000"/>
          </a:xfrm>
        </p:spPr>
        <p:txBody>
          <a:bodyPr/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Use the number line to round these other measurements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9424" y="3356992"/>
            <a:ext cx="6768880" cy="2187575"/>
          </a:xfrm>
        </p:spPr>
        <p:txBody>
          <a:bodyPr/>
          <a:lstStyle/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35.2 m to the nearest metre</a:t>
            </a:r>
          </a:p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462 kg to the nearest 10 kg</a:t>
            </a:r>
          </a:p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430 m to the nearest 100 m</a:t>
            </a:r>
          </a:p>
          <a:p>
            <a:r>
              <a:rPr lang="en-GB" sz="3600" dirty="0" smtClean="0">
                <a:latin typeface="Miriam" panose="020B0502050101010101" pitchFamily="34" charset="-79"/>
                <a:cs typeface="Miriam" panose="020B0502050101010101" pitchFamily="34" charset="-79"/>
              </a:rPr>
              <a:t>7.832 to 2 decimal places</a:t>
            </a:r>
            <a:endParaRPr lang="en-GB" sz="36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7746539" y="2266613"/>
            <a:ext cx="78903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846942" y="2280901"/>
            <a:ext cx="727075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382752" y="2280901"/>
            <a:ext cx="690562" cy="3968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98026" y="2280901"/>
            <a:ext cx="791443" cy="40011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15" name="Group 26"/>
          <p:cNvGrpSpPr>
            <a:grpSpLocks/>
          </p:cNvGrpSpPr>
          <p:nvPr/>
        </p:nvGrpSpPr>
        <p:grpSpPr bwMode="auto">
          <a:xfrm>
            <a:off x="614943" y="1888922"/>
            <a:ext cx="7489825" cy="231775"/>
            <a:chOff x="521" y="2432"/>
            <a:chExt cx="4718" cy="272"/>
          </a:xfrm>
          <a:noFill/>
        </p:grpSpPr>
        <p:sp>
          <p:nvSpPr>
            <p:cNvPr id="16" name="Rectangle 27"/>
            <p:cNvSpPr>
              <a:spLocks noChangeArrowheads="1"/>
            </p:cNvSpPr>
            <p:nvPr/>
          </p:nvSpPr>
          <p:spPr bwMode="auto">
            <a:xfrm>
              <a:off x="521" y="2432"/>
              <a:ext cx="4718" cy="272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2087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3652" y="2432"/>
              <a:ext cx="0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+mn-lt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9512" y="147990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Miriam" panose="020B0502050101010101" pitchFamily="34" charset="-79"/>
                <a:cs typeface="Miriam" panose="020B0502050101010101" pitchFamily="34" charset="-79"/>
              </a:rPr>
              <a:t>On your whiteboards</a:t>
            </a:r>
            <a:endParaRPr lang="en-GB" sz="2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122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825302"/>
              </p:ext>
            </p:extLst>
          </p:nvPr>
        </p:nvGraphicFramePr>
        <p:xfrm>
          <a:off x="467544" y="620688"/>
          <a:ext cx="8280920" cy="5857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/>
                <a:gridCol w="1800200"/>
                <a:gridCol w="1512168"/>
                <a:gridCol w="1656184"/>
                <a:gridCol w="16561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Measurement</a:t>
                      </a:r>
                      <a:endParaRPr lang="en-GB" b="1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Round to</a:t>
                      </a:r>
                      <a:endParaRPr lang="en-GB" b="1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Lies between</a:t>
                      </a:r>
                      <a:endParaRPr lang="en-GB" b="1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Closest to</a:t>
                      </a:r>
                      <a:endParaRPr lang="en-GB" b="1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10.63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10.6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10.7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solidFill>
                            <a:srgbClr val="00B0F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10.6</a:t>
                      </a:r>
                      <a:endParaRPr lang="en-GB" sz="2400" dirty="0">
                        <a:solidFill>
                          <a:srgbClr val="00B0F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548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78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97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7.324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2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0.39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5370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5300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80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80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1200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1300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1200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5.5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5.6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5.6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2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0.24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0.25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0.24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5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04529"/>
              </p:ext>
            </p:extLst>
          </p:nvPr>
        </p:nvGraphicFramePr>
        <p:xfrm>
          <a:off x="467544" y="620688"/>
          <a:ext cx="8280920" cy="5857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/>
                <a:gridCol w="1800200"/>
                <a:gridCol w="1512168"/>
                <a:gridCol w="1656184"/>
                <a:gridCol w="16561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Measurement</a:t>
                      </a:r>
                      <a:endParaRPr lang="en-GB" b="1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Round to</a:t>
                      </a:r>
                      <a:endParaRPr lang="en-GB" b="1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Lies between</a:t>
                      </a:r>
                      <a:endParaRPr lang="en-GB" b="1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Closest to</a:t>
                      </a:r>
                      <a:endParaRPr lang="en-GB" b="1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10.63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10.6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10.7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solidFill>
                            <a:srgbClr val="00B0F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10.6</a:t>
                      </a:r>
                      <a:endParaRPr lang="en-GB" sz="2400" dirty="0">
                        <a:solidFill>
                          <a:srgbClr val="00B0F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548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600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78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80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80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97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90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7.324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2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7.32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7.33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7.32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0.39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0.3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0.4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0.4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5370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5300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5400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5400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5300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5000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6000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5000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75, 76, 77, 78, 79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70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80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80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1200&lt;n&lt;1250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Nearest 100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1200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1300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1200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5.55&lt;n&lt;5.6</a:t>
                      </a:r>
                      <a:endParaRPr lang="en-GB" sz="24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1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5.5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5.6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5.6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rgbClr val="FF0000"/>
                          </a:solidFill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0.24&lt;n&lt;0.245</a:t>
                      </a:r>
                      <a:endParaRPr lang="en-GB" sz="2000" dirty="0">
                        <a:solidFill>
                          <a:srgbClr val="FF0000"/>
                        </a:solidFill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2 </a:t>
                      </a:r>
                      <a:r>
                        <a:rPr lang="en-GB" sz="2400" dirty="0" err="1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dp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0.24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0.25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Miriam" panose="020B0502050101010101" pitchFamily="34" charset="-79"/>
                          <a:cs typeface="Miriam" panose="020B0502050101010101" pitchFamily="34" charset="-79"/>
                        </a:rPr>
                        <a:t>0.24</a:t>
                      </a:r>
                      <a:endParaRPr lang="en-GB" sz="2400" dirty="0">
                        <a:latin typeface="Miriam" panose="020B0502050101010101" pitchFamily="34" charset="-79"/>
                        <a:cs typeface="Miriam" panose="020B0502050101010101" pitchFamily="34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29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173</TotalTime>
  <Words>604</Words>
  <Application>Microsoft Office PowerPoint</Application>
  <PresentationFormat>On-screen Show (4:3)</PresentationFormat>
  <Paragraphs>240</Paragraphs>
  <Slides>19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would this distance round to, to 1decimal place? </vt:lpstr>
      <vt:lpstr>Round all of these distances off to 1 decimal place (Use the number line if you need to)</vt:lpstr>
      <vt:lpstr>Use the number line to round these other measurements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25</cp:revision>
  <dcterms:created xsi:type="dcterms:W3CDTF">2016-09-25T13:31:45Z</dcterms:created>
  <dcterms:modified xsi:type="dcterms:W3CDTF">2017-07-04T13:40:07Z</dcterms:modified>
</cp:coreProperties>
</file>