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7" r:id="rId3"/>
    <p:sldId id="261" r:id="rId4"/>
    <p:sldId id="258" r:id="rId5"/>
    <p:sldId id="259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1" autoAdjust="0"/>
    <p:restoredTop sz="94660"/>
  </p:normalViewPr>
  <p:slideViewPr>
    <p:cSldViewPr snapToGrid="0">
      <p:cViewPr varScale="1">
        <p:scale>
          <a:sx n="71" d="100"/>
          <a:sy n="71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2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8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6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7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6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48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39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62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46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6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835" y="1298645"/>
            <a:ext cx="839096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Euphemia" panose="020B0503040102020104" pitchFamily="34" charset="0"/>
              </a:rPr>
              <a:t>Dad wants to buy a laptop for his son for Christmas. He uses the internet to compare the price in various stores. In PC Express the laptop is priced at </a:t>
            </a:r>
            <a:r>
              <a:rPr lang="en-GB" sz="2000" b="1" dirty="0" smtClean="0">
                <a:latin typeface="Euphemia" panose="020B0503040102020104" pitchFamily="34" charset="0"/>
              </a:rPr>
              <a:t>£479</a:t>
            </a:r>
            <a:r>
              <a:rPr lang="en-GB" sz="2000" dirty="0" smtClean="0">
                <a:latin typeface="Euphemia" panose="020B0503040102020104" pitchFamily="34" charset="0"/>
              </a:rPr>
              <a:t>, whereas LAP Gear are offering the same laptop for </a:t>
            </a:r>
            <a:r>
              <a:rPr lang="en-GB" sz="2000" b="1" dirty="0" smtClean="0">
                <a:latin typeface="Euphemia" panose="020B0503040102020104" pitchFamily="34" charset="0"/>
              </a:rPr>
              <a:t>£520 </a:t>
            </a:r>
            <a:r>
              <a:rPr lang="en-GB" sz="2000" dirty="0" smtClean="0">
                <a:latin typeface="Euphemia" panose="020B0503040102020104" pitchFamily="34" charset="0"/>
              </a:rPr>
              <a:t>with a </a:t>
            </a:r>
            <a:r>
              <a:rPr lang="en-GB" sz="2000" b="1" dirty="0" smtClean="0">
                <a:latin typeface="Euphemia" panose="020B0503040102020104" pitchFamily="34" charset="0"/>
              </a:rPr>
              <a:t>12.5% reduction.</a:t>
            </a:r>
          </a:p>
          <a:p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>Dad sketches a bar to help him work out the price in LAP Gear. He starts like this:</a:t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endParaRPr lang="en-GB" sz="2000" dirty="0">
              <a:latin typeface="Euphemia" panose="020B05030401020201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411" y="3706923"/>
            <a:ext cx="5214991" cy="26400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33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835" y="1217962"/>
            <a:ext cx="839096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latin typeface="Euphemia" panose="020B0503040102020104" pitchFamily="34" charset="0"/>
              </a:rPr>
              <a:t>On your whiteboards:</a:t>
            </a:r>
          </a:p>
          <a:p>
            <a:r>
              <a:rPr lang="en-GB" sz="2400" b="1" dirty="0" smtClean="0">
                <a:latin typeface="Euphemia" panose="020B0503040102020104" pitchFamily="34" charset="0"/>
              </a:rPr>
              <a:t>Copy the bar and complete his calculation.</a:t>
            </a:r>
            <a:br>
              <a:rPr lang="en-GB" sz="2400" b="1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endParaRPr lang="en-GB" sz="2000" dirty="0">
              <a:latin typeface="Euphemia" panose="020B05030401020201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17" y="2360962"/>
            <a:ext cx="6765366" cy="3424966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20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835" y="1217962"/>
            <a:ext cx="839096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Which company sells the laptop cheaper?</a:t>
            </a:r>
            <a:br>
              <a:rPr lang="en-GB" sz="24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endParaRPr lang="en-GB" sz="2000" dirty="0">
              <a:latin typeface="Euphemia" panose="020B05030401020201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17" y="2360962"/>
            <a:ext cx="6765366" cy="3424966"/>
          </a:xfrm>
          <a:prstGeom prst="rect">
            <a:avLst/>
          </a:prstGeom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090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bars to 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£1500 computer after a 15% </a:t>
            </a:r>
            <a:r>
              <a:rPr lang="en-GB" sz="2800" dirty="0" smtClean="0">
                <a:latin typeface="Euphemia" panose="020B0503040102020104" pitchFamily="34" charset="0"/>
              </a:rPr>
              <a:t>reduction</a:t>
            </a:r>
          </a:p>
          <a:p>
            <a:pPr marL="457200" lvl="0" indent="-457200">
              <a:buAutoNum type="alphaLcParenR"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b)  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</a:t>
            </a:r>
            <a:r>
              <a:rPr lang="en-GB" sz="2800" dirty="0">
                <a:latin typeface="Euphemia" panose="020B0503040102020104" pitchFamily="34" charset="0"/>
              </a:rPr>
              <a:t>600 </a:t>
            </a:r>
            <a:r>
              <a:rPr lang="en-GB" sz="2800" dirty="0" smtClean="0">
                <a:latin typeface="Euphemia" panose="020B0503040102020104" pitchFamily="34" charset="0"/>
              </a:rPr>
              <a:t>dishwasher after </a:t>
            </a:r>
            <a:r>
              <a:rPr lang="en-GB" sz="2800" dirty="0">
                <a:latin typeface="Euphemia" panose="020B0503040102020104" pitchFamily="34" charset="0"/>
              </a:rPr>
              <a:t>a 12% </a:t>
            </a:r>
            <a:r>
              <a:rPr lang="en-GB" sz="2800" dirty="0" smtClean="0">
                <a:latin typeface="Euphemia" panose="020B0503040102020104" pitchFamily="34" charset="0"/>
              </a:rPr>
              <a:t> reduction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c)    The </a:t>
            </a:r>
            <a:r>
              <a:rPr lang="en-GB" sz="2800" dirty="0">
                <a:latin typeface="Euphemia" panose="020B0503040102020104" pitchFamily="34" charset="0"/>
              </a:rPr>
              <a:t>price of a £ 1250 holiday with 8% off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d)    The </a:t>
            </a:r>
            <a:r>
              <a:rPr lang="en-GB" sz="2800" dirty="0">
                <a:latin typeface="Euphemia" panose="020B0503040102020104" pitchFamily="34" charset="0"/>
              </a:rPr>
              <a:t>price of a £2500 car with 21% off</a:t>
            </a:r>
          </a:p>
          <a:p>
            <a:pPr mar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166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77" y="947755"/>
            <a:ext cx="7726352" cy="2506290"/>
          </a:xfrm>
        </p:spPr>
        <p:txBody>
          <a:bodyPr>
            <a:noAutofit/>
          </a:bodyPr>
          <a:lstStyle/>
          <a:p>
            <a:pPr marL="0" lvl="0" indent="0" algn="l"/>
            <a:r>
              <a:rPr lang="en-GB" sz="2000" dirty="0" smtClean="0">
                <a:latin typeface="Euphemia" panose="020B0503040102020104" pitchFamily="34" charset="0"/>
              </a:rPr>
              <a:t>Sue </a:t>
            </a:r>
            <a:r>
              <a:rPr lang="en-GB" sz="2000" dirty="0">
                <a:latin typeface="Euphemia" panose="020B0503040102020104" pitchFamily="34" charset="0"/>
              </a:rPr>
              <a:t>is looking to buy a scooter for her </a:t>
            </a:r>
            <a:r>
              <a:rPr lang="en-GB" sz="2000" dirty="0" smtClean="0">
                <a:latin typeface="Euphemia" panose="020B0503040102020104" pitchFamily="34" charset="0"/>
              </a:rPr>
              <a:t>daughter.</a:t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>She </a:t>
            </a:r>
            <a:r>
              <a:rPr lang="en-GB" sz="2000" dirty="0">
                <a:latin typeface="Euphemia" panose="020B0503040102020104" pitchFamily="34" charset="0"/>
              </a:rPr>
              <a:t>finds the one she wants on offer in three different on line stores. </a:t>
            </a:r>
            <a:br>
              <a:rPr lang="en-GB" sz="2000" dirty="0">
                <a:latin typeface="Euphemia" panose="020B0503040102020104" pitchFamily="34" charset="0"/>
              </a:rPr>
            </a:br>
            <a:r>
              <a:rPr lang="en-GB" sz="2000" dirty="0">
                <a:latin typeface="Euphemia" panose="020B0503040102020104" pitchFamily="34" charset="0"/>
              </a:rPr>
              <a:t>The offers are as follows:</a:t>
            </a:r>
            <a:br>
              <a:rPr lang="en-GB" sz="2000" dirty="0">
                <a:latin typeface="Euphemia" panose="020B0503040102020104" pitchFamily="34" charset="0"/>
              </a:rPr>
            </a:br>
            <a:endParaRPr lang="en-GB" sz="2000" b="1" dirty="0">
              <a:latin typeface="Euphemia" panose="020B05030401020201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600199"/>
            <a:ext cx="8337176" cy="51636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Which </a:t>
            </a:r>
            <a:r>
              <a:rPr lang="en-GB" sz="2800" dirty="0"/>
              <a:t>store is the cheapest for this scooter?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57" y="242208"/>
            <a:ext cx="1255115" cy="222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1654"/>
            <a:ext cx="2160240" cy="242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56" y="2997795"/>
            <a:ext cx="2000424" cy="294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909" y="3193412"/>
            <a:ext cx="2369501" cy="258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159810" y="769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>
                <a:latin typeface="Euphemia" panose="020B0503040102020104" pitchFamily="34" charset="0"/>
              </a:rPr>
              <a:t>Sale Prices - challenge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1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938"/>
          <a:stretch/>
        </p:blipFill>
        <p:spPr>
          <a:xfrm>
            <a:off x="1815352" y="998896"/>
            <a:ext cx="6172480" cy="4828162"/>
          </a:xfrm>
          <a:prstGeom prst="rect">
            <a:avLst/>
          </a:prstGeom>
        </p:spPr>
      </p:pic>
      <p:sp>
        <p:nvSpPr>
          <p:cNvPr id="3" name="Title 2"/>
          <p:cNvSpPr txBox="1">
            <a:spLocks/>
          </p:cNvSpPr>
          <p:nvPr/>
        </p:nvSpPr>
        <p:spPr bwMode="auto">
          <a:xfrm>
            <a:off x="497541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/>
              <a:t>Sale Prices - challenge</a:t>
            </a:r>
            <a:endParaRPr lang="en-GB" sz="4000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685799" y="57463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Is it the best deal for any starting price?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How do you know?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218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Question: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In a sale, a television has 25% off.  The sale price is £600. 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What was the price </a:t>
            </a:r>
            <a:r>
              <a:rPr lang="en-GB" sz="2000" b="1" dirty="0" smtClean="0">
                <a:latin typeface="Euphemia" panose="020B0503040102020104" pitchFamily="34" charset="0"/>
              </a:rPr>
              <a:t>before</a:t>
            </a:r>
            <a:r>
              <a:rPr lang="en-GB" sz="2000" dirty="0" smtClean="0">
                <a:latin typeface="Euphemia" panose="020B0503040102020104" pitchFamily="34" charset="0"/>
              </a:rPr>
              <a:t> the sale?</a:t>
            </a: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A student says the answer is £750 and explains: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“If 25% was taken off, then 25% must be added on.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25% of £600 is a quarter of £600, which is £150, so if you add that on, it is £750.”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The teacher says this is incorrect.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Can you use a bar to show why it is incorrect, and find the correct answer?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Find the error…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319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bars to 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computer </a:t>
            </a:r>
            <a:r>
              <a:rPr lang="en-GB" sz="2800" dirty="0">
                <a:latin typeface="Euphemia" panose="020B0503040102020104" pitchFamily="34" charset="0"/>
              </a:rPr>
              <a:t>after a </a:t>
            </a:r>
            <a:r>
              <a:rPr lang="en-GB" sz="2800" dirty="0" smtClean="0">
                <a:latin typeface="Euphemia" panose="020B0503040102020104" pitchFamily="34" charset="0"/>
              </a:rPr>
              <a:t>40% </a:t>
            </a:r>
          </a:p>
          <a:p>
            <a:pPr marL="0" lvl="0" indent="0">
              <a:buNone/>
              <a:tabLst>
                <a:tab pos="901700" algn="l"/>
              </a:tabLst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</a:t>
            </a:r>
            <a:r>
              <a:rPr lang="en-GB" sz="2800" dirty="0" smtClean="0">
                <a:latin typeface="Euphemia" panose="020B0503040102020104" pitchFamily="34" charset="0"/>
              </a:rPr>
              <a:t>reduction is £450</a:t>
            </a:r>
            <a:endParaRPr lang="en-GB" sz="28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 startAt="2"/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 </a:t>
            </a:r>
            <a:r>
              <a:rPr lang="en-GB" sz="2800" dirty="0" smtClean="0">
                <a:latin typeface="Euphemia" panose="020B0503040102020104" pitchFamily="34" charset="0"/>
              </a:rPr>
              <a:t>dishwasher after </a:t>
            </a:r>
            <a:r>
              <a:rPr lang="en-GB" sz="2800" dirty="0">
                <a:latin typeface="Euphemia" panose="020B0503040102020104" pitchFamily="34" charset="0"/>
              </a:rPr>
              <a:t>a </a:t>
            </a:r>
            <a:r>
              <a:rPr lang="en-GB" sz="2800" dirty="0" smtClean="0">
                <a:latin typeface="Euphemia" panose="020B0503040102020104" pitchFamily="34" charset="0"/>
              </a:rPr>
              <a:t>20% 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</a:t>
            </a:r>
            <a:r>
              <a:rPr lang="en-GB" sz="2800" dirty="0" smtClean="0">
                <a:latin typeface="Euphemia" panose="020B0503040102020104" pitchFamily="34" charset="0"/>
              </a:rPr>
              <a:t>reduction is £480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514350" lvl="0" indent="-514350">
              <a:buAutoNum type="alphaLcParenR" startAt="3"/>
            </a:pPr>
            <a:r>
              <a:rPr lang="en-GB" sz="2800" dirty="0" smtClean="0">
                <a:latin typeface="Euphemia" panose="020B0503040102020104" pitchFamily="34" charset="0"/>
              </a:rPr>
              <a:t>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 holiday </a:t>
            </a:r>
            <a:r>
              <a:rPr lang="en-GB" sz="2800" dirty="0">
                <a:latin typeface="Euphemia" panose="020B0503040102020104" pitchFamily="34" charset="0"/>
              </a:rPr>
              <a:t>with </a:t>
            </a:r>
            <a:r>
              <a:rPr lang="en-GB" sz="2800" dirty="0" smtClean="0">
                <a:latin typeface="Euphemia" panose="020B0503040102020104" pitchFamily="34" charset="0"/>
              </a:rPr>
              <a:t>15% off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</a:t>
            </a:r>
            <a:r>
              <a:rPr lang="en-GB" sz="2800" dirty="0" smtClean="0">
                <a:latin typeface="Euphemia" panose="020B0503040102020104" pitchFamily="34" charset="0"/>
              </a:rPr>
              <a:t>is now £680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Working backwards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6064" y="2348333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476064" y="3637058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76063" y="4929287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86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349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Comic Sans MS</vt:lpstr>
      <vt:lpstr>Euphemia</vt:lpstr>
      <vt:lpstr>GSA Theme</vt:lpstr>
      <vt:lpstr>Sale Prices</vt:lpstr>
      <vt:lpstr>Sale Prices</vt:lpstr>
      <vt:lpstr>Sale Prices</vt:lpstr>
      <vt:lpstr>Sale Prices</vt:lpstr>
      <vt:lpstr>Sue is looking to buy a scooter for her daughter.  She finds the one she wants on offer in three different on line stores.  The offers are as follows: </vt:lpstr>
      <vt:lpstr>PowerPoint Presentation</vt:lpstr>
      <vt:lpstr>Find the error…</vt:lpstr>
      <vt:lpstr>Working backwards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 Prices</dc:title>
  <dc:creator>staff</dc:creator>
  <cp:lastModifiedBy>Mrs M. Warden</cp:lastModifiedBy>
  <cp:revision>13</cp:revision>
  <dcterms:created xsi:type="dcterms:W3CDTF">2016-02-18T10:22:36Z</dcterms:created>
  <dcterms:modified xsi:type="dcterms:W3CDTF">2016-07-20T12:37:41Z</dcterms:modified>
</cp:coreProperties>
</file>