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89" r:id="rId2"/>
    <p:sldId id="311" r:id="rId3"/>
    <p:sldId id="301" r:id="rId4"/>
    <p:sldId id="319" r:id="rId5"/>
    <p:sldId id="302" r:id="rId6"/>
    <p:sldId id="312" r:id="rId7"/>
    <p:sldId id="292" r:id="rId8"/>
    <p:sldId id="320" r:id="rId9"/>
    <p:sldId id="321" r:id="rId10"/>
    <p:sldId id="322" r:id="rId11"/>
    <p:sldId id="323" r:id="rId12"/>
    <p:sldId id="31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7" d="100"/>
          <a:sy n="67" d="100"/>
        </p:scale>
        <p:origin x="1392" y="60"/>
      </p:cViewPr>
      <p:guideLst>
        <p:guide orient="horz" pos="2160"/>
        <p:guide pos="2880"/>
      </p:guideLst>
    </p:cSldViewPr>
  </p:slideViewPr>
  <p:notesTextViewPr>
    <p:cViewPr>
      <p:scale>
        <a:sx n="1" d="1"/>
        <a:sy n="1" d="1"/>
      </p:scale>
      <p:origin x="0" y="0"/>
    </p:cViewPr>
  </p:notesTextViewPr>
  <p:sorterViewPr>
    <p:cViewPr>
      <p:scale>
        <a:sx n="100" d="100"/>
        <a:sy n="100" d="100"/>
      </p:scale>
      <p:origin x="0" y="216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A63CCF8-7474-428C-8122-92BB947B709F}" type="datetimeFigureOut">
              <a:rPr lang="en-GB" smtClean="0"/>
              <a:t>19/07/2016</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5B049679-D923-4C31-A1E1-0983AE94A5C0}" type="slidenum">
              <a:rPr lang="en-GB" smtClean="0"/>
              <a:t>‹#›</a:t>
            </a:fld>
            <a:endParaRPr lang="en-GB"/>
          </a:p>
        </p:txBody>
      </p:sp>
    </p:spTree>
    <p:extLst>
      <p:ext uri="{BB962C8B-B14F-4D97-AF65-F5344CB8AC3E}">
        <p14:creationId xmlns:p14="http://schemas.microsoft.com/office/powerpoint/2010/main" val="3085911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A63CCF8-7474-428C-8122-92BB947B709F}" type="datetimeFigureOut">
              <a:rPr lang="en-GB" smtClean="0"/>
              <a:t>19/07/2016</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5B049679-D923-4C31-A1E1-0983AE94A5C0}" type="slidenum">
              <a:rPr lang="en-GB" smtClean="0"/>
              <a:t>‹#›</a:t>
            </a:fld>
            <a:endParaRPr lang="en-GB"/>
          </a:p>
        </p:txBody>
      </p:sp>
    </p:spTree>
    <p:extLst>
      <p:ext uri="{BB962C8B-B14F-4D97-AF65-F5344CB8AC3E}">
        <p14:creationId xmlns:p14="http://schemas.microsoft.com/office/powerpoint/2010/main" val="163166671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A63CCF8-7474-428C-8122-92BB947B709F}" type="datetimeFigureOut">
              <a:rPr lang="en-GB" smtClean="0"/>
              <a:t>19/07/2016</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5B049679-D923-4C31-A1E1-0983AE94A5C0}" type="slidenum">
              <a:rPr lang="en-GB" smtClean="0"/>
              <a:t>‹#›</a:t>
            </a:fld>
            <a:endParaRPr lang="en-GB"/>
          </a:p>
        </p:txBody>
      </p:sp>
    </p:spTree>
    <p:extLst>
      <p:ext uri="{BB962C8B-B14F-4D97-AF65-F5344CB8AC3E}">
        <p14:creationId xmlns:p14="http://schemas.microsoft.com/office/powerpoint/2010/main" val="887879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A63CCF8-7474-428C-8122-92BB947B709F}" type="datetimeFigureOut">
              <a:rPr lang="en-GB" smtClean="0"/>
              <a:t>19/07/2016</a:t>
            </a:fld>
            <a:endParaRPr lang="en-GB"/>
          </a:p>
        </p:txBody>
      </p:sp>
      <p:sp>
        <p:nvSpPr>
          <p:cNvPr id="6" name="Rectangle 5"/>
          <p:cNvSpPr>
            <a:spLocks noGrp="1" noChangeArrowheads="1"/>
          </p:cNvSpPr>
          <p:nvPr>
            <p:ph type="ftr" sz="quarter" idx="11"/>
          </p:nvPr>
        </p:nvSpPr>
        <p:spPr>
          <a:ln/>
        </p:spPr>
        <p:txBody>
          <a:bodyPr/>
          <a:lstStyle>
            <a:lvl1pPr>
              <a:defRPr/>
            </a:lvl1pPr>
          </a:lstStyle>
          <a:p>
            <a:endParaRPr lang="en-GB"/>
          </a:p>
        </p:txBody>
      </p:sp>
      <p:sp>
        <p:nvSpPr>
          <p:cNvPr id="7" name="Rectangle 6"/>
          <p:cNvSpPr>
            <a:spLocks noGrp="1" noChangeArrowheads="1"/>
          </p:cNvSpPr>
          <p:nvPr>
            <p:ph type="sldNum" sz="quarter" idx="12"/>
          </p:nvPr>
        </p:nvSpPr>
        <p:spPr>
          <a:ln/>
        </p:spPr>
        <p:txBody>
          <a:bodyPr/>
          <a:lstStyle>
            <a:lvl1pPr>
              <a:defRPr/>
            </a:lvl1pPr>
          </a:lstStyle>
          <a:p>
            <a:fld id="{5B049679-D923-4C31-A1E1-0983AE94A5C0}" type="slidenum">
              <a:rPr lang="en-GB" smtClean="0"/>
              <a:t>‹#›</a:t>
            </a:fld>
            <a:endParaRPr lang="en-GB"/>
          </a:p>
        </p:txBody>
      </p:sp>
    </p:spTree>
    <p:extLst>
      <p:ext uri="{BB962C8B-B14F-4D97-AF65-F5344CB8AC3E}">
        <p14:creationId xmlns:p14="http://schemas.microsoft.com/office/powerpoint/2010/main" val="1156795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A63CCF8-7474-428C-8122-92BB947B709F}" type="datetimeFigureOut">
              <a:rPr lang="en-GB" smtClean="0"/>
              <a:t>19/07/2016</a:t>
            </a:fld>
            <a:endParaRPr lang="en-GB"/>
          </a:p>
        </p:txBody>
      </p:sp>
      <p:sp>
        <p:nvSpPr>
          <p:cNvPr id="8" name="Rectangle 5"/>
          <p:cNvSpPr>
            <a:spLocks noGrp="1" noChangeArrowheads="1"/>
          </p:cNvSpPr>
          <p:nvPr>
            <p:ph type="ftr" sz="quarter" idx="11"/>
          </p:nvPr>
        </p:nvSpPr>
        <p:spPr>
          <a:ln/>
        </p:spPr>
        <p:txBody>
          <a:bodyPr/>
          <a:lstStyle>
            <a:lvl1pPr>
              <a:defRPr/>
            </a:lvl1pPr>
          </a:lstStyle>
          <a:p>
            <a:endParaRPr lang="en-GB"/>
          </a:p>
        </p:txBody>
      </p:sp>
      <p:sp>
        <p:nvSpPr>
          <p:cNvPr id="9" name="Rectangle 6"/>
          <p:cNvSpPr>
            <a:spLocks noGrp="1" noChangeArrowheads="1"/>
          </p:cNvSpPr>
          <p:nvPr>
            <p:ph type="sldNum" sz="quarter" idx="12"/>
          </p:nvPr>
        </p:nvSpPr>
        <p:spPr>
          <a:ln/>
        </p:spPr>
        <p:txBody>
          <a:bodyPr/>
          <a:lstStyle>
            <a:lvl1pPr>
              <a:defRPr/>
            </a:lvl1pPr>
          </a:lstStyle>
          <a:p>
            <a:fld id="{5B049679-D923-4C31-A1E1-0983AE94A5C0}" type="slidenum">
              <a:rPr lang="en-GB" smtClean="0"/>
              <a:t>‹#›</a:t>
            </a:fld>
            <a:endParaRPr lang="en-GB"/>
          </a:p>
        </p:txBody>
      </p:sp>
    </p:spTree>
    <p:extLst>
      <p:ext uri="{BB962C8B-B14F-4D97-AF65-F5344CB8AC3E}">
        <p14:creationId xmlns:p14="http://schemas.microsoft.com/office/powerpoint/2010/main" val="2699771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A63CCF8-7474-428C-8122-92BB947B709F}" type="datetimeFigureOut">
              <a:rPr lang="en-GB" smtClean="0"/>
              <a:t>19/07/2016</a:t>
            </a:fld>
            <a:endParaRPr lang="en-GB"/>
          </a:p>
        </p:txBody>
      </p:sp>
      <p:sp>
        <p:nvSpPr>
          <p:cNvPr id="4" name="Rectangle 5"/>
          <p:cNvSpPr>
            <a:spLocks noGrp="1" noChangeArrowheads="1"/>
          </p:cNvSpPr>
          <p:nvPr>
            <p:ph type="ftr" sz="quarter" idx="11"/>
          </p:nvPr>
        </p:nvSpPr>
        <p:spPr>
          <a:ln/>
        </p:spPr>
        <p:txBody>
          <a:bodyPr/>
          <a:lstStyle>
            <a:lvl1pPr>
              <a:defRPr/>
            </a:lvl1pPr>
          </a:lstStyle>
          <a:p>
            <a:endParaRPr lang="en-GB"/>
          </a:p>
        </p:txBody>
      </p:sp>
      <p:sp>
        <p:nvSpPr>
          <p:cNvPr id="5" name="Rectangle 6"/>
          <p:cNvSpPr>
            <a:spLocks noGrp="1" noChangeArrowheads="1"/>
          </p:cNvSpPr>
          <p:nvPr>
            <p:ph type="sldNum" sz="quarter" idx="12"/>
          </p:nvPr>
        </p:nvSpPr>
        <p:spPr>
          <a:ln/>
        </p:spPr>
        <p:txBody>
          <a:bodyPr/>
          <a:lstStyle>
            <a:lvl1pPr>
              <a:defRPr/>
            </a:lvl1pPr>
          </a:lstStyle>
          <a:p>
            <a:fld id="{5B049679-D923-4C31-A1E1-0983AE94A5C0}" type="slidenum">
              <a:rPr lang="en-GB" smtClean="0"/>
              <a:t>‹#›</a:t>
            </a:fld>
            <a:endParaRPr lang="en-GB"/>
          </a:p>
        </p:txBody>
      </p:sp>
    </p:spTree>
    <p:extLst>
      <p:ext uri="{BB962C8B-B14F-4D97-AF65-F5344CB8AC3E}">
        <p14:creationId xmlns:p14="http://schemas.microsoft.com/office/powerpoint/2010/main" val="2653359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A63CCF8-7474-428C-8122-92BB947B709F}" type="datetimeFigureOut">
              <a:rPr lang="en-GB" smtClean="0"/>
              <a:t>19/07/2016</a:t>
            </a:fld>
            <a:endParaRPr lang="en-GB"/>
          </a:p>
        </p:txBody>
      </p:sp>
      <p:sp>
        <p:nvSpPr>
          <p:cNvPr id="3" name="Rectangle 5"/>
          <p:cNvSpPr>
            <a:spLocks noGrp="1" noChangeArrowheads="1"/>
          </p:cNvSpPr>
          <p:nvPr>
            <p:ph type="ftr" sz="quarter" idx="11"/>
          </p:nvPr>
        </p:nvSpPr>
        <p:spPr>
          <a:ln/>
        </p:spPr>
        <p:txBody>
          <a:bodyPr/>
          <a:lstStyle>
            <a:lvl1pPr>
              <a:defRPr/>
            </a:lvl1pPr>
          </a:lstStyle>
          <a:p>
            <a:endParaRPr lang="en-GB"/>
          </a:p>
        </p:txBody>
      </p:sp>
      <p:sp>
        <p:nvSpPr>
          <p:cNvPr id="4" name="Rectangle 6"/>
          <p:cNvSpPr>
            <a:spLocks noGrp="1" noChangeArrowheads="1"/>
          </p:cNvSpPr>
          <p:nvPr>
            <p:ph type="sldNum" sz="quarter" idx="12"/>
          </p:nvPr>
        </p:nvSpPr>
        <p:spPr>
          <a:ln/>
        </p:spPr>
        <p:txBody>
          <a:bodyPr/>
          <a:lstStyle>
            <a:lvl1pPr>
              <a:defRPr/>
            </a:lvl1pPr>
          </a:lstStyle>
          <a:p>
            <a:fld id="{5B049679-D923-4C31-A1E1-0983AE94A5C0}" type="slidenum">
              <a:rPr lang="en-GB" smtClean="0"/>
              <a:t>‹#›</a:t>
            </a:fld>
            <a:endParaRPr lang="en-GB"/>
          </a:p>
        </p:txBody>
      </p:sp>
    </p:spTree>
    <p:extLst>
      <p:ext uri="{BB962C8B-B14F-4D97-AF65-F5344CB8AC3E}">
        <p14:creationId xmlns:p14="http://schemas.microsoft.com/office/powerpoint/2010/main" val="2913021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A63CCF8-7474-428C-8122-92BB947B709F}" type="datetimeFigureOut">
              <a:rPr lang="en-GB" smtClean="0"/>
              <a:t>19/07/2016</a:t>
            </a:fld>
            <a:endParaRPr lang="en-GB"/>
          </a:p>
        </p:txBody>
      </p:sp>
      <p:sp>
        <p:nvSpPr>
          <p:cNvPr id="6" name="Rectangle 5"/>
          <p:cNvSpPr>
            <a:spLocks noGrp="1" noChangeArrowheads="1"/>
          </p:cNvSpPr>
          <p:nvPr>
            <p:ph type="ftr" sz="quarter" idx="11"/>
          </p:nvPr>
        </p:nvSpPr>
        <p:spPr>
          <a:ln/>
        </p:spPr>
        <p:txBody>
          <a:bodyPr/>
          <a:lstStyle>
            <a:lvl1pPr>
              <a:defRPr/>
            </a:lvl1pPr>
          </a:lstStyle>
          <a:p>
            <a:endParaRPr lang="en-GB"/>
          </a:p>
        </p:txBody>
      </p:sp>
      <p:sp>
        <p:nvSpPr>
          <p:cNvPr id="7" name="Rectangle 6"/>
          <p:cNvSpPr>
            <a:spLocks noGrp="1" noChangeArrowheads="1"/>
          </p:cNvSpPr>
          <p:nvPr>
            <p:ph type="sldNum" sz="quarter" idx="12"/>
          </p:nvPr>
        </p:nvSpPr>
        <p:spPr>
          <a:ln/>
        </p:spPr>
        <p:txBody>
          <a:bodyPr/>
          <a:lstStyle>
            <a:lvl1pPr>
              <a:defRPr/>
            </a:lvl1pPr>
          </a:lstStyle>
          <a:p>
            <a:fld id="{5B049679-D923-4C31-A1E1-0983AE94A5C0}" type="slidenum">
              <a:rPr lang="en-GB" smtClean="0"/>
              <a:t>‹#›</a:t>
            </a:fld>
            <a:endParaRPr lang="en-GB"/>
          </a:p>
        </p:txBody>
      </p:sp>
    </p:spTree>
    <p:extLst>
      <p:ext uri="{BB962C8B-B14F-4D97-AF65-F5344CB8AC3E}">
        <p14:creationId xmlns:p14="http://schemas.microsoft.com/office/powerpoint/2010/main" val="944488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A63CCF8-7474-428C-8122-92BB947B709F}" type="datetimeFigureOut">
              <a:rPr lang="en-GB" smtClean="0"/>
              <a:t>19/07/2016</a:t>
            </a:fld>
            <a:endParaRPr lang="en-GB"/>
          </a:p>
        </p:txBody>
      </p:sp>
      <p:sp>
        <p:nvSpPr>
          <p:cNvPr id="6" name="Rectangle 5"/>
          <p:cNvSpPr>
            <a:spLocks noGrp="1" noChangeArrowheads="1"/>
          </p:cNvSpPr>
          <p:nvPr>
            <p:ph type="ftr" sz="quarter" idx="11"/>
          </p:nvPr>
        </p:nvSpPr>
        <p:spPr>
          <a:ln/>
        </p:spPr>
        <p:txBody>
          <a:bodyPr/>
          <a:lstStyle>
            <a:lvl1pPr>
              <a:defRPr/>
            </a:lvl1pPr>
          </a:lstStyle>
          <a:p>
            <a:endParaRPr lang="en-GB"/>
          </a:p>
        </p:txBody>
      </p:sp>
      <p:sp>
        <p:nvSpPr>
          <p:cNvPr id="7" name="Rectangle 6"/>
          <p:cNvSpPr>
            <a:spLocks noGrp="1" noChangeArrowheads="1"/>
          </p:cNvSpPr>
          <p:nvPr>
            <p:ph type="sldNum" sz="quarter" idx="12"/>
          </p:nvPr>
        </p:nvSpPr>
        <p:spPr>
          <a:ln/>
        </p:spPr>
        <p:txBody>
          <a:bodyPr/>
          <a:lstStyle>
            <a:lvl1pPr>
              <a:defRPr/>
            </a:lvl1pPr>
          </a:lstStyle>
          <a:p>
            <a:fld id="{5B049679-D923-4C31-A1E1-0983AE94A5C0}" type="slidenum">
              <a:rPr lang="en-GB" smtClean="0"/>
              <a:t>‹#›</a:t>
            </a:fld>
            <a:endParaRPr lang="en-GB"/>
          </a:p>
        </p:txBody>
      </p:sp>
    </p:spTree>
    <p:extLst>
      <p:ext uri="{BB962C8B-B14F-4D97-AF65-F5344CB8AC3E}">
        <p14:creationId xmlns:p14="http://schemas.microsoft.com/office/powerpoint/2010/main" val="4160402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A63CCF8-7474-428C-8122-92BB947B709F}" type="datetimeFigureOut">
              <a:rPr lang="en-GB" smtClean="0"/>
              <a:t>19/07/2016</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5B049679-D923-4C31-A1E1-0983AE94A5C0}" type="slidenum">
              <a:rPr lang="en-GB" smtClean="0"/>
              <a:t>‹#›</a:t>
            </a:fld>
            <a:endParaRPr lang="en-GB"/>
          </a:p>
        </p:txBody>
      </p:sp>
    </p:spTree>
    <p:extLst>
      <p:ext uri="{BB962C8B-B14F-4D97-AF65-F5344CB8AC3E}">
        <p14:creationId xmlns:p14="http://schemas.microsoft.com/office/powerpoint/2010/main" val="4054705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A63CCF8-7474-428C-8122-92BB947B709F}" type="datetimeFigureOut">
              <a:rPr lang="en-GB" smtClean="0"/>
              <a:t>19/07/2016</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5B049679-D923-4C31-A1E1-0983AE94A5C0}" type="slidenum">
              <a:rPr lang="en-GB" smtClean="0"/>
              <a:t>‹#›</a:t>
            </a:fld>
            <a:endParaRPr lang="en-GB"/>
          </a:p>
        </p:txBody>
      </p:sp>
    </p:spTree>
    <p:extLst>
      <p:ext uri="{BB962C8B-B14F-4D97-AF65-F5344CB8AC3E}">
        <p14:creationId xmlns:p14="http://schemas.microsoft.com/office/powerpoint/2010/main" val="19537817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A63CCF8-7474-428C-8122-92BB947B709F}" type="datetimeFigureOut">
              <a:rPr lang="en-GB" smtClean="0"/>
              <a:t>19/07/2016</a:t>
            </a:fld>
            <a:endParaRPr lang="en-GB"/>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B049679-D923-4C31-A1E1-0983AE94A5C0}" type="slidenum">
              <a:rPr lang="en-GB" smtClean="0"/>
              <a:t>‹#›</a:t>
            </a:fld>
            <a:endParaRPr lang="en-GB"/>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1032" name="Picture 2"/>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8324850" y="5988050"/>
            <a:ext cx="628650"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6.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Autofit/>
          </a:bodyPr>
          <a:lstStyle/>
          <a:p>
            <a:r>
              <a:rPr lang="en-GB" sz="3600" b="1" dirty="0" smtClean="0">
                <a:latin typeface="Euphemia" panose="020B0503040102020104" pitchFamily="34" charset="0"/>
              </a:rPr>
              <a:t>Downloading software</a:t>
            </a:r>
            <a:endParaRPr lang="en-GB" sz="3600" b="1" dirty="0">
              <a:latin typeface="Euphemia" panose="020B0503040102020104" pitchFamily="34" charset="0"/>
            </a:endParaRPr>
          </a:p>
        </p:txBody>
      </p:sp>
      <p:sp>
        <p:nvSpPr>
          <p:cNvPr id="3" name="Content Placeholder 2"/>
          <p:cNvSpPr>
            <a:spLocks noGrp="1"/>
          </p:cNvSpPr>
          <p:nvPr>
            <p:ph idx="1"/>
          </p:nvPr>
        </p:nvSpPr>
        <p:spPr>
          <a:xfrm>
            <a:off x="457200" y="980728"/>
            <a:ext cx="8229600" cy="5688632"/>
          </a:xfrm>
        </p:spPr>
        <p:txBody>
          <a:bodyPr>
            <a:normAutofit/>
          </a:bodyPr>
          <a:lstStyle/>
          <a:p>
            <a:pPr marL="0" indent="0">
              <a:buNone/>
            </a:pPr>
            <a:endParaRPr lang="en-GB" sz="2000" dirty="0" smtClean="0">
              <a:latin typeface="Euphemia" panose="020B0503040102020104" pitchFamily="34" charset="0"/>
            </a:endParaRPr>
          </a:p>
          <a:p>
            <a:pPr marL="0" indent="0">
              <a:buNone/>
            </a:pPr>
            <a:endParaRPr lang="en-GB" sz="2000" dirty="0">
              <a:latin typeface="Euphemia" panose="020B0503040102020104" pitchFamily="34" charset="0"/>
            </a:endParaRPr>
          </a:p>
          <a:p>
            <a:pPr marL="0" indent="0">
              <a:buNone/>
            </a:pPr>
            <a:endParaRPr lang="en-GB" sz="2000" dirty="0" smtClean="0">
              <a:latin typeface="Euphemia" panose="020B0503040102020104" pitchFamily="34" charset="0"/>
            </a:endParaRPr>
          </a:p>
          <a:p>
            <a:pPr marL="0" indent="0">
              <a:buNone/>
            </a:pPr>
            <a:endParaRPr lang="en-GB" sz="2000" dirty="0">
              <a:latin typeface="Euphemia" panose="020B0503040102020104" pitchFamily="34" charset="0"/>
            </a:endParaRPr>
          </a:p>
          <a:p>
            <a:pPr marL="0" indent="0">
              <a:buNone/>
            </a:pPr>
            <a:endParaRPr lang="en-GB" sz="2000" dirty="0" smtClean="0">
              <a:latin typeface="Euphemia" panose="020B0503040102020104" pitchFamily="34" charset="0"/>
            </a:endParaRPr>
          </a:p>
          <a:p>
            <a:pPr marL="0" indent="0">
              <a:buNone/>
            </a:pPr>
            <a:endParaRPr lang="en-GB" sz="2000" dirty="0">
              <a:latin typeface="Euphemia" panose="020B0503040102020104" pitchFamily="34" charset="0"/>
            </a:endParaRPr>
          </a:p>
          <a:p>
            <a:pPr marL="0" indent="0">
              <a:buNone/>
            </a:pPr>
            <a:endParaRPr lang="en-GB" sz="2000" dirty="0" smtClean="0">
              <a:latin typeface="Euphemia" panose="020B0503040102020104" pitchFamily="34" charset="0"/>
            </a:endParaRPr>
          </a:p>
          <a:p>
            <a:pPr marL="0" indent="0">
              <a:buNone/>
            </a:pPr>
            <a:endParaRPr lang="en-GB" sz="2000" dirty="0" smtClean="0">
              <a:latin typeface="Euphemia" panose="020B0503040102020104" pitchFamily="34" charset="0"/>
            </a:endParaRPr>
          </a:p>
          <a:p>
            <a:pPr marL="0" indent="0">
              <a:buNone/>
            </a:pPr>
            <a:endParaRPr lang="en-GB" sz="2000" dirty="0">
              <a:latin typeface="Euphemia" panose="020B0503040102020104" pitchFamily="34" charset="0"/>
            </a:endParaRPr>
          </a:p>
          <a:p>
            <a:pPr marL="0" indent="0">
              <a:buNone/>
            </a:pPr>
            <a:endParaRPr lang="en-GB" sz="2000" dirty="0" smtClean="0">
              <a:latin typeface="Euphemia" panose="020B0503040102020104" pitchFamily="34" charset="0"/>
            </a:endParaRPr>
          </a:p>
          <a:p>
            <a:pPr marL="0" indent="0">
              <a:buNone/>
            </a:pPr>
            <a:endParaRPr lang="en-GB" sz="2000" dirty="0">
              <a:latin typeface="Euphemia" panose="020B0503040102020104" pitchFamily="34" charset="0"/>
            </a:endParaRPr>
          </a:p>
          <a:p>
            <a:pPr marL="0" lvl="0" indent="0">
              <a:buNone/>
            </a:pPr>
            <a:r>
              <a:rPr lang="en-GB" dirty="0" smtClean="0">
                <a:latin typeface="Euphemia" panose="020B0503040102020104" pitchFamily="34" charset="0"/>
              </a:rPr>
              <a:t>Is the blue bar accurate? </a:t>
            </a:r>
          </a:p>
          <a:p>
            <a:pPr marL="0" lvl="0" indent="0">
              <a:buNone/>
            </a:pPr>
            <a:r>
              <a:rPr lang="en-GB" dirty="0" smtClean="0">
                <a:latin typeface="Euphemia" panose="020B0503040102020104" pitchFamily="34" charset="0"/>
              </a:rPr>
              <a:t>How could you check?</a:t>
            </a:r>
            <a:endParaRPr lang="en-GB" dirty="0">
              <a:latin typeface="Euphemia" panose="020B0503040102020104" pitchFamily="34" charset="0"/>
            </a:endParaRPr>
          </a:p>
          <a:p>
            <a:pPr marL="0" indent="0">
              <a:buNone/>
            </a:pPr>
            <a:endParaRPr lang="en-GB" dirty="0">
              <a:latin typeface="Euphemia" panose="020B0503040102020104"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1124744"/>
            <a:ext cx="6048672" cy="3956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700965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Autofit/>
          </a:bodyPr>
          <a:lstStyle/>
          <a:p>
            <a:r>
              <a:rPr lang="en-GB" sz="3600" b="1" dirty="0" smtClean="0">
                <a:latin typeface="Euphemia" panose="020B0503040102020104" pitchFamily="34" charset="0"/>
              </a:rPr>
              <a:t>Downloading software</a:t>
            </a:r>
            <a:endParaRPr lang="en-GB" sz="3600" b="1" dirty="0">
              <a:latin typeface="Euphemia" panose="020B0503040102020104" pitchFamily="34" charset="0"/>
            </a:endParaRPr>
          </a:p>
        </p:txBody>
      </p:sp>
      <p:sp>
        <p:nvSpPr>
          <p:cNvPr id="3" name="Content Placeholder 2"/>
          <p:cNvSpPr>
            <a:spLocks noGrp="1"/>
          </p:cNvSpPr>
          <p:nvPr>
            <p:ph idx="1"/>
          </p:nvPr>
        </p:nvSpPr>
        <p:spPr>
          <a:xfrm>
            <a:off x="457200" y="980728"/>
            <a:ext cx="8229600" cy="5688632"/>
          </a:xfrm>
        </p:spPr>
        <p:txBody>
          <a:bodyPr>
            <a:normAutofit lnSpcReduction="10000"/>
          </a:bodyPr>
          <a:lstStyle/>
          <a:p>
            <a:pPr marL="0" indent="0">
              <a:buNone/>
            </a:pPr>
            <a:endParaRPr lang="en-GB" sz="2000" dirty="0" smtClean="0">
              <a:latin typeface="Euphemia" panose="020B0503040102020104" pitchFamily="34" charset="0"/>
            </a:endParaRPr>
          </a:p>
          <a:p>
            <a:pPr marL="0" indent="0">
              <a:buNone/>
            </a:pPr>
            <a:endParaRPr lang="en-GB" sz="2000" dirty="0">
              <a:latin typeface="Euphemia" panose="020B0503040102020104" pitchFamily="34" charset="0"/>
            </a:endParaRPr>
          </a:p>
          <a:p>
            <a:pPr marL="0" indent="0">
              <a:buNone/>
            </a:pPr>
            <a:endParaRPr lang="en-GB" sz="2000" dirty="0" smtClean="0">
              <a:latin typeface="Euphemia" panose="020B0503040102020104" pitchFamily="34" charset="0"/>
            </a:endParaRPr>
          </a:p>
          <a:p>
            <a:pPr marL="0" indent="0">
              <a:buNone/>
            </a:pPr>
            <a:endParaRPr lang="en-GB" sz="2000" dirty="0">
              <a:latin typeface="Euphemia" panose="020B0503040102020104" pitchFamily="34" charset="0"/>
            </a:endParaRPr>
          </a:p>
          <a:p>
            <a:pPr marL="0" indent="0">
              <a:buNone/>
            </a:pPr>
            <a:endParaRPr lang="en-GB" sz="2000" dirty="0" smtClean="0">
              <a:latin typeface="Euphemia" panose="020B0503040102020104" pitchFamily="34" charset="0"/>
            </a:endParaRPr>
          </a:p>
          <a:p>
            <a:pPr marL="0" indent="0">
              <a:buNone/>
            </a:pPr>
            <a:endParaRPr lang="en-GB" sz="2000" dirty="0">
              <a:latin typeface="Euphemia" panose="020B0503040102020104" pitchFamily="34" charset="0"/>
            </a:endParaRPr>
          </a:p>
          <a:p>
            <a:pPr marL="0" indent="0">
              <a:buNone/>
            </a:pPr>
            <a:endParaRPr lang="en-GB" sz="2000" dirty="0" smtClean="0">
              <a:latin typeface="Euphemia" panose="020B0503040102020104" pitchFamily="34" charset="0"/>
            </a:endParaRPr>
          </a:p>
          <a:p>
            <a:pPr marL="0" indent="0">
              <a:buNone/>
            </a:pPr>
            <a:endParaRPr lang="en-GB" sz="2000" dirty="0" smtClean="0">
              <a:latin typeface="Euphemia" panose="020B0503040102020104" pitchFamily="34" charset="0"/>
            </a:endParaRPr>
          </a:p>
          <a:p>
            <a:pPr marL="0" indent="0">
              <a:buNone/>
            </a:pPr>
            <a:endParaRPr lang="en-GB" sz="2000" dirty="0">
              <a:latin typeface="Euphemia" panose="020B0503040102020104" pitchFamily="34" charset="0"/>
            </a:endParaRPr>
          </a:p>
          <a:p>
            <a:pPr marL="0" indent="0">
              <a:buNone/>
            </a:pPr>
            <a:endParaRPr lang="en-GB" sz="2000" dirty="0" smtClean="0">
              <a:latin typeface="Euphemia" panose="020B0503040102020104" pitchFamily="34" charset="0"/>
            </a:endParaRPr>
          </a:p>
          <a:p>
            <a:pPr marL="0" indent="0">
              <a:buNone/>
            </a:pPr>
            <a:endParaRPr lang="en-GB" sz="2000" dirty="0">
              <a:latin typeface="Euphemia" panose="020B0503040102020104" pitchFamily="34" charset="0"/>
            </a:endParaRPr>
          </a:p>
          <a:p>
            <a:pPr marL="0" lvl="0" indent="0">
              <a:buNone/>
            </a:pPr>
            <a:endParaRPr lang="en-GB" b="1" dirty="0" smtClean="0">
              <a:latin typeface="Euphemia" panose="020B0503040102020104" pitchFamily="34" charset="0"/>
            </a:endParaRPr>
          </a:p>
          <a:p>
            <a:pPr marL="0" lvl="0" indent="0">
              <a:buNone/>
            </a:pPr>
            <a:r>
              <a:rPr lang="en-GB" dirty="0">
                <a:latin typeface="Euphemia" panose="020B0503040102020104" pitchFamily="34" charset="0"/>
              </a:rPr>
              <a:t>How could you work out the total time the anti-virus should take to install?</a:t>
            </a:r>
          </a:p>
          <a:p>
            <a:pPr marL="0" indent="0">
              <a:buNone/>
            </a:pPr>
            <a:endParaRPr lang="en-GB" dirty="0">
              <a:latin typeface="Euphemia" panose="020B0503040102020104"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1124744"/>
            <a:ext cx="6048672" cy="3956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7474743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274638"/>
            <a:ext cx="8229600" cy="706090"/>
          </a:xfrm>
        </p:spPr>
        <p:txBody>
          <a:bodyPr>
            <a:noAutofit/>
          </a:bodyPr>
          <a:lstStyle/>
          <a:p>
            <a:r>
              <a:rPr lang="en-GB" sz="3600" b="1" dirty="0" smtClean="0">
                <a:latin typeface="Euphemia" panose="020B0503040102020104" pitchFamily="34" charset="0"/>
              </a:rPr>
              <a:t>Downloading software</a:t>
            </a:r>
            <a:endParaRPr lang="en-GB" sz="3600" b="1" dirty="0">
              <a:latin typeface="Euphemia" panose="020B0503040102020104" pitchFamily="34" charset="0"/>
            </a:endParaRPr>
          </a:p>
        </p:txBody>
      </p:sp>
      <p:sp>
        <p:nvSpPr>
          <p:cNvPr id="3" name="Content Placeholder 2"/>
          <p:cNvSpPr>
            <a:spLocks noGrp="1"/>
          </p:cNvSpPr>
          <p:nvPr>
            <p:ph idx="1"/>
          </p:nvPr>
        </p:nvSpPr>
        <p:spPr>
          <a:xfrm>
            <a:off x="457200" y="1124744"/>
            <a:ext cx="8229600" cy="5544616"/>
          </a:xfrm>
        </p:spPr>
        <p:txBody>
          <a:bodyPr>
            <a:normAutofit/>
          </a:bodyPr>
          <a:lstStyle/>
          <a:p>
            <a:pPr marL="0" lvl="0" indent="0">
              <a:buNone/>
            </a:pPr>
            <a:r>
              <a:rPr lang="en-GB" sz="2800" dirty="0" smtClean="0">
                <a:latin typeface="Euphemia" panose="020B0503040102020104" pitchFamily="34" charset="0"/>
              </a:rPr>
              <a:t>After </a:t>
            </a:r>
            <a:r>
              <a:rPr lang="en-GB" sz="2800" dirty="0">
                <a:latin typeface="Euphemia" panose="020B0503040102020104" pitchFamily="34" charset="0"/>
              </a:rPr>
              <a:t>12 </a:t>
            </a:r>
            <a:r>
              <a:rPr lang="en-GB" sz="2800" dirty="0" smtClean="0">
                <a:latin typeface="Euphemia" panose="020B0503040102020104" pitchFamily="34" charset="0"/>
              </a:rPr>
              <a:t>minutes downloading a new game, the </a:t>
            </a:r>
            <a:r>
              <a:rPr lang="en-GB" sz="2800" dirty="0">
                <a:latin typeface="Euphemia" panose="020B0503040102020104" pitchFamily="34" charset="0"/>
              </a:rPr>
              <a:t>download bar looks like this:</a:t>
            </a:r>
          </a:p>
          <a:p>
            <a:pPr marL="0" indent="0">
              <a:buNone/>
            </a:pPr>
            <a:endParaRPr lang="en-GB" sz="2000" dirty="0" smtClean="0">
              <a:latin typeface="Euphemia" panose="020B0503040102020104" pitchFamily="34" charset="0"/>
            </a:endParaRPr>
          </a:p>
          <a:p>
            <a:pPr marL="0" indent="0">
              <a:buNone/>
            </a:pPr>
            <a:endParaRPr lang="en-GB" sz="2000" dirty="0">
              <a:latin typeface="Euphemia" panose="020B0503040102020104" pitchFamily="34" charset="0"/>
            </a:endParaRPr>
          </a:p>
          <a:p>
            <a:pPr marL="0" indent="0">
              <a:buNone/>
            </a:pPr>
            <a:endParaRPr lang="en-GB" sz="2000" dirty="0" smtClean="0">
              <a:latin typeface="Euphemia" panose="020B0503040102020104" pitchFamily="34" charset="0"/>
            </a:endParaRPr>
          </a:p>
          <a:p>
            <a:pPr marL="0" indent="0">
              <a:buNone/>
            </a:pPr>
            <a:endParaRPr lang="en-GB" sz="2000" dirty="0" smtClean="0">
              <a:latin typeface="Euphemia" panose="020B0503040102020104" pitchFamily="34" charset="0"/>
            </a:endParaRPr>
          </a:p>
          <a:p>
            <a:pPr marL="0" indent="0">
              <a:buNone/>
            </a:pPr>
            <a:endParaRPr lang="en-GB" sz="2000" dirty="0">
              <a:latin typeface="Euphemia" panose="020B0503040102020104" pitchFamily="34" charset="0"/>
            </a:endParaRPr>
          </a:p>
          <a:p>
            <a:pPr marL="0" indent="0">
              <a:buNone/>
            </a:pPr>
            <a:r>
              <a:rPr lang="en-GB" sz="2600" dirty="0" smtClean="0">
                <a:latin typeface="Euphemia" panose="020B0503040102020104" pitchFamily="34" charset="0"/>
              </a:rPr>
              <a:t>How can you figure out how long </a:t>
            </a:r>
            <a:r>
              <a:rPr lang="en-GB" sz="2600" dirty="0">
                <a:latin typeface="Euphemia" panose="020B0503040102020104" pitchFamily="34" charset="0"/>
              </a:rPr>
              <a:t>is left to </a:t>
            </a:r>
            <a:r>
              <a:rPr lang="en-GB" sz="2600" dirty="0" smtClean="0">
                <a:latin typeface="Euphemia" panose="020B0503040102020104" pitchFamily="34" charset="0"/>
              </a:rPr>
              <a:t>download?</a:t>
            </a:r>
            <a:endParaRPr lang="en-GB" sz="2600" dirty="0">
              <a:latin typeface="Euphemia" panose="020B0503040102020104" pitchFamily="34" charset="0"/>
            </a:endParaRPr>
          </a:p>
          <a:p>
            <a:pPr marL="0" indent="0">
              <a:buNone/>
            </a:pPr>
            <a:endParaRPr lang="en-GB" sz="2600" dirty="0">
              <a:latin typeface="Euphemia" panose="020B0503040102020104" pitchFamily="34" charset="0"/>
            </a:endParaRPr>
          </a:p>
          <a:p>
            <a:pPr marL="0" indent="0">
              <a:buNone/>
            </a:pPr>
            <a:r>
              <a:rPr lang="en-GB" sz="2600" dirty="0" smtClean="0">
                <a:latin typeface="Euphemia" panose="020B0503040102020104" pitchFamily="34" charset="0"/>
              </a:rPr>
              <a:t>Use your </a:t>
            </a:r>
            <a:r>
              <a:rPr lang="en-GB" sz="2600" dirty="0">
                <a:latin typeface="Euphemia" panose="020B0503040102020104" pitchFamily="34" charset="0"/>
              </a:rPr>
              <a:t>copy of the bar and show how you can use it to figure out how long is left.</a:t>
            </a:r>
          </a:p>
          <a:p>
            <a:pPr marL="0" indent="0">
              <a:buNone/>
            </a:pPr>
            <a:endParaRPr lang="en-GB" sz="2600" dirty="0" smtClean="0">
              <a:latin typeface="Euphemia" panose="020B0503040102020104" pitchFamily="34" charset="0"/>
            </a:endParaRPr>
          </a:p>
          <a:p>
            <a:pPr marL="0" indent="0">
              <a:buNone/>
            </a:pPr>
            <a:endParaRPr lang="en-GB" sz="2000" dirty="0">
              <a:latin typeface="Euphemia" panose="020B0503040102020104" pitchFamily="34" charset="0"/>
            </a:endParaRPr>
          </a:p>
          <a:p>
            <a:pPr marL="0" indent="0">
              <a:buNone/>
            </a:pPr>
            <a:endParaRPr lang="en-GB" sz="2000" dirty="0" smtClean="0">
              <a:latin typeface="Euphemia" panose="020B0503040102020104" pitchFamily="34" charset="0"/>
            </a:endParaRPr>
          </a:p>
          <a:p>
            <a:pPr marL="0" indent="0">
              <a:buNone/>
            </a:pPr>
            <a:endParaRPr lang="en-GB" dirty="0">
              <a:latin typeface="Euphemia" panose="020B0503040102020104" pitchFamily="34"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974" y="2564904"/>
            <a:ext cx="6794937" cy="86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572705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274638"/>
            <a:ext cx="8229600" cy="706090"/>
          </a:xfrm>
        </p:spPr>
        <p:txBody>
          <a:bodyPr>
            <a:noAutofit/>
          </a:bodyPr>
          <a:lstStyle/>
          <a:p>
            <a:r>
              <a:rPr lang="en-GB" sz="3600" b="1" dirty="0" smtClean="0">
                <a:latin typeface="Euphemia" panose="020B0503040102020104" pitchFamily="34" charset="0"/>
              </a:rPr>
              <a:t>Downloading software</a:t>
            </a:r>
            <a:endParaRPr lang="en-GB" sz="3600" b="1" dirty="0">
              <a:latin typeface="Euphemia" panose="020B0503040102020104" pitchFamily="34" charset="0"/>
            </a:endParaRPr>
          </a:p>
        </p:txBody>
      </p:sp>
      <p:sp>
        <p:nvSpPr>
          <p:cNvPr id="3" name="Content Placeholder 2"/>
          <p:cNvSpPr>
            <a:spLocks noGrp="1"/>
          </p:cNvSpPr>
          <p:nvPr>
            <p:ph idx="1"/>
          </p:nvPr>
        </p:nvSpPr>
        <p:spPr>
          <a:xfrm>
            <a:off x="457200" y="1124744"/>
            <a:ext cx="8229600" cy="5544616"/>
          </a:xfrm>
        </p:spPr>
        <p:txBody>
          <a:bodyPr>
            <a:normAutofit/>
          </a:bodyPr>
          <a:lstStyle/>
          <a:p>
            <a:pPr marL="0" lvl="0" indent="0">
              <a:buNone/>
            </a:pPr>
            <a:r>
              <a:rPr lang="en-GB" sz="2800" dirty="0" smtClean="0">
                <a:latin typeface="Euphemia" panose="020B0503040102020104" pitchFamily="34" charset="0"/>
              </a:rPr>
              <a:t>After </a:t>
            </a:r>
            <a:r>
              <a:rPr lang="en-GB" sz="2800" dirty="0">
                <a:latin typeface="Euphemia" panose="020B0503040102020104" pitchFamily="34" charset="0"/>
              </a:rPr>
              <a:t>12 </a:t>
            </a:r>
            <a:r>
              <a:rPr lang="en-GB" sz="2800" dirty="0" smtClean="0">
                <a:latin typeface="Euphemia" panose="020B0503040102020104" pitchFamily="34" charset="0"/>
              </a:rPr>
              <a:t>minutes downloading a new game, the </a:t>
            </a:r>
            <a:r>
              <a:rPr lang="en-GB" sz="2800" dirty="0">
                <a:latin typeface="Euphemia" panose="020B0503040102020104" pitchFamily="34" charset="0"/>
              </a:rPr>
              <a:t>download bar looks like this:</a:t>
            </a:r>
          </a:p>
          <a:p>
            <a:pPr marL="0" indent="0">
              <a:buNone/>
            </a:pPr>
            <a:endParaRPr lang="en-GB" sz="2000" dirty="0" smtClean="0">
              <a:latin typeface="Euphemia" panose="020B0503040102020104" pitchFamily="34" charset="0"/>
            </a:endParaRPr>
          </a:p>
          <a:p>
            <a:pPr marL="0" indent="0">
              <a:buNone/>
            </a:pPr>
            <a:endParaRPr lang="en-GB" sz="2000" dirty="0">
              <a:latin typeface="Euphemia" panose="020B0503040102020104" pitchFamily="34" charset="0"/>
            </a:endParaRPr>
          </a:p>
          <a:p>
            <a:pPr marL="0" indent="0">
              <a:buNone/>
            </a:pPr>
            <a:endParaRPr lang="en-GB" sz="2000" dirty="0" smtClean="0">
              <a:latin typeface="Euphemia" panose="020B0503040102020104" pitchFamily="34" charset="0"/>
            </a:endParaRPr>
          </a:p>
          <a:p>
            <a:pPr marL="0" indent="0">
              <a:buNone/>
            </a:pPr>
            <a:endParaRPr lang="en-GB" sz="2000" dirty="0" smtClean="0">
              <a:latin typeface="Euphemia" panose="020B0503040102020104" pitchFamily="34" charset="0"/>
            </a:endParaRPr>
          </a:p>
          <a:p>
            <a:pPr marL="0" indent="0">
              <a:buNone/>
            </a:pPr>
            <a:endParaRPr lang="en-GB" sz="2000" dirty="0">
              <a:latin typeface="Euphemia" panose="020B0503040102020104" pitchFamily="34" charset="0"/>
            </a:endParaRPr>
          </a:p>
          <a:p>
            <a:pPr marL="0" indent="0">
              <a:buNone/>
            </a:pPr>
            <a:endParaRPr lang="en-GB" sz="2600" dirty="0">
              <a:latin typeface="Euphemia" panose="020B0503040102020104" pitchFamily="34" charset="0"/>
            </a:endParaRPr>
          </a:p>
          <a:p>
            <a:pPr marL="0" indent="0">
              <a:buNone/>
            </a:pPr>
            <a:r>
              <a:rPr lang="en-GB" sz="2600" dirty="0" smtClean="0">
                <a:latin typeface="Euphemia" panose="020B0503040102020104" pitchFamily="34" charset="0"/>
              </a:rPr>
              <a:t>It can be useful to put some other numbers on the bar…</a:t>
            </a:r>
          </a:p>
          <a:p>
            <a:pPr marL="0" indent="0">
              <a:buNone/>
            </a:pPr>
            <a:endParaRPr lang="en-GB" sz="2000" dirty="0">
              <a:latin typeface="Euphemia" panose="020B0503040102020104" pitchFamily="34" charset="0"/>
            </a:endParaRPr>
          </a:p>
          <a:p>
            <a:pPr marL="0" indent="0">
              <a:buNone/>
            </a:pPr>
            <a:endParaRPr lang="en-GB" sz="2000" dirty="0" smtClean="0">
              <a:latin typeface="Euphemia" panose="020B0503040102020104" pitchFamily="34" charset="0"/>
            </a:endParaRPr>
          </a:p>
          <a:p>
            <a:pPr marL="0" indent="0">
              <a:buNone/>
            </a:pPr>
            <a:endParaRPr lang="en-GB" dirty="0">
              <a:latin typeface="Euphemia" panose="020B0503040102020104" pitchFamily="34"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974" y="2564904"/>
            <a:ext cx="6794937" cy="86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619672" y="3356992"/>
            <a:ext cx="576064" cy="461665"/>
          </a:xfrm>
          <a:prstGeom prst="rect">
            <a:avLst/>
          </a:prstGeom>
          <a:noFill/>
        </p:spPr>
        <p:txBody>
          <a:bodyPr wrap="square" rtlCol="0">
            <a:spAutoFit/>
          </a:bodyPr>
          <a:lstStyle/>
          <a:p>
            <a:r>
              <a:rPr lang="en-GB" sz="2400" dirty="0" smtClean="0">
                <a:latin typeface="Euphemia" panose="020B0503040102020104" pitchFamily="34" charset="0"/>
              </a:rPr>
              <a:t>0</a:t>
            </a:r>
            <a:endParaRPr lang="en-GB" sz="2400" dirty="0">
              <a:latin typeface="Euphemia" panose="020B0503040102020104" pitchFamily="34" charset="0"/>
            </a:endParaRPr>
          </a:p>
        </p:txBody>
      </p:sp>
      <p:sp>
        <p:nvSpPr>
          <p:cNvPr id="7" name="TextBox 6"/>
          <p:cNvSpPr txBox="1"/>
          <p:nvPr/>
        </p:nvSpPr>
        <p:spPr>
          <a:xfrm>
            <a:off x="6005620" y="2214148"/>
            <a:ext cx="1998751" cy="461665"/>
          </a:xfrm>
          <a:prstGeom prst="rect">
            <a:avLst/>
          </a:prstGeom>
          <a:noFill/>
        </p:spPr>
        <p:txBody>
          <a:bodyPr wrap="square" rtlCol="0">
            <a:spAutoFit/>
          </a:bodyPr>
          <a:lstStyle/>
          <a:p>
            <a:r>
              <a:rPr lang="en-GB" sz="2400" dirty="0" smtClean="0">
                <a:latin typeface="Euphemia" panose="020B0503040102020104" pitchFamily="34" charset="0"/>
              </a:rPr>
              <a:t>12 mins</a:t>
            </a:r>
            <a:endParaRPr lang="en-GB" sz="2400" dirty="0">
              <a:latin typeface="Euphemia" panose="020B0503040102020104" pitchFamily="34" charset="0"/>
            </a:endParaRPr>
          </a:p>
        </p:txBody>
      </p:sp>
      <p:sp>
        <p:nvSpPr>
          <p:cNvPr id="8" name="TextBox 7"/>
          <p:cNvSpPr txBox="1"/>
          <p:nvPr/>
        </p:nvSpPr>
        <p:spPr>
          <a:xfrm>
            <a:off x="1634774" y="2247255"/>
            <a:ext cx="576064" cy="461665"/>
          </a:xfrm>
          <a:prstGeom prst="rect">
            <a:avLst/>
          </a:prstGeom>
          <a:noFill/>
        </p:spPr>
        <p:txBody>
          <a:bodyPr wrap="square" rtlCol="0">
            <a:spAutoFit/>
          </a:bodyPr>
          <a:lstStyle/>
          <a:p>
            <a:r>
              <a:rPr lang="en-GB" sz="2400" dirty="0" smtClean="0">
                <a:latin typeface="Euphemia" panose="020B0503040102020104" pitchFamily="34" charset="0"/>
              </a:rPr>
              <a:t>0</a:t>
            </a:r>
            <a:endParaRPr lang="en-GB" sz="2400" dirty="0">
              <a:latin typeface="Euphemia" panose="020B0503040102020104" pitchFamily="34" charset="0"/>
            </a:endParaRPr>
          </a:p>
        </p:txBody>
      </p:sp>
      <p:sp>
        <p:nvSpPr>
          <p:cNvPr id="9" name="TextBox 8"/>
          <p:cNvSpPr txBox="1"/>
          <p:nvPr/>
        </p:nvSpPr>
        <p:spPr>
          <a:xfrm>
            <a:off x="6012160" y="3290066"/>
            <a:ext cx="864096" cy="461665"/>
          </a:xfrm>
          <a:prstGeom prst="rect">
            <a:avLst/>
          </a:prstGeom>
          <a:noFill/>
        </p:spPr>
        <p:txBody>
          <a:bodyPr wrap="square" rtlCol="0">
            <a:spAutoFit/>
          </a:bodyPr>
          <a:lstStyle/>
          <a:p>
            <a:r>
              <a:rPr lang="en-GB" sz="2400" dirty="0" smtClean="0">
                <a:latin typeface="Euphemia" panose="020B0503040102020104" pitchFamily="34" charset="0"/>
              </a:rPr>
              <a:t>80%</a:t>
            </a:r>
            <a:endParaRPr lang="en-GB" sz="2400" dirty="0">
              <a:latin typeface="Euphemia" panose="020B0503040102020104" pitchFamily="34" charset="0"/>
            </a:endParaRPr>
          </a:p>
        </p:txBody>
      </p:sp>
    </p:spTree>
    <p:custDataLst>
      <p:tags r:id="rId1"/>
    </p:custDataLst>
    <p:extLst>
      <p:ext uri="{BB962C8B-B14F-4D97-AF65-F5344CB8AC3E}">
        <p14:creationId xmlns:p14="http://schemas.microsoft.com/office/powerpoint/2010/main" val="10669453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274638"/>
            <a:ext cx="8229600" cy="706090"/>
          </a:xfrm>
        </p:spPr>
        <p:txBody>
          <a:bodyPr>
            <a:noAutofit/>
          </a:bodyPr>
          <a:lstStyle/>
          <a:p>
            <a:r>
              <a:rPr lang="en-GB" sz="3600" b="1" dirty="0" smtClean="0">
                <a:latin typeface="Euphemia" panose="020B0503040102020104" pitchFamily="34" charset="0"/>
              </a:rPr>
              <a:t>Supermarket fundraising</a:t>
            </a:r>
            <a:endParaRPr lang="en-GB" sz="3600" b="1" dirty="0">
              <a:latin typeface="Euphemia" panose="020B0503040102020104" pitchFamily="34" charset="0"/>
            </a:endParaRPr>
          </a:p>
        </p:txBody>
      </p:sp>
      <p:sp>
        <p:nvSpPr>
          <p:cNvPr id="3" name="Content Placeholder 2"/>
          <p:cNvSpPr>
            <a:spLocks noGrp="1"/>
          </p:cNvSpPr>
          <p:nvPr>
            <p:ph idx="1"/>
          </p:nvPr>
        </p:nvSpPr>
        <p:spPr>
          <a:xfrm>
            <a:off x="457200" y="1196752"/>
            <a:ext cx="8229600" cy="5904656"/>
          </a:xfrm>
        </p:spPr>
        <p:txBody>
          <a:bodyPr>
            <a:normAutofit/>
          </a:bodyPr>
          <a:lstStyle/>
          <a:p>
            <a:pPr marL="0" lvl="0" indent="0">
              <a:buNone/>
            </a:pPr>
            <a:r>
              <a:rPr lang="en-GB" sz="2400" dirty="0" smtClean="0">
                <a:latin typeface="Euphemia" panose="020B0503040102020104" pitchFamily="34" charset="0"/>
              </a:rPr>
              <a:t>A </a:t>
            </a:r>
            <a:r>
              <a:rPr lang="en-GB" sz="2400" dirty="0">
                <a:latin typeface="Euphemia" panose="020B0503040102020104" pitchFamily="34" charset="0"/>
              </a:rPr>
              <a:t>major supermarket has a new fund raising scheme aimed at supporting local communities. Shoppers can earn tokens to give to a charity of their choice. The number of tokens gained depends upon how much the shopper spends.</a:t>
            </a:r>
          </a:p>
          <a:p>
            <a:pPr marL="0" indent="0">
              <a:buNone/>
            </a:pPr>
            <a:r>
              <a:rPr lang="en-GB" sz="2400" dirty="0">
                <a:latin typeface="Euphemia" panose="020B0503040102020104" pitchFamily="34" charset="0"/>
              </a:rPr>
              <a:t/>
            </a:r>
            <a:br>
              <a:rPr lang="en-GB" sz="2400" dirty="0">
                <a:latin typeface="Euphemia" panose="020B0503040102020104" pitchFamily="34" charset="0"/>
              </a:rPr>
            </a:br>
            <a:endParaRPr lang="en-GB" sz="2400" dirty="0" smtClean="0">
              <a:latin typeface="Euphemia" panose="020B0503040102020104" pitchFamily="34" charset="0"/>
            </a:endParaRPr>
          </a:p>
          <a:p>
            <a:endParaRPr lang="en-GB" sz="2400" dirty="0">
              <a:latin typeface="Euphemia" panose="020B0503040102020104" pitchFamily="34" charset="0"/>
            </a:endParaRPr>
          </a:p>
          <a:p>
            <a:endParaRPr lang="en-GB" sz="2400" dirty="0" smtClean="0">
              <a:latin typeface="Euphemia" panose="020B0503040102020104" pitchFamily="34" charset="0"/>
            </a:endParaRPr>
          </a:p>
          <a:p>
            <a:endParaRPr lang="en-GB" sz="2400" dirty="0">
              <a:latin typeface="Euphemia" panose="020B0503040102020104" pitchFamily="34" charset="0"/>
            </a:endParaRPr>
          </a:p>
          <a:p>
            <a:endParaRPr lang="en-GB" sz="2400" dirty="0" smtClean="0">
              <a:latin typeface="Euphemia" panose="020B0503040102020104" pitchFamily="34" charset="0"/>
            </a:endParaRPr>
          </a:p>
          <a:p>
            <a:pPr lvl="0"/>
            <a:endParaRPr lang="en-GB" sz="2400" dirty="0" smtClean="0">
              <a:latin typeface="Euphemia" panose="020B0503040102020104" pitchFamily="34" charset="0"/>
            </a:endParaRPr>
          </a:p>
          <a:p>
            <a:pPr lvl="0"/>
            <a:endParaRPr lang="en-GB" sz="2400" dirty="0" smtClean="0">
              <a:latin typeface="Euphemia" panose="020B0503040102020104" pitchFamily="34" charset="0"/>
            </a:endParaRPr>
          </a:p>
          <a:p>
            <a:pPr lvl="0"/>
            <a:endParaRPr lang="en-GB" sz="2800" dirty="0" smtClean="0">
              <a:solidFill>
                <a:srgbClr val="FF0000"/>
              </a:solidFill>
              <a:latin typeface="Euphemia" panose="020B0503040102020104" pitchFamily="34" charset="0"/>
            </a:endParaRPr>
          </a:p>
          <a:p>
            <a:pPr marL="0" indent="0">
              <a:buNone/>
            </a:pPr>
            <a:endParaRPr lang="en-GB" sz="2400" dirty="0">
              <a:latin typeface="Euphemia" panose="020B0503040102020104" pitchFamily="34" charset="0"/>
            </a:endParaRPr>
          </a:p>
          <a:p>
            <a:pPr marL="0" indent="0">
              <a:buNone/>
            </a:pPr>
            <a:endParaRPr lang="en-GB" sz="2400" dirty="0" smtClean="0">
              <a:latin typeface="Euphemia" panose="020B0503040102020104" pitchFamily="34" charset="0"/>
            </a:endParaRPr>
          </a:p>
          <a:p>
            <a:pPr marL="0" indent="0">
              <a:buNone/>
            </a:pPr>
            <a:endParaRPr lang="en-GB" sz="2400" dirty="0">
              <a:latin typeface="Euphemia" panose="020B0503040102020104" pitchFamily="34" charset="0"/>
            </a:endParaRPr>
          </a:p>
          <a:p>
            <a:pPr marL="0" indent="0">
              <a:buNone/>
            </a:pPr>
            <a:endParaRPr lang="en-GB" sz="2400" dirty="0" smtClean="0">
              <a:latin typeface="Euphemia" panose="020B0503040102020104" pitchFamily="34" charset="0"/>
            </a:endParaRPr>
          </a:p>
          <a:p>
            <a:pPr marL="0" lvl="0" indent="0">
              <a:buNone/>
            </a:pPr>
            <a:endParaRPr lang="en-GB" sz="2400" dirty="0">
              <a:latin typeface="Euphemia" panose="020B0503040102020104" pitchFamily="34" charset="0"/>
            </a:endParaRPr>
          </a:p>
          <a:p>
            <a:pPr marL="0" lvl="0" indent="0">
              <a:buNone/>
            </a:pPr>
            <a:endParaRPr lang="en-GB" sz="2400" dirty="0" smtClean="0">
              <a:latin typeface="Euphemia" panose="020B0503040102020104" pitchFamily="34" charset="0"/>
            </a:endParaRPr>
          </a:p>
          <a:p>
            <a:pPr marL="0" lvl="0" indent="0">
              <a:buNone/>
            </a:pPr>
            <a:endParaRPr lang="en-GB" sz="2400" dirty="0">
              <a:latin typeface="Euphemia" panose="020B0503040102020104" pitchFamily="34" charset="0"/>
            </a:endParaRPr>
          </a:p>
          <a:p>
            <a:pPr marL="0" lvl="0" indent="0">
              <a:buNone/>
            </a:pPr>
            <a:endParaRPr lang="en-GB" sz="2400" dirty="0" smtClean="0">
              <a:latin typeface="Euphemia" panose="020B0503040102020104" pitchFamily="34" charset="0"/>
            </a:endParaRPr>
          </a:p>
          <a:p>
            <a:pPr marL="0" lvl="0" indent="0">
              <a:buNone/>
            </a:pPr>
            <a:endParaRPr lang="en-GB" sz="2400" dirty="0">
              <a:latin typeface="Euphemia" panose="020B0503040102020104" pitchFamily="34" charset="0"/>
            </a:endParaRPr>
          </a:p>
          <a:p>
            <a:pPr marL="0" indent="0">
              <a:buNone/>
            </a:pPr>
            <a:endParaRPr lang="en-GB" sz="2400" dirty="0">
              <a:latin typeface="Euphemia" panose="020B0503040102020104" pitchFamily="34" charset="0"/>
            </a:endParaRPr>
          </a:p>
          <a:p>
            <a:pPr marL="0" lvl="0" indent="0">
              <a:buNone/>
            </a:pPr>
            <a:endParaRPr lang="en-GB" sz="2400" dirty="0">
              <a:latin typeface="Euphemia" panose="020B0503040102020104" pitchFamily="34" charset="0"/>
            </a:endParaRPr>
          </a:p>
          <a:p>
            <a:pPr lvl="0"/>
            <a:endParaRPr lang="en-GB" sz="2400" dirty="0" smtClean="0">
              <a:latin typeface="Euphemia" panose="020B0503040102020104" pitchFamily="34" charset="0"/>
            </a:endParaRPr>
          </a:p>
          <a:p>
            <a:pPr marL="0" indent="0">
              <a:buNone/>
            </a:pPr>
            <a:endParaRPr lang="en-GB" sz="2400" dirty="0" smtClean="0">
              <a:latin typeface="Euphemia" panose="020B0503040102020104" pitchFamily="34" charset="0"/>
            </a:endParaRPr>
          </a:p>
          <a:p>
            <a:pPr marL="0" indent="0">
              <a:buNone/>
            </a:pPr>
            <a:endParaRPr lang="en-GB" sz="3600" dirty="0">
              <a:latin typeface="Euphemia" panose="020B0503040102020104" pitchFamily="34" charset="0"/>
            </a:endParaRPr>
          </a:p>
        </p:txBody>
      </p:sp>
      <p:sp>
        <p:nvSpPr>
          <p:cNvPr id="2" name="Rectangle 1"/>
          <p:cNvSpPr/>
          <p:nvPr/>
        </p:nvSpPr>
        <p:spPr>
          <a:xfrm>
            <a:off x="423252" y="3140968"/>
            <a:ext cx="8263548" cy="1938992"/>
          </a:xfrm>
          <a:prstGeom prst="rect">
            <a:avLst/>
          </a:prstGeom>
        </p:spPr>
        <p:txBody>
          <a:bodyPr wrap="square">
            <a:spAutoFit/>
          </a:bodyPr>
          <a:lstStyle/>
          <a:p>
            <a:r>
              <a:rPr lang="en-GB" sz="2400" dirty="0"/>
              <a:t>The checkout worker issues the tokens to the shopper, who then chooses which of the three local organisations they would like the tokens to go. The supermarket converts the tokens into money and when the target amount is reached, they present the local organisation with a cheque.</a:t>
            </a:r>
          </a:p>
        </p:txBody>
      </p:sp>
    </p:spTree>
    <p:custDataLst>
      <p:tags r:id="rId1"/>
    </p:custDataLst>
    <p:extLst>
      <p:ext uri="{BB962C8B-B14F-4D97-AF65-F5344CB8AC3E}">
        <p14:creationId xmlns:p14="http://schemas.microsoft.com/office/powerpoint/2010/main" val="814532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274638"/>
            <a:ext cx="8229600" cy="706090"/>
          </a:xfrm>
        </p:spPr>
        <p:txBody>
          <a:bodyPr>
            <a:noAutofit/>
          </a:bodyPr>
          <a:lstStyle/>
          <a:p>
            <a:r>
              <a:rPr lang="en-GB" sz="3600" b="1" smtClean="0"/>
              <a:t>Supermarket fundraising</a:t>
            </a:r>
            <a:endParaRPr lang="en-GB" sz="3600" b="1" dirty="0"/>
          </a:p>
        </p:txBody>
      </p:sp>
      <p:sp>
        <p:nvSpPr>
          <p:cNvPr id="8" name="Content Placeholder 2"/>
          <p:cNvSpPr>
            <a:spLocks noGrp="1"/>
          </p:cNvSpPr>
          <p:nvPr>
            <p:ph idx="1"/>
          </p:nvPr>
        </p:nvSpPr>
        <p:spPr>
          <a:xfrm>
            <a:off x="6516216" y="1124744"/>
            <a:ext cx="2170584" cy="4968552"/>
          </a:xfrm>
        </p:spPr>
        <p:txBody>
          <a:bodyPr>
            <a:normAutofit/>
          </a:bodyPr>
          <a:lstStyle/>
          <a:p>
            <a:pPr marL="0" lvl="0" indent="0">
              <a:buNone/>
            </a:pPr>
            <a:r>
              <a:rPr lang="en-GB" sz="2400" dirty="0" smtClean="0"/>
              <a:t>According to the picture, which charity has raised the most so far?</a:t>
            </a:r>
          </a:p>
          <a:p>
            <a:pPr marL="0" lvl="0" indent="0">
              <a:buNone/>
            </a:pPr>
            <a:endParaRPr lang="en-GB" sz="2400" dirty="0"/>
          </a:p>
          <a:p>
            <a:pPr marL="0" lvl="0" indent="0">
              <a:buNone/>
            </a:pPr>
            <a:r>
              <a:rPr lang="en-GB" sz="2400" dirty="0" smtClean="0"/>
              <a:t>Why do you think that is?</a:t>
            </a:r>
            <a:endParaRPr lang="en-GB" sz="2400" dirty="0"/>
          </a:p>
          <a:p>
            <a:pPr marL="0" indent="0">
              <a:buNone/>
            </a:pPr>
            <a:r>
              <a:rPr lang="en-GB" sz="2400" dirty="0"/>
              <a:t/>
            </a:r>
            <a:br>
              <a:rPr lang="en-GB" sz="2400" dirty="0"/>
            </a:br>
            <a:endParaRPr lang="en-GB" sz="2400" dirty="0" smtClean="0"/>
          </a:p>
          <a:p>
            <a:endParaRPr lang="en-GB" sz="2400" dirty="0"/>
          </a:p>
          <a:p>
            <a:endParaRPr lang="en-GB" sz="2400" dirty="0" smtClean="0"/>
          </a:p>
          <a:p>
            <a:endParaRPr lang="en-GB" sz="2400" dirty="0"/>
          </a:p>
          <a:p>
            <a:endParaRPr lang="en-GB" sz="2400" dirty="0" smtClean="0"/>
          </a:p>
          <a:p>
            <a:pPr lvl="0"/>
            <a:endParaRPr lang="en-GB" sz="2400" dirty="0" smtClean="0"/>
          </a:p>
          <a:p>
            <a:pPr lvl="0"/>
            <a:endParaRPr lang="en-GB" sz="2400" dirty="0" smtClean="0"/>
          </a:p>
          <a:p>
            <a:pPr lvl="0"/>
            <a:endParaRPr lang="en-GB" sz="2800" dirty="0" smtClean="0">
              <a:solidFill>
                <a:srgbClr val="FF0000"/>
              </a:solidFill>
            </a:endParaRPr>
          </a:p>
          <a:p>
            <a:pPr marL="0" indent="0">
              <a:buNone/>
            </a:pPr>
            <a:endParaRPr lang="en-GB" sz="2400" dirty="0"/>
          </a:p>
          <a:p>
            <a:pPr marL="0" indent="0">
              <a:buNone/>
            </a:pPr>
            <a:endParaRPr lang="en-GB" sz="2400" dirty="0" smtClean="0"/>
          </a:p>
          <a:p>
            <a:pPr marL="0" indent="0">
              <a:buNone/>
            </a:pPr>
            <a:endParaRPr lang="en-GB" sz="2400" dirty="0"/>
          </a:p>
          <a:p>
            <a:pPr marL="0" indent="0">
              <a:buNone/>
            </a:pPr>
            <a:endParaRPr lang="en-GB" sz="2400" dirty="0" smtClean="0"/>
          </a:p>
          <a:p>
            <a:pPr marL="0" lvl="0" indent="0">
              <a:buNone/>
            </a:pPr>
            <a:endParaRPr lang="en-GB" sz="2400" dirty="0"/>
          </a:p>
          <a:p>
            <a:pPr marL="0" lvl="0" indent="0">
              <a:buNone/>
            </a:pPr>
            <a:endParaRPr lang="en-GB" sz="2400" dirty="0" smtClean="0"/>
          </a:p>
          <a:p>
            <a:pPr marL="0" lvl="0" indent="0">
              <a:buNone/>
            </a:pPr>
            <a:endParaRPr lang="en-GB" sz="2400" dirty="0"/>
          </a:p>
          <a:p>
            <a:pPr marL="0" lvl="0" indent="0">
              <a:buNone/>
            </a:pPr>
            <a:endParaRPr lang="en-GB" sz="2400" dirty="0" smtClean="0"/>
          </a:p>
          <a:p>
            <a:pPr marL="0" lvl="0" indent="0">
              <a:buNone/>
            </a:pPr>
            <a:endParaRPr lang="en-GB" sz="2400" dirty="0"/>
          </a:p>
          <a:p>
            <a:pPr marL="0" indent="0">
              <a:buNone/>
            </a:pPr>
            <a:endParaRPr lang="en-GB" sz="2400" dirty="0"/>
          </a:p>
          <a:p>
            <a:pPr marL="0" lvl="0" indent="0">
              <a:buNone/>
            </a:pPr>
            <a:endParaRPr lang="en-GB" sz="2400" dirty="0"/>
          </a:p>
          <a:p>
            <a:pPr lvl="0"/>
            <a:endParaRPr lang="en-GB" sz="2400" dirty="0" smtClean="0"/>
          </a:p>
          <a:p>
            <a:pPr marL="0" indent="0">
              <a:buNone/>
            </a:pPr>
            <a:endParaRPr lang="en-GB" sz="2400" dirty="0" smtClean="0"/>
          </a:p>
          <a:p>
            <a:pPr marL="0" indent="0">
              <a:buNone/>
            </a:pPr>
            <a:endParaRPr lang="en-GB" sz="3600" dirty="0"/>
          </a:p>
        </p:txBody>
      </p:sp>
      <p:pic>
        <p:nvPicPr>
          <p:cNvPr id="7"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251520" y="1268760"/>
            <a:ext cx="6103783" cy="5123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648741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457200" y="274638"/>
            <a:ext cx="8229600" cy="706090"/>
          </a:xfrm>
        </p:spPr>
        <p:txBody>
          <a:bodyPr>
            <a:noAutofit/>
          </a:bodyPr>
          <a:lstStyle/>
          <a:p>
            <a:r>
              <a:rPr lang="en-GB" sz="3600" b="1" dirty="0" smtClean="0">
                <a:latin typeface="Euphemia" panose="020B0503040102020104" pitchFamily="34" charset="0"/>
              </a:rPr>
              <a:t>Supermarket fund raising</a:t>
            </a:r>
            <a:endParaRPr lang="en-GB" sz="3600" b="1" dirty="0">
              <a:latin typeface="Euphemia" panose="020B0503040102020104" pitchFamily="34" charset="0"/>
            </a:endParaRPr>
          </a:p>
        </p:txBody>
      </p:sp>
      <p:sp>
        <p:nvSpPr>
          <p:cNvPr id="3" name="Content Placeholder 2"/>
          <p:cNvSpPr>
            <a:spLocks noGrp="1"/>
          </p:cNvSpPr>
          <p:nvPr>
            <p:ph idx="1"/>
          </p:nvPr>
        </p:nvSpPr>
        <p:spPr>
          <a:xfrm>
            <a:off x="179512" y="889484"/>
            <a:ext cx="8964488" cy="6408712"/>
          </a:xfrm>
        </p:spPr>
        <p:txBody>
          <a:bodyPr>
            <a:noAutofit/>
          </a:bodyPr>
          <a:lstStyle/>
          <a:p>
            <a:pPr marL="0" indent="0">
              <a:buNone/>
            </a:pPr>
            <a:r>
              <a:rPr lang="en-GB" sz="2000" dirty="0" smtClean="0">
                <a:latin typeface="Euphemia" panose="020B0503040102020104" pitchFamily="34" charset="0"/>
              </a:rPr>
              <a:t>Once </a:t>
            </a:r>
            <a:r>
              <a:rPr lang="en-GB" sz="2000" dirty="0">
                <a:latin typeface="Euphemia" panose="020B0503040102020104" pitchFamily="34" charset="0"/>
              </a:rPr>
              <a:t>a week, the manager empties the tokens and updates the record of the total amount of money raised for each organisation towards their target. He puts this information in a table and fills in a percentage bar. This update is posted on the notice board each week, so that interested customers can follow the progress of the </a:t>
            </a:r>
            <a:r>
              <a:rPr lang="en-GB" sz="2000" dirty="0" smtClean="0">
                <a:latin typeface="Euphemia" panose="020B0503040102020104" pitchFamily="34" charset="0"/>
              </a:rPr>
              <a:t>donations.</a:t>
            </a:r>
            <a:r>
              <a:rPr lang="en-GB" sz="2000" dirty="0">
                <a:latin typeface="Euphemia" panose="020B0503040102020104" pitchFamily="34" charset="0"/>
              </a:rPr>
              <a:t/>
            </a:r>
            <a:br>
              <a:rPr lang="en-GB" sz="2000" dirty="0">
                <a:latin typeface="Euphemia" panose="020B0503040102020104" pitchFamily="34" charset="0"/>
              </a:rPr>
            </a:br>
            <a:endParaRPr lang="en-GB" sz="2000" dirty="0">
              <a:latin typeface="Euphemia" panose="020B0503040102020104" pitchFamily="34" charset="0"/>
            </a:endParaRPr>
          </a:p>
          <a:p>
            <a:pPr marL="0" indent="0">
              <a:buNone/>
            </a:pPr>
            <a:endParaRPr lang="en-GB" sz="2000" dirty="0">
              <a:latin typeface="Euphemia" panose="020B0503040102020104" pitchFamily="34" charset="0"/>
            </a:endParaRPr>
          </a:p>
          <a:p>
            <a:pPr marL="0" indent="0">
              <a:buNone/>
            </a:pPr>
            <a:endParaRPr lang="en-GB" sz="2000" dirty="0" smtClean="0">
              <a:latin typeface="Euphemia" panose="020B0503040102020104" pitchFamily="34" charset="0"/>
            </a:endParaRPr>
          </a:p>
          <a:p>
            <a:pPr marL="0" lvl="0" indent="0">
              <a:buNone/>
            </a:pPr>
            <a:endParaRPr lang="en-GB" sz="2000" dirty="0" smtClean="0">
              <a:latin typeface="Euphemia" panose="020B0503040102020104" pitchFamily="34" charset="0"/>
            </a:endParaRPr>
          </a:p>
          <a:p>
            <a:pPr marL="0" lvl="0" indent="0">
              <a:buNone/>
            </a:pPr>
            <a:r>
              <a:rPr lang="en-GB" sz="2000" dirty="0" smtClean="0">
                <a:latin typeface="Euphemia" panose="020B0503040102020104" pitchFamily="34" charset="0"/>
              </a:rPr>
              <a:t>     </a:t>
            </a:r>
          </a:p>
          <a:p>
            <a:pPr marL="0" lvl="0" indent="0">
              <a:buNone/>
            </a:pPr>
            <a:endParaRPr lang="en-GB" sz="2000" dirty="0">
              <a:latin typeface="Euphemia" panose="020B0503040102020104" pitchFamily="34" charset="0"/>
            </a:endParaRPr>
          </a:p>
          <a:p>
            <a:pPr marL="0" lvl="0" indent="0">
              <a:buNone/>
            </a:pPr>
            <a:endParaRPr lang="en-GB" sz="2000" dirty="0" smtClean="0">
              <a:latin typeface="Euphemia" panose="020B0503040102020104" pitchFamily="34" charset="0"/>
            </a:endParaRPr>
          </a:p>
          <a:p>
            <a:pPr marL="0" lvl="0" indent="0">
              <a:buNone/>
            </a:pPr>
            <a:endParaRPr lang="en-GB" sz="2000" b="1" dirty="0" smtClean="0">
              <a:latin typeface="Euphemia" panose="020B0503040102020104" pitchFamily="34" charset="0"/>
            </a:endParaRPr>
          </a:p>
          <a:p>
            <a:pPr marL="0" lvl="0" indent="0">
              <a:buNone/>
            </a:pPr>
            <a:r>
              <a:rPr lang="en-GB" sz="2000" b="1" dirty="0" smtClean="0">
                <a:latin typeface="Euphemia" panose="020B0503040102020104" pitchFamily="34" charset="0"/>
              </a:rPr>
              <a:t>How would you fill in the percentage bar for the Community centre?</a:t>
            </a:r>
          </a:p>
          <a:p>
            <a:pPr marL="0" lvl="0" indent="0">
              <a:buNone/>
            </a:pPr>
            <a:r>
              <a:rPr lang="en-GB" sz="2000" b="1" dirty="0" smtClean="0">
                <a:latin typeface="Euphemia" panose="020B0503040102020104" pitchFamily="34" charset="0"/>
              </a:rPr>
              <a:t>Try it on your whiteboard.</a:t>
            </a:r>
          </a:p>
          <a:p>
            <a:pPr marL="0" lvl="0" indent="0">
              <a:buNone/>
            </a:pPr>
            <a:r>
              <a:rPr lang="en-GB" sz="2000" b="1" dirty="0" smtClean="0">
                <a:latin typeface="Euphemia" panose="020B0503040102020104" pitchFamily="34" charset="0"/>
              </a:rPr>
              <a:t>How did you decide where to put the line?</a:t>
            </a:r>
          </a:p>
          <a:p>
            <a:pPr marL="0" lvl="0" indent="0">
              <a:buNone/>
            </a:pPr>
            <a:endParaRPr lang="en-GB" sz="2000" b="1" dirty="0" smtClean="0">
              <a:latin typeface="Euphemia" panose="020B0503040102020104" pitchFamily="34" charset="0"/>
            </a:endParaRP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3789040"/>
            <a:ext cx="3629025"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Table 4"/>
          <p:cNvGraphicFramePr>
            <a:graphicFrameLocks noGrp="1"/>
          </p:cNvGraphicFramePr>
          <p:nvPr>
            <p:extLst>
              <p:ext uri="{D42A27DB-BD31-4B8C-83A1-F6EECF244321}">
                <p14:modId xmlns:p14="http://schemas.microsoft.com/office/powerpoint/2010/main" val="2619431770"/>
              </p:ext>
            </p:extLst>
          </p:nvPr>
        </p:nvGraphicFramePr>
        <p:xfrm>
          <a:off x="467544" y="2780928"/>
          <a:ext cx="3886406" cy="2206254"/>
        </p:xfrm>
        <a:graphic>
          <a:graphicData uri="http://schemas.openxmlformats.org/drawingml/2006/table">
            <a:tbl>
              <a:tblPr firstRow="1" bandRow="1">
                <a:tableStyleId>{5940675A-B579-460E-94D1-54222C63F5DA}</a:tableStyleId>
              </a:tblPr>
              <a:tblGrid>
                <a:gridCol w="1943203"/>
                <a:gridCol w="1943203"/>
              </a:tblGrid>
              <a:tr h="522058">
                <a:tc gridSpan="2">
                  <a:txBody>
                    <a:bodyPr/>
                    <a:lstStyle/>
                    <a:p>
                      <a:pPr algn="ctr"/>
                      <a:r>
                        <a:rPr lang="en-GB" sz="2400" b="1" dirty="0" smtClean="0"/>
                        <a:t>Community centre</a:t>
                      </a:r>
                      <a:endParaRPr lang="en-GB"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dirty="0"/>
                    </a:p>
                  </a:txBody>
                  <a:tcPr/>
                </a:tc>
              </a:tr>
              <a:tr h="522058">
                <a:tc gridSpan="2">
                  <a:txBody>
                    <a:bodyPr/>
                    <a:lstStyle/>
                    <a:p>
                      <a:pPr algn="ctr"/>
                      <a:r>
                        <a:rPr lang="en-GB" dirty="0" smtClean="0"/>
                        <a:t>Aim:</a:t>
                      </a:r>
                      <a:r>
                        <a:rPr lang="en-GB" baseline="0" dirty="0" smtClean="0"/>
                        <a:t> to update the security lighting</a:t>
                      </a: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dirty="0"/>
                    </a:p>
                  </a:txBody>
                  <a:tcPr/>
                </a:tc>
              </a:tr>
              <a:tr h="522058">
                <a:tc>
                  <a:txBody>
                    <a:bodyPr/>
                    <a:lstStyle/>
                    <a:p>
                      <a:r>
                        <a:rPr lang="en-GB" dirty="0" smtClean="0"/>
                        <a:t>Money</a:t>
                      </a:r>
                      <a:r>
                        <a:rPr lang="en-GB" baseline="0" dirty="0" smtClean="0"/>
                        <a:t> raised so far</a:t>
                      </a: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dirty="0" smtClean="0"/>
                        <a:t>£1494</a:t>
                      </a: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522058">
                <a:tc>
                  <a:txBody>
                    <a:bodyPr/>
                    <a:lstStyle/>
                    <a:p>
                      <a:r>
                        <a:rPr lang="en-GB" dirty="0" smtClean="0"/>
                        <a:t>Target amount</a:t>
                      </a: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b="1" dirty="0" smtClean="0">
                          <a:solidFill>
                            <a:srgbClr val="FF0000"/>
                          </a:solidFill>
                        </a:rPr>
                        <a:t>£2500</a:t>
                      </a:r>
                      <a:endParaRPr lang="en-GB"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2" name="Rectangle 1"/>
          <p:cNvSpPr/>
          <p:nvPr/>
        </p:nvSpPr>
        <p:spPr>
          <a:xfrm>
            <a:off x="8007326" y="3392820"/>
            <a:ext cx="769763" cy="369332"/>
          </a:xfrm>
          <a:prstGeom prst="rect">
            <a:avLst/>
          </a:prstGeom>
        </p:spPr>
        <p:txBody>
          <a:bodyPr wrap="none">
            <a:spAutoFit/>
          </a:bodyPr>
          <a:lstStyle/>
          <a:p>
            <a:r>
              <a:rPr lang="en-GB" b="1" dirty="0">
                <a:solidFill>
                  <a:srgbClr val="FF0000"/>
                </a:solidFill>
              </a:rPr>
              <a:t>£2500</a:t>
            </a:r>
          </a:p>
        </p:txBody>
      </p:sp>
      <p:sp>
        <p:nvSpPr>
          <p:cNvPr id="9" name="Rectangle 8"/>
          <p:cNvSpPr/>
          <p:nvPr/>
        </p:nvSpPr>
        <p:spPr>
          <a:xfrm>
            <a:off x="5313698" y="3419708"/>
            <a:ext cx="418704" cy="369332"/>
          </a:xfrm>
          <a:prstGeom prst="rect">
            <a:avLst/>
          </a:prstGeom>
        </p:spPr>
        <p:txBody>
          <a:bodyPr wrap="none">
            <a:spAutoFit/>
          </a:bodyPr>
          <a:lstStyle/>
          <a:p>
            <a:r>
              <a:rPr lang="en-GB" b="1" dirty="0" smtClean="0">
                <a:solidFill>
                  <a:srgbClr val="FF0000"/>
                </a:solidFill>
              </a:rPr>
              <a:t>£0</a:t>
            </a:r>
            <a:endParaRPr lang="en-GB" b="1" dirty="0">
              <a:solidFill>
                <a:srgbClr val="FF0000"/>
              </a:solidFill>
            </a:endParaRPr>
          </a:p>
        </p:txBody>
      </p:sp>
    </p:spTree>
    <p:custDataLst>
      <p:tags r:id="rId1"/>
    </p:custDataLst>
    <p:extLst>
      <p:ext uri="{BB962C8B-B14F-4D97-AF65-F5344CB8AC3E}">
        <p14:creationId xmlns:p14="http://schemas.microsoft.com/office/powerpoint/2010/main" val="4075292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3872" y="1412776"/>
            <a:ext cx="7018830" cy="1179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7067419" y="965491"/>
            <a:ext cx="1186543" cy="523220"/>
          </a:xfrm>
          <a:prstGeom prst="rect">
            <a:avLst/>
          </a:prstGeom>
        </p:spPr>
        <p:txBody>
          <a:bodyPr wrap="none">
            <a:spAutoFit/>
          </a:bodyPr>
          <a:lstStyle/>
          <a:p>
            <a:r>
              <a:rPr lang="en-GB" sz="2800" b="1" dirty="0">
                <a:solidFill>
                  <a:srgbClr val="FF0000"/>
                </a:solidFill>
              </a:rPr>
              <a:t>£2500</a:t>
            </a:r>
          </a:p>
        </p:txBody>
      </p:sp>
      <p:sp>
        <p:nvSpPr>
          <p:cNvPr id="4" name="Rectangle 3"/>
          <p:cNvSpPr/>
          <p:nvPr/>
        </p:nvSpPr>
        <p:spPr>
          <a:xfrm>
            <a:off x="1619672" y="946462"/>
            <a:ext cx="585417" cy="523220"/>
          </a:xfrm>
          <a:prstGeom prst="rect">
            <a:avLst/>
          </a:prstGeom>
        </p:spPr>
        <p:txBody>
          <a:bodyPr wrap="none">
            <a:spAutoFit/>
          </a:bodyPr>
          <a:lstStyle/>
          <a:p>
            <a:r>
              <a:rPr lang="en-GB" sz="2800" b="1" dirty="0" smtClean="0">
                <a:solidFill>
                  <a:srgbClr val="FF0000"/>
                </a:solidFill>
              </a:rPr>
              <a:t>£0</a:t>
            </a:r>
            <a:endParaRPr lang="en-GB" sz="2800" b="1" dirty="0">
              <a:solidFill>
                <a:srgbClr val="FF0000"/>
              </a:solidFill>
            </a:endParaRPr>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6340" y="3353703"/>
            <a:ext cx="7018830" cy="1179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7099887" y="2906418"/>
            <a:ext cx="1186543" cy="523220"/>
          </a:xfrm>
          <a:prstGeom prst="rect">
            <a:avLst/>
          </a:prstGeom>
        </p:spPr>
        <p:txBody>
          <a:bodyPr wrap="none">
            <a:spAutoFit/>
          </a:bodyPr>
          <a:lstStyle/>
          <a:p>
            <a:r>
              <a:rPr lang="en-GB" sz="2800" b="1" dirty="0">
                <a:solidFill>
                  <a:srgbClr val="FF0000"/>
                </a:solidFill>
              </a:rPr>
              <a:t>£2500</a:t>
            </a:r>
          </a:p>
        </p:txBody>
      </p:sp>
      <p:sp>
        <p:nvSpPr>
          <p:cNvPr id="7" name="Rectangle 6"/>
          <p:cNvSpPr/>
          <p:nvPr/>
        </p:nvSpPr>
        <p:spPr>
          <a:xfrm>
            <a:off x="1652140" y="2887389"/>
            <a:ext cx="585417" cy="523220"/>
          </a:xfrm>
          <a:prstGeom prst="rect">
            <a:avLst/>
          </a:prstGeom>
        </p:spPr>
        <p:txBody>
          <a:bodyPr wrap="none">
            <a:spAutoFit/>
          </a:bodyPr>
          <a:lstStyle/>
          <a:p>
            <a:r>
              <a:rPr lang="en-GB" sz="2800" b="1" dirty="0" smtClean="0">
                <a:solidFill>
                  <a:srgbClr val="FF0000"/>
                </a:solidFill>
              </a:rPr>
              <a:t>£0</a:t>
            </a:r>
            <a:endParaRPr lang="en-GB" sz="2800" b="1" dirty="0">
              <a:solidFill>
                <a:srgbClr val="FF0000"/>
              </a:solidFill>
            </a:endParaRPr>
          </a:p>
        </p:txBody>
      </p:sp>
      <p:sp>
        <p:nvSpPr>
          <p:cNvPr id="8" name="Title 1"/>
          <p:cNvSpPr txBox="1">
            <a:spLocks/>
          </p:cNvSpPr>
          <p:nvPr/>
        </p:nvSpPr>
        <p:spPr>
          <a:xfrm>
            <a:off x="457200" y="274638"/>
            <a:ext cx="8229600" cy="706090"/>
          </a:xfrm>
          <a:prstGeom prst="rect">
            <a:avLst/>
          </a:prstGeom>
        </p:spPr>
        <p:txBody>
          <a:bodyPr>
            <a:noAutofit/>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r>
              <a:rPr lang="en-GB" sz="3600" b="1" kern="0" dirty="0" smtClean="0">
                <a:latin typeface="Euphemia" panose="020B0503040102020104" pitchFamily="34" charset="0"/>
              </a:rPr>
              <a:t>Comparing methods</a:t>
            </a:r>
            <a:endParaRPr lang="en-GB" sz="3600" b="1" kern="0" dirty="0">
              <a:latin typeface="Euphemia" panose="020B0503040102020104" pitchFamily="34" charset="0"/>
            </a:endParaRPr>
          </a:p>
        </p:txBody>
      </p:sp>
      <p:pic>
        <p:nvPicPr>
          <p:cNvPr id="9" name="Picture 8"/>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31640" y="5485803"/>
            <a:ext cx="7018830" cy="1179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7270187" y="5038518"/>
            <a:ext cx="1186543" cy="523220"/>
          </a:xfrm>
          <a:prstGeom prst="rect">
            <a:avLst/>
          </a:prstGeom>
        </p:spPr>
        <p:txBody>
          <a:bodyPr wrap="none">
            <a:spAutoFit/>
          </a:bodyPr>
          <a:lstStyle/>
          <a:p>
            <a:r>
              <a:rPr lang="en-GB" sz="2800" b="1" dirty="0">
                <a:solidFill>
                  <a:srgbClr val="FF0000"/>
                </a:solidFill>
              </a:rPr>
              <a:t>£2500</a:t>
            </a:r>
          </a:p>
        </p:txBody>
      </p:sp>
      <p:sp>
        <p:nvSpPr>
          <p:cNvPr id="11" name="Rectangle 10"/>
          <p:cNvSpPr/>
          <p:nvPr/>
        </p:nvSpPr>
        <p:spPr>
          <a:xfrm>
            <a:off x="1822440" y="5019489"/>
            <a:ext cx="585417" cy="523220"/>
          </a:xfrm>
          <a:prstGeom prst="rect">
            <a:avLst/>
          </a:prstGeom>
        </p:spPr>
        <p:txBody>
          <a:bodyPr wrap="none">
            <a:spAutoFit/>
          </a:bodyPr>
          <a:lstStyle/>
          <a:p>
            <a:r>
              <a:rPr lang="en-GB" sz="2800" b="1" dirty="0" smtClean="0">
                <a:solidFill>
                  <a:srgbClr val="FF0000"/>
                </a:solidFill>
              </a:rPr>
              <a:t>£0</a:t>
            </a:r>
            <a:endParaRPr lang="en-GB" sz="2800" b="1" dirty="0">
              <a:solidFill>
                <a:srgbClr val="FF0000"/>
              </a:solidFill>
            </a:endParaRPr>
          </a:p>
        </p:txBody>
      </p:sp>
    </p:spTree>
    <p:extLst>
      <p:ext uri="{BB962C8B-B14F-4D97-AF65-F5344CB8AC3E}">
        <p14:creationId xmlns:p14="http://schemas.microsoft.com/office/powerpoint/2010/main" val="2944440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706090"/>
          </a:xfrm>
          <a:prstGeom prst="rect">
            <a:avLst/>
          </a:prstGeom>
        </p:spPr>
        <p:txBody>
          <a:bodyPr>
            <a:noAutofit/>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r>
              <a:rPr lang="en-GB" sz="3600" b="1" kern="0" dirty="0" smtClean="0">
                <a:latin typeface="Euphemia" panose="020B0503040102020104" pitchFamily="34" charset="0"/>
              </a:rPr>
              <a:t>Supermarket fundraising</a:t>
            </a:r>
            <a:endParaRPr lang="en-GB" sz="3600" b="1" kern="0" dirty="0">
              <a:latin typeface="Euphemia" panose="020B0503040102020104" pitchFamily="34" charset="0"/>
            </a:endParaRPr>
          </a:p>
        </p:txBody>
      </p:sp>
      <p:sp>
        <p:nvSpPr>
          <p:cNvPr id="3" name="Content Placeholder 2"/>
          <p:cNvSpPr txBox="1">
            <a:spLocks/>
          </p:cNvSpPr>
          <p:nvPr/>
        </p:nvSpPr>
        <p:spPr>
          <a:xfrm>
            <a:off x="457200" y="1196752"/>
            <a:ext cx="8229600" cy="5904656"/>
          </a:xfrm>
          <a:prstGeom prst="rect">
            <a:avLst/>
          </a:prstGeom>
        </p:spPr>
        <p:txBody>
          <a:bodyPr>
            <a:normAutofit/>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indent="0">
              <a:buFontTx/>
              <a:buNone/>
            </a:pPr>
            <a:r>
              <a:rPr lang="en-GB" sz="2400" kern="0" dirty="0" smtClean="0">
                <a:latin typeface="Euphemia" panose="020B0503040102020104" pitchFamily="34" charset="0"/>
              </a:rPr>
              <a:t>Use your preferred method to fill in the first bar on the sheet.</a:t>
            </a:r>
          </a:p>
          <a:p>
            <a:pPr marL="0" indent="0">
              <a:buFontTx/>
              <a:buNone/>
            </a:pPr>
            <a:endParaRPr lang="en-GB" sz="2400" kern="0" dirty="0">
              <a:latin typeface="Euphemia" panose="020B0503040102020104" pitchFamily="34" charset="0"/>
            </a:endParaRPr>
          </a:p>
          <a:p>
            <a:pPr marL="0" indent="0">
              <a:buFontTx/>
              <a:buNone/>
            </a:pPr>
            <a:r>
              <a:rPr lang="en-GB" sz="2400" kern="0" dirty="0" smtClean="0">
                <a:latin typeface="Euphemia" panose="020B0503040102020104" pitchFamily="34" charset="0"/>
              </a:rPr>
              <a:t>Use your whiteboard to decide where to place your lines in the next two bars before you draw it on the worksheet</a:t>
            </a:r>
          </a:p>
          <a:p>
            <a:pPr marL="0" indent="0">
              <a:buFontTx/>
              <a:buNone/>
            </a:pPr>
            <a:endParaRPr lang="en-GB" sz="2400" kern="0" dirty="0" smtClean="0">
              <a:latin typeface="Euphemia" panose="020B0503040102020104" pitchFamily="34" charset="0"/>
            </a:endParaRPr>
          </a:p>
          <a:p>
            <a:pPr marL="0" indent="0">
              <a:buFontTx/>
              <a:buNone/>
            </a:pPr>
            <a:r>
              <a:rPr lang="en-GB" sz="2400" kern="0" dirty="0" smtClean="0">
                <a:latin typeface="Euphemia" panose="020B0503040102020104" pitchFamily="34" charset="0"/>
              </a:rPr>
              <a:t/>
            </a:r>
            <a:br>
              <a:rPr lang="en-GB" sz="2400" kern="0" dirty="0" smtClean="0">
                <a:latin typeface="Euphemia" panose="020B0503040102020104" pitchFamily="34" charset="0"/>
              </a:rPr>
            </a:br>
            <a:endParaRPr lang="en-GB" sz="2400" kern="0" dirty="0" smtClean="0">
              <a:latin typeface="Euphemia" panose="020B0503040102020104" pitchFamily="34" charset="0"/>
            </a:endParaRPr>
          </a:p>
          <a:p>
            <a:endParaRPr lang="en-GB" sz="2400" kern="0" dirty="0" smtClean="0">
              <a:latin typeface="Euphemia" panose="020B0503040102020104" pitchFamily="34" charset="0"/>
            </a:endParaRPr>
          </a:p>
          <a:p>
            <a:endParaRPr lang="en-GB" sz="2400" kern="0" dirty="0" smtClean="0">
              <a:latin typeface="Euphemia" panose="020B0503040102020104" pitchFamily="34" charset="0"/>
            </a:endParaRPr>
          </a:p>
          <a:p>
            <a:endParaRPr lang="en-GB" sz="2400" kern="0" dirty="0" smtClean="0">
              <a:latin typeface="Euphemia" panose="020B0503040102020104" pitchFamily="34" charset="0"/>
            </a:endParaRPr>
          </a:p>
          <a:p>
            <a:endParaRPr lang="en-GB" sz="2400" kern="0" dirty="0" smtClean="0">
              <a:latin typeface="Euphemia" panose="020B0503040102020104" pitchFamily="34" charset="0"/>
            </a:endParaRPr>
          </a:p>
          <a:p>
            <a:endParaRPr lang="en-GB" sz="2400" kern="0" dirty="0" smtClean="0">
              <a:latin typeface="Euphemia" panose="020B0503040102020104" pitchFamily="34" charset="0"/>
            </a:endParaRPr>
          </a:p>
          <a:p>
            <a:endParaRPr lang="en-GB" sz="2400" kern="0" dirty="0" smtClean="0">
              <a:latin typeface="Euphemia" panose="020B0503040102020104" pitchFamily="34" charset="0"/>
            </a:endParaRPr>
          </a:p>
          <a:p>
            <a:endParaRPr lang="en-GB" sz="2800" kern="0" dirty="0" smtClean="0">
              <a:solidFill>
                <a:srgbClr val="FF0000"/>
              </a:solidFill>
              <a:latin typeface="Euphemia" panose="020B0503040102020104" pitchFamily="34" charset="0"/>
            </a:endParaRPr>
          </a:p>
          <a:p>
            <a:pPr marL="0" indent="0">
              <a:buFontTx/>
              <a:buNone/>
            </a:pPr>
            <a:endParaRPr lang="en-GB" sz="2400" kern="0" dirty="0" smtClean="0">
              <a:latin typeface="Euphemia" panose="020B0503040102020104" pitchFamily="34" charset="0"/>
            </a:endParaRPr>
          </a:p>
          <a:p>
            <a:pPr marL="0" indent="0">
              <a:buFontTx/>
              <a:buNone/>
            </a:pPr>
            <a:endParaRPr lang="en-GB" sz="2400" kern="0" dirty="0" smtClean="0">
              <a:latin typeface="Euphemia" panose="020B0503040102020104" pitchFamily="34" charset="0"/>
            </a:endParaRPr>
          </a:p>
          <a:p>
            <a:pPr marL="0" indent="0">
              <a:buFontTx/>
              <a:buNone/>
            </a:pPr>
            <a:endParaRPr lang="en-GB" sz="2400" kern="0" dirty="0" smtClean="0">
              <a:latin typeface="Euphemia" panose="020B0503040102020104" pitchFamily="34" charset="0"/>
            </a:endParaRPr>
          </a:p>
          <a:p>
            <a:pPr marL="0" indent="0">
              <a:buFontTx/>
              <a:buNone/>
            </a:pPr>
            <a:endParaRPr lang="en-GB" sz="2400" kern="0" dirty="0" smtClean="0">
              <a:latin typeface="Euphemia" panose="020B0503040102020104" pitchFamily="34" charset="0"/>
            </a:endParaRPr>
          </a:p>
          <a:p>
            <a:pPr marL="0" indent="0">
              <a:buFontTx/>
              <a:buNone/>
            </a:pPr>
            <a:endParaRPr lang="en-GB" sz="2400" kern="0" dirty="0" smtClean="0">
              <a:latin typeface="Euphemia" panose="020B0503040102020104" pitchFamily="34" charset="0"/>
            </a:endParaRPr>
          </a:p>
          <a:p>
            <a:pPr marL="0" indent="0">
              <a:buFontTx/>
              <a:buNone/>
            </a:pPr>
            <a:endParaRPr lang="en-GB" sz="2400" kern="0" dirty="0" smtClean="0">
              <a:latin typeface="Euphemia" panose="020B0503040102020104" pitchFamily="34" charset="0"/>
            </a:endParaRPr>
          </a:p>
          <a:p>
            <a:pPr marL="0" indent="0">
              <a:buFontTx/>
              <a:buNone/>
            </a:pPr>
            <a:endParaRPr lang="en-GB" sz="2400" kern="0" dirty="0" smtClean="0">
              <a:latin typeface="Euphemia" panose="020B0503040102020104" pitchFamily="34" charset="0"/>
            </a:endParaRPr>
          </a:p>
          <a:p>
            <a:pPr marL="0" indent="0">
              <a:buFontTx/>
              <a:buNone/>
            </a:pPr>
            <a:endParaRPr lang="en-GB" sz="2400" kern="0" dirty="0" smtClean="0">
              <a:latin typeface="Euphemia" panose="020B0503040102020104" pitchFamily="34" charset="0"/>
            </a:endParaRPr>
          </a:p>
          <a:p>
            <a:pPr marL="0" indent="0">
              <a:buFontTx/>
              <a:buNone/>
            </a:pPr>
            <a:endParaRPr lang="en-GB" sz="2400" kern="0" dirty="0" smtClean="0">
              <a:latin typeface="Euphemia" panose="020B0503040102020104" pitchFamily="34" charset="0"/>
            </a:endParaRPr>
          </a:p>
          <a:p>
            <a:pPr marL="0" indent="0">
              <a:buFontTx/>
              <a:buNone/>
            </a:pPr>
            <a:endParaRPr lang="en-GB" sz="2400" kern="0" dirty="0" smtClean="0">
              <a:latin typeface="Euphemia" panose="020B0503040102020104" pitchFamily="34" charset="0"/>
            </a:endParaRPr>
          </a:p>
          <a:p>
            <a:pPr marL="0" indent="0">
              <a:buFontTx/>
              <a:buNone/>
            </a:pPr>
            <a:endParaRPr lang="en-GB" sz="2400" kern="0" dirty="0" smtClean="0">
              <a:latin typeface="Euphemia" panose="020B0503040102020104" pitchFamily="34" charset="0"/>
            </a:endParaRPr>
          </a:p>
          <a:p>
            <a:endParaRPr lang="en-GB" sz="2400" kern="0" dirty="0" smtClean="0">
              <a:latin typeface="Euphemia" panose="020B0503040102020104" pitchFamily="34" charset="0"/>
            </a:endParaRPr>
          </a:p>
          <a:p>
            <a:pPr marL="0" indent="0">
              <a:buFontTx/>
              <a:buNone/>
            </a:pPr>
            <a:endParaRPr lang="en-GB" sz="2400" kern="0" dirty="0" smtClean="0">
              <a:latin typeface="Euphemia" panose="020B0503040102020104" pitchFamily="34" charset="0"/>
            </a:endParaRPr>
          </a:p>
          <a:p>
            <a:pPr marL="0" indent="0">
              <a:buFontTx/>
              <a:buNone/>
            </a:pPr>
            <a:endParaRPr lang="en-GB" sz="3600" kern="0" dirty="0">
              <a:latin typeface="Euphemia" panose="020B0503040102020104" pitchFamily="34" charset="0"/>
            </a:endParaRPr>
          </a:p>
        </p:txBody>
      </p:sp>
    </p:spTree>
    <p:extLst>
      <p:ext uri="{BB962C8B-B14F-4D97-AF65-F5344CB8AC3E}">
        <p14:creationId xmlns:p14="http://schemas.microsoft.com/office/powerpoint/2010/main" val="25774377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3872" y="1412776"/>
            <a:ext cx="7018830" cy="1179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7067419" y="965491"/>
            <a:ext cx="1186543" cy="523220"/>
          </a:xfrm>
          <a:prstGeom prst="rect">
            <a:avLst/>
          </a:prstGeom>
        </p:spPr>
        <p:txBody>
          <a:bodyPr wrap="none">
            <a:spAutoFit/>
          </a:bodyPr>
          <a:lstStyle/>
          <a:p>
            <a:r>
              <a:rPr lang="en-GB" sz="2800" b="1" dirty="0" smtClean="0">
                <a:solidFill>
                  <a:srgbClr val="FF0000"/>
                </a:solidFill>
              </a:rPr>
              <a:t>£3200</a:t>
            </a:r>
            <a:endParaRPr lang="en-GB" sz="2800" b="1" dirty="0">
              <a:solidFill>
                <a:srgbClr val="FF0000"/>
              </a:solidFill>
            </a:endParaRPr>
          </a:p>
        </p:txBody>
      </p:sp>
      <p:sp>
        <p:nvSpPr>
          <p:cNvPr id="4" name="Rectangle 3"/>
          <p:cNvSpPr/>
          <p:nvPr/>
        </p:nvSpPr>
        <p:spPr>
          <a:xfrm>
            <a:off x="1619672" y="946462"/>
            <a:ext cx="585417" cy="523220"/>
          </a:xfrm>
          <a:prstGeom prst="rect">
            <a:avLst/>
          </a:prstGeom>
        </p:spPr>
        <p:txBody>
          <a:bodyPr wrap="none">
            <a:spAutoFit/>
          </a:bodyPr>
          <a:lstStyle/>
          <a:p>
            <a:r>
              <a:rPr lang="en-GB" sz="2800" b="1" dirty="0" smtClean="0">
                <a:solidFill>
                  <a:srgbClr val="FF0000"/>
                </a:solidFill>
              </a:rPr>
              <a:t>£0</a:t>
            </a:r>
            <a:endParaRPr lang="en-GB" sz="2800" b="1" dirty="0">
              <a:solidFill>
                <a:srgbClr val="FF0000"/>
              </a:solidFill>
            </a:endParaRPr>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6340" y="3353703"/>
            <a:ext cx="7018830" cy="1179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7099887" y="2906418"/>
            <a:ext cx="1186543" cy="523220"/>
          </a:xfrm>
          <a:prstGeom prst="rect">
            <a:avLst/>
          </a:prstGeom>
        </p:spPr>
        <p:txBody>
          <a:bodyPr wrap="none">
            <a:spAutoFit/>
          </a:bodyPr>
          <a:lstStyle/>
          <a:p>
            <a:r>
              <a:rPr lang="en-GB" sz="2800" b="1" dirty="0" smtClean="0">
                <a:solidFill>
                  <a:srgbClr val="FF0000"/>
                </a:solidFill>
              </a:rPr>
              <a:t>£3200</a:t>
            </a:r>
            <a:endParaRPr lang="en-GB" sz="2800" b="1" dirty="0">
              <a:solidFill>
                <a:srgbClr val="FF0000"/>
              </a:solidFill>
            </a:endParaRPr>
          </a:p>
        </p:txBody>
      </p:sp>
      <p:sp>
        <p:nvSpPr>
          <p:cNvPr id="7" name="Rectangle 6"/>
          <p:cNvSpPr/>
          <p:nvPr/>
        </p:nvSpPr>
        <p:spPr>
          <a:xfrm>
            <a:off x="1652140" y="2887389"/>
            <a:ext cx="585417" cy="523220"/>
          </a:xfrm>
          <a:prstGeom prst="rect">
            <a:avLst/>
          </a:prstGeom>
        </p:spPr>
        <p:txBody>
          <a:bodyPr wrap="none">
            <a:spAutoFit/>
          </a:bodyPr>
          <a:lstStyle/>
          <a:p>
            <a:r>
              <a:rPr lang="en-GB" sz="2800" b="1" dirty="0" smtClean="0">
                <a:solidFill>
                  <a:srgbClr val="FF0000"/>
                </a:solidFill>
              </a:rPr>
              <a:t>£0</a:t>
            </a:r>
            <a:endParaRPr lang="en-GB" sz="2800" b="1" dirty="0">
              <a:solidFill>
                <a:srgbClr val="FF0000"/>
              </a:solidFill>
            </a:endParaRPr>
          </a:p>
        </p:txBody>
      </p:sp>
      <p:sp>
        <p:nvSpPr>
          <p:cNvPr id="8" name="Title 1"/>
          <p:cNvSpPr txBox="1">
            <a:spLocks/>
          </p:cNvSpPr>
          <p:nvPr/>
        </p:nvSpPr>
        <p:spPr>
          <a:xfrm>
            <a:off x="457200" y="274638"/>
            <a:ext cx="8229600" cy="706090"/>
          </a:xfrm>
          <a:prstGeom prst="rect">
            <a:avLst/>
          </a:prstGeom>
        </p:spPr>
        <p:txBody>
          <a:bodyPr>
            <a:noAutofit/>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r>
              <a:rPr lang="en-GB" sz="3600" b="1" kern="0" dirty="0" smtClean="0">
                <a:latin typeface="Euphemia" panose="020B0503040102020104" pitchFamily="34" charset="0"/>
              </a:rPr>
              <a:t>Comparing methods</a:t>
            </a:r>
            <a:endParaRPr lang="en-GB" sz="3600" b="1" kern="0" dirty="0">
              <a:latin typeface="Euphemia" panose="020B0503040102020104" pitchFamily="34" charset="0"/>
            </a:endParaRPr>
          </a:p>
        </p:txBody>
      </p:sp>
      <p:pic>
        <p:nvPicPr>
          <p:cNvPr id="9" name="Picture 8"/>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31640" y="5485803"/>
            <a:ext cx="7018830" cy="1179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7270187" y="5038518"/>
            <a:ext cx="1186543" cy="523220"/>
          </a:xfrm>
          <a:prstGeom prst="rect">
            <a:avLst/>
          </a:prstGeom>
        </p:spPr>
        <p:txBody>
          <a:bodyPr wrap="none">
            <a:spAutoFit/>
          </a:bodyPr>
          <a:lstStyle/>
          <a:p>
            <a:r>
              <a:rPr lang="en-GB" sz="2800" b="1" dirty="0" smtClean="0">
                <a:solidFill>
                  <a:srgbClr val="FF0000"/>
                </a:solidFill>
              </a:rPr>
              <a:t>£3200</a:t>
            </a:r>
            <a:endParaRPr lang="en-GB" sz="2800" b="1" dirty="0">
              <a:solidFill>
                <a:srgbClr val="FF0000"/>
              </a:solidFill>
            </a:endParaRPr>
          </a:p>
        </p:txBody>
      </p:sp>
      <p:sp>
        <p:nvSpPr>
          <p:cNvPr id="11" name="Rectangle 10"/>
          <p:cNvSpPr/>
          <p:nvPr/>
        </p:nvSpPr>
        <p:spPr>
          <a:xfrm>
            <a:off x="1822440" y="5019489"/>
            <a:ext cx="585417" cy="523220"/>
          </a:xfrm>
          <a:prstGeom prst="rect">
            <a:avLst/>
          </a:prstGeom>
        </p:spPr>
        <p:txBody>
          <a:bodyPr wrap="none">
            <a:spAutoFit/>
          </a:bodyPr>
          <a:lstStyle/>
          <a:p>
            <a:r>
              <a:rPr lang="en-GB" sz="2800" b="1" dirty="0" smtClean="0">
                <a:solidFill>
                  <a:srgbClr val="FF0000"/>
                </a:solidFill>
              </a:rPr>
              <a:t>£0</a:t>
            </a:r>
            <a:endParaRPr lang="en-GB" sz="2800" b="1" dirty="0">
              <a:solidFill>
                <a:srgbClr val="FF0000"/>
              </a:solidFill>
            </a:endParaRPr>
          </a:p>
        </p:txBody>
      </p:sp>
    </p:spTree>
    <p:extLst>
      <p:ext uri="{BB962C8B-B14F-4D97-AF65-F5344CB8AC3E}">
        <p14:creationId xmlns:p14="http://schemas.microsoft.com/office/powerpoint/2010/main" val="2297373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P spid="10"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3872" y="1412776"/>
            <a:ext cx="7018830" cy="1179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7067419" y="965491"/>
            <a:ext cx="1186543" cy="523220"/>
          </a:xfrm>
          <a:prstGeom prst="rect">
            <a:avLst/>
          </a:prstGeom>
        </p:spPr>
        <p:txBody>
          <a:bodyPr wrap="none">
            <a:spAutoFit/>
          </a:bodyPr>
          <a:lstStyle/>
          <a:p>
            <a:r>
              <a:rPr lang="en-GB" sz="2800" b="1" dirty="0" smtClean="0">
                <a:solidFill>
                  <a:srgbClr val="FF0000"/>
                </a:solidFill>
              </a:rPr>
              <a:t>£2100</a:t>
            </a:r>
            <a:endParaRPr lang="en-GB" sz="2800" b="1" dirty="0">
              <a:solidFill>
                <a:srgbClr val="FF0000"/>
              </a:solidFill>
            </a:endParaRPr>
          </a:p>
        </p:txBody>
      </p:sp>
      <p:sp>
        <p:nvSpPr>
          <p:cNvPr id="4" name="Rectangle 3"/>
          <p:cNvSpPr/>
          <p:nvPr/>
        </p:nvSpPr>
        <p:spPr>
          <a:xfrm>
            <a:off x="1619672" y="946462"/>
            <a:ext cx="585417" cy="523220"/>
          </a:xfrm>
          <a:prstGeom prst="rect">
            <a:avLst/>
          </a:prstGeom>
        </p:spPr>
        <p:txBody>
          <a:bodyPr wrap="none">
            <a:spAutoFit/>
          </a:bodyPr>
          <a:lstStyle/>
          <a:p>
            <a:r>
              <a:rPr lang="en-GB" sz="2800" b="1" dirty="0" smtClean="0">
                <a:solidFill>
                  <a:srgbClr val="FF0000"/>
                </a:solidFill>
              </a:rPr>
              <a:t>£0</a:t>
            </a:r>
            <a:endParaRPr lang="en-GB" sz="2800" b="1" dirty="0">
              <a:solidFill>
                <a:srgbClr val="FF0000"/>
              </a:solidFill>
            </a:endParaRPr>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6340" y="3353703"/>
            <a:ext cx="7018830" cy="1179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7099887" y="2906418"/>
            <a:ext cx="1186543" cy="523220"/>
          </a:xfrm>
          <a:prstGeom prst="rect">
            <a:avLst/>
          </a:prstGeom>
        </p:spPr>
        <p:txBody>
          <a:bodyPr wrap="none">
            <a:spAutoFit/>
          </a:bodyPr>
          <a:lstStyle/>
          <a:p>
            <a:r>
              <a:rPr lang="en-GB" sz="2800" b="1" dirty="0" smtClean="0">
                <a:solidFill>
                  <a:srgbClr val="FF0000"/>
                </a:solidFill>
              </a:rPr>
              <a:t>£2100</a:t>
            </a:r>
            <a:endParaRPr lang="en-GB" sz="2800" b="1" dirty="0">
              <a:solidFill>
                <a:srgbClr val="FF0000"/>
              </a:solidFill>
            </a:endParaRPr>
          </a:p>
        </p:txBody>
      </p:sp>
      <p:sp>
        <p:nvSpPr>
          <p:cNvPr id="7" name="Rectangle 6"/>
          <p:cNvSpPr/>
          <p:nvPr/>
        </p:nvSpPr>
        <p:spPr>
          <a:xfrm>
            <a:off x="1652140" y="2887389"/>
            <a:ext cx="585417" cy="523220"/>
          </a:xfrm>
          <a:prstGeom prst="rect">
            <a:avLst/>
          </a:prstGeom>
        </p:spPr>
        <p:txBody>
          <a:bodyPr wrap="none">
            <a:spAutoFit/>
          </a:bodyPr>
          <a:lstStyle/>
          <a:p>
            <a:r>
              <a:rPr lang="en-GB" sz="2800" b="1" dirty="0" smtClean="0">
                <a:solidFill>
                  <a:srgbClr val="FF0000"/>
                </a:solidFill>
              </a:rPr>
              <a:t>£0</a:t>
            </a:r>
            <a:endParaRPr lang="en-GB" sz="2800" b="1" dirty="0">
              <a:solidFill>
                <a:srgbClr val="FF0000"/>
              </a:solidFill>
            </a:endParaRPr>
          </a:p>
        </p:txBody>
      </p:sp>
      <p:sp>
        <p:nvSpPr>
          <p:cNvPr id="8" name="Title 1"/>
          <p:cNvSpPr txBox="1">
            <a:spLocks/>
          </p:cNvSpPr>
          <p:nvPr/>
        </p:nvSpPr>
        <p:spPr>
          <a:xfrm>
            <a:off x="457200" y="274638"/>
            <a:ext cx="8229600" cy="706090"/>
          </a:xfrm>
          <a:prstGeom prst="rect">
            <a:avLst/>
          </a:prstGeom>
        </p:spPr>
        <p:txBody>
          <a:bodyPr>
            <a:noAutofit/>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r>
              <a:rPr lang="en-GB" sz="3600" b="1" kern="0" dirty="0" smtClean="0">
                <a:latin typeface="Euphemia" panose="020B0503040102020104" pitchFamily="34" charset="0"/>
              </a:rPr>
              <a:t>Comparing methods</a:t>
            </a:r>
            <a:endParaRPr lang="en-GB" sz="3600" b="1" kern="0" dirty="0">
              <a:latin typeface="Euphemia" panose="020B0503040102020104" pitchFamily="34" charset="0"/>
            </a:endParaRPr>
          </a:p>
        </p:txBody>
      </p:sp>
      <p:pic>
        <p:nvPicPr>
          <p:cNvPr id="9" name="Picture 8"/>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31640" y="5485803"/>
            <a:ext cx="7018830" cy="1179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7270187" y="5038518"/>
            <a:ext cx="1186543" cy="523220"/>
          </a:xfrm>
          <a:prstGeom prst="rect">
            <a:avLst/>
          </a:prstGeom>
        </p:spPr>
        <p:txBody>
          <a:bodyPr wrap="none">
            <a:spAutoFit/>
          </a:bodyPr>
          <a:lstStyle/>
          <a:p>
            <a:r>
              <a:rPr lang="en-GB" sz="2800" b="1" dirty="0" smtClean="0">
                <a:solidFill>
                  <a:srgbClr val="FF0000"/>
                </a:solidFill>
              </a:rPr>
              <a:t>£2100</a:t>
            </a:r>
            <a:endParaRPr lang="en-GB" sz="2800" b="1" dirty="0">
              <a:solidFill>
                <a:srgbClr val="FF0000"/>
              </a:solidFill>
            </a:endParaRPr>
          </a:p>
        </p:txBody>
      </p:sp>
      <p:sp>
        <p:nvSpPr>
          <p:cNvPr id="11" name="Rectangle 10"/>
          <p:cNvSpPr/>
          <p:nvPr/>
        </p:nvSpPr>
        <p:spPr>
          <a:xfrm>
            <a:off x="1822440" y="5019489"/>
            <a:ext cx="585417" cy="523220"/>
          </a:xfrm>
          <a:prstGeom prst="rect">
            <a:avLst/>
          </a:prstGeom>
        </p:spPr>
        <p:txBody>
          <a:bodyPr wrap="none">
            <a:spAutoFit/>
          </a:bodyPr>
          <a:lstStyle/>
          <a:p>
            <a:r>
              <a:rPr lang="en-GB" sz="2800" b="1" dirty="0" smtClean="0">
                <a:solidFill>
                  <a:srgbClr val="FF0000"/>
                </a:solidFill>
              </a:rPr>
              <a:t>£0</a:t>
            </a:r>
            <a:endParaRPr lang="en-GB" sz="2800" b="1" dirty="0">
              <a:solidFill>
                <a:srgbClr val="FF0000"/>
              </a:solidFill>
            </a:endParaRPr>
          </a:p>
        </p:txBody>
      </p:sp>
    </p:spTree>
    <p:extLst>
      <p:ext uri="{BB962C8B-B14F-4D97-AF65-F5344CB8AC3E}">
        <p14:creationId xmlns:p14="http://schemas.microsoft.com/office/powerpoint/2010/main" val="3332026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274638"/>
            <a:ext cx="8229600" cy="706090"/>
          </a:xfrm>
        </p:spPr>
        <p:txBody>
          <a:bodyPr>
            <a:noAutofit/>
          </a:bodyPr>
          <a:lstStyle/>
          <a:p>
            <a:r>
              <a:rPr lang="en-GB" sz="3600" b="1" dirty="0" smtClean="0">
                <a:latin typeface="Euphemia" panose="020B0503040102020104" pitchFamily="34" charset="0"/>
              </a:rPr>
              <a:t>Supermarket fundraising</a:t>
            </a:r>
            <a:endParaRPr lang="en-GB" sz="3600" b="1" dirty="0">
              <a:latin typeface="Euphemia" panose="020B0503040102020104" pitchFamily="34" charset="0"/>
            </a:endParaRPr>
          </a:p>
        </p:txBody>
      </p:sp>
      <p:sp>
        <p:nvSpPr>
          <p:cNvPr id="3" name="Content Placeholder 2"/>
          <p:cNvSpPr>
            <a:spLocks noGrp="1"/>
          </p:cNvSpPr>
          <p:nvPr>
            <p:ph idx="1"/>
          </p:nvPr>
        </p:nvSpPr>
        <p:spPr>
          <a:xfrm>
            <a:off x="457200" y="1196752"/>
            <a:ext cx="8229600" cy="5904656"/>
          </a:xfrm>
        </p:spPr>
        <p:txBody>
          <a:bodyPr>
            <a:normAutofit/>
          </a:bodyPr>
          <a:lstStyle/>
          <a:p>
            <a:pPr marL="0" lvl="0" indent="0">
              <a:buNone/>
            </a:pPr>
            <a:r>
              <a:rPr lang="en-GB" sz="2400" dirty="0" smtClean="0">
                <a:latin typeface="Euphemia" panose="020B0503040102020104" pitchFamily="34" charset="0"/>
              </a:rPr>
              <a:t>A different supermarket uses thermometers to display how much they have raised.</a:t>
            </a:r>
          </a:p>
          <a:p>
            <a:pPr marL="0" lvl="0" indent="0">
              <a:buNone/>
            </a:pPr>
            <a:endParaRPr lang="en-GB" sz="2400" dirty="0">
              <a:latin typeface="Euphemia" panose="020B0503040102020104" pitchFamily="34" charset="0"/>
            </a:endParaRPr>
          </a:p>
          <a:p>
            <a:pPr marL="0" lvl="0" indent="0">
              <a:buNone/>
            </a:pPr>
            <a:r>
              <a:rPr lang="en-GB" sz="2400" dirty="0" smtClean="0">
                <a:latin typeface="Euphemia" panose="020B0503040102020104" pitchFamily="34" charset="0"/>
              </a:rPr>
              <a:t>Use the information in the tables to fill in the thermometers</a:t>
            </a:r>
          </a:p>
          <a:p>
            <a:pPr marL="0" indent="0">
              <a:buNone/>
            </a:pPr>
            <a:endParaRPr lang="en-GB" sz="2400" dirty="0">
              <a:latin typeface="Euphemia" panose="020B0503040102020104" pitchFamily="34" charset="0"/>
            </a:endParaRPr>
          </a:p>
          <a:p>
            <a:pPr marL="0" indent="0">
              <a:buNone/>
            </a:pPr>
            <a:r>
              <a:rPr lang="en-GB" sz="2400" dirty="0">
                <a:latin typeface="Euphemia" panose="020B0503040102020104" pitchFamily="34" charset="0"/>
              </a:rPr>
              <a:t/>
            </a:r>
            <a:br>
              <a:rPr lang="en-GB" sz="2400" dirty="0">
                <a:latin typeface="Euphemia" panose="020B0503040102020104" pitchFamily="34" charset="0"/>
              </a:rPr>
            </a:br>
            <a:endParaRPr lang="en-GB" sz="2400" dirty="0" smtClean="0">
              <a:latin typeface="Euphemia" panose="020B0503040102020104" pitchFamily="34" charset="0"/>
            </a:endParaRPr>
          </a:p>
          <a:p>
            <a:endParaRPr lang="en-GB" sz="2400" dirty="0">
              <a:latin typeface="Euphemia" panose="020B0503040102020104" pitchFamily="34" charset="0"/>
            </a:endParaRPr>
          </a:p>
          <a:p>
            <a:endParaRPr lang="en-GB" sz="2400" dirty="0" smtClean="0">
              <a:latin typeface="Euphemia" panose="020B0503040102020104" pitchFamily="34" charset="0"/>
            </a:endParaRPr>
          </a:p>
          <a:p>
            <a:endParaRPr lang="en-GB" sz="2400" dirty="0">
              <a:latin typeface="Euphemia" panose="020B0503040102020104" pitchFamily="34" charset="0"/>
            </a:endParaRPr>
          </a:p>
          <a:p>
            <a:endParaRPr lang="en-GB" sz="2400" dirty="0" smtClean="0">
              <a:latin typeface="Euphemia" panose="020B0503040102020104" pitchFamily="34" charset="0"/>
            </a:endParaRPr>
          </a:p>
          <a:p>
            <a:pPr lvl="0"/>
            <a:endParaRPr lang="en-GB" sz="2400" dirty="0" smtClean="0">
              <a:latin typeface="Euphemia" panose="020B0503040102020104" pitchFamily="34" charset="0"/>
            </a:endParaRPr>
          </a:p>
          <a:p>
            <a:pPr lvl="0"/>
            <a:endParaRPr lang="en-GB" sz="2400" dirty="0" smtClean="0">
              <a:latin typeface="Euphemia" panose="020B0503040102020104" pitchFamily="34" charset="0"/>
            </a:endParaRPr>
          </a:p>
          <a:p>
            <a:pPr lvl="0"/>
            <a:endParaRPr lang="en-GB" sz="2800" dirty="0" smtClean="0">
              <a:solidFill>
                <a:srgbClr val="FF0000"/>
              </a:solidFill>
              <a:latin typeface="Euphemia" panose="020B0503040102020104" pitchFamily="34" charset="0"/>
            </a:endParaRPr>
          </a:p>
          <a:p>
            <a:pPr marL="0" indent="0">
              <a:buNone/>
            </a:pPr>
            <a:endParaRPr lang="en-GB" sz="2400" dirty="0">
              <a:latin typeface="Euphemia" panose="020B0503040102020104" pitchFamily="34" charset="0"/>
            </a:endParaRPr>
          </a:p>
          <a:p>
            <a:pPr marL="0" indent="0">
              <a:buNone/>
            </a:pPr>
            <a:endParaRPr lang="en-GB" sz="2400" dirty="0" smtClean="0">
              <a:latin typeface="Euphemia" panose="020B0503040102020104" pitchFamily="34" charset="0"/>
            </a:endParaRPr>
          </a:p>
          <a:p>
            <a:pPr marL="0" indent="0">
              <a:buNone/>
            </a:pPr>
            <a:endParaRPr lang="en-GB" sz="2400" dirty="0">
              <a:latin typeface="Euphemia" panose="020B0503040102020104" pitchFamily="34" charset="0"/>
            </a:endParaRPr>
          </a:p>
          <a:p>
            <a:pPr marL="0" indent="0">
              <a:buNone/>
            </a:pPr>
            <a:endParaRPr lang="en-GB" sz="2400" dirty="0" smtClean="0">
              <a:latin typeface="Euphemia" panose="020B0503040102020104" pitchFamily="34" charset="0"/>
            </a:endParaRPr>
          </a:p>
          <a:p>
            <a:pPr marL="0" lvl="0" indent="0">
              <a:buNone/>
            </a:pPr>
            <a:endParaRPr lang="en-GB" sz="2400" dirty="0">
              <a:latin typeface="Euphemia" panose="020B0503040102020104" pitchFamily="34" charset="0"/>
            </a:endParaRPr>
          </a:p>
          <a:p>
            <a:pPr marL="0" lvl="0" indent="0">
              <a:buNone/>
            </a:pPr>
            <a:endParaRPr lang="en-GB" sz="2400" dirty="0" smtClean="0">
              <a:latin typeface="Euphemia" panose="020B0503040102020104" pitchFamily="34" charset="0"/>
            </a:endParaRPr>
          </a:p>
          <a:p>
            <a:pPr marL="0" lvl="0" indent="0">
              <a:buNone/>
            </a:pPr>
            <a:endParaRPr lang="en-GB" sz="2400" dirty="0">
              <a:latin typeface="Euphemia" panose="020B0503040102020104" pitchFamily="34" charset="0"/>
            </a:endParaRPr>
          </a:p>
          <a:p>
            <a:pPr marL="0" lvl="0" indent="0">
              <a:buNone/>
            </a:pPr>
            <a:endParaRPr lang="en-GB" sz="2400" dirty="0" smtClean="0">
              <a:latin typeface="Euphemia" panose="020B0503040102020104" pitchFamily="34" charset="0"/>
            </a:endParaRPr>
          </a:p>
          <a:p>
            <a:pPr marL="0" lvl="0" indent="0">
              <a:buNone/>
            </a:pPr>
            <a:endParaRPr lang="en-GB" sz="2400" dirty="0">
              <a:latin typeface="Euphemia" panose="020B0503040102020104" pitchFamily="34" charset="0"/>
            </a:endParaRPr>
          </a:p>
          <a:p>
            <a:pPr marL="0" indent="0">
              <a:buNone/>
            </a:pPr>
            <a:endParaRPr lang="en-GB" sz="2400" dirty="0">
              <a:latin typeface="Euphemia" panose="020B0503040102020104" pitchFamily="34" charset="0"/>
            </a:endParaRPr>
          </a:p>
          <a:p>
            <a:pPr marL="0" lvl="0" indent="0">
              <a:buNone/>
            </a:pPr>
            <a:endParaRPr lang="en-GB" sz="2400" dirty="0">
              <a:latin typeface="Euphemia" panose="020B0503040102020104" pitchFamily="34" charset="0"/>
            </a:endParaRPr>
          </a:p>
          <a:p>
            <a:pPr lvl="0"/>
            <a:endParaRPr lang="en-GB" sz="2400" dirty="0" smtClean="0">
              <a:latin typeface="Euphemia" panose="020B0503040102020104" pitchFamily="34" charset="0"/>
            </a:endParaRPr>
          </a:p>
          <a:p>
            <a:pPr marL="0" indent="0">
              <a:buNone/>
            </a:pPr>
            <a:endParaRPr lang="en-GB" sz="2400" dirty="0" smtClean="0">
              <a:latin typeface="Euphemia" panose="020B0503040102020104" pitchFamily="34" charset="0"/>
            </a:endParaRPr>
          </a:p>
          <a:p>
            <a:pPr marL="0" indent="0">
              <a:buNone/>
            </a:pPr>
            <a:endParaRPr lang="en-GB" sz="3600" dirty="0">
              <a:latin typeface="Euphemia" panose="020B0503040102020104" pitchFamily="34" charset="0"/>
            </a:endParaRPr>
          </a:p>
        </p:txBody>
      </p:sp>
    </p:spTree>
    <p:custDataLst>
      <p:tags r:id="rId1"/>
    </p:custDataLst>
    <p:extLst>
      <p:ext uri="{BB962C8B-B14F-4D97-AF65-F5344CB8AC3E}">
        <p14:creationId xmlns:p14="http://schemas.microsoft.com/office/powerpoint/2010/main" val="16053071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8.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Bluecoat">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luecoat" id="{36F09A4B-91E1-4E8C-877E-48F15A955044}" vid="{0AB1EBC5-FB0A-4F54-87BE-1EB7397C9FD6}"/>
    </a:ext>
  </a:extLst>
</a:theme>
</file>

<file path=docProps/app.xml><?xml version="1.0" encoding="utf-8"?>
<Properties xmlns="http://schemas.openxmlformats.org/officeDocument/2006/extended-properties" xmlns:vt="http://schemas.openxmlformats.org/officeDocument/2006/docPropsVTypes">
  <Template>GSA Theme</Template>
  <TotalTime>1123</TotalTime>
  <Words>429</Words>
  <Application>Microsoft Office PowerPoint</Application>
  <PresentationFormat>On-screen Show (4:3)</PresentationFormat>
  <Paragraphs>192</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Comic Sans MS</vt:lpstr>
      <vt:lpstr>Euphemia</vt:lpstr>
      <vt:lpstr>Bluecoat</vt:lpstr>
      <vt:lpstr>Downloading software</vt:lpstr>
      <vt:lpstr>Downloading software</vt:lpstr>
      <vt:lpstr>Downloading software</vt:lpstr>
      <vt:lpstr>Downloading software</vt:lpstr>
      <vt:lpstr>Supermarket fundraising</vt:lpstr>
      <vt:lpstr>Supermarket fundraising</vt:lpstr>
      <vt:lpstr>Supermarket fund raising</vt:lpstr>
      <vt:lpstr>PowerPoint Presentation</vt:lpstr>
      <vt:lpstr>PowerPoint Presentation</vt:lpstr>
      <vt:lpstr>PowerPoint Presentation</vt:lpstr>
      <vt:lpstr>PowerPoint Presentation</vt:lpstr>
      <vt:lpstr>Supermarket fundraising</vt:lpstr>
    </vt:vector>
  </TitlesOfParts>
  <Company>MMU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NCETM: KS3 Multiplicative Reasoning Project</dc:title>
  <dc:creator>MMU User</dc:creator>
  <cp:lastModifiedBy>Mrs M. Warden</cp:lastModifiedBy>
  <cp:revision>86</cp:revision>
  <dcterms:created xsi:type="dcterms:W3CDTF">2013-11-22T13:56:18Z</dcterms:created>
  <dcterms:modified xsi:type="dcterms:W3CDTF">2016-07-19T10:39:06Z</dcterms:modified>
</cp:coreProperties>
</file>