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2" r:id="rId3"/>
    <p:sldId id="264" r:id="rId4"/>
    <p:sldId id="265" r:id="rId5"/>
    <p:sldId id="258" r:id="rId6"/>
    <p:sldId id="266" r:id="rId7"/>
    <p:sldId id="267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108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67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740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646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8179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57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04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93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717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0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20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5EDFCEB-2D55-41BE-AFBD-06A05C7CDE1B}" type="datetimeFigureOut">
              <a:rPr lang="en-GB" smtClean="0"/>
              <a:t>27/06/2016</a:t>
            </a:fld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E38112E-1CFD-46E5-8FFB-1CB110F9E37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64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520156" y="1207714"/>
            <a:ext cx="4103688" cy="147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/>
              <a:t>Adam and Kevin share the running costs of the car in the ratio 1 : 3.</a:t>
            </a:r>
            <a:br>
              <a:rPr lang="en-GB" altLang="en-US" sz="1800" dirty="0"/>
            </a:br>
            <a:r>
              <a:rPr lang="en-GB" altLang="en-US" sz="1800" dirty="0"/>
              <a:t>Last year it cost £1860 to run the car.</a:t>
            </a:r>
          </a:p>
          <a:p>
            <a:pPr eaLnBrk="1" hangingPunct="1"/>
            <a:r>
              <a:rPr lang="en-GB" altLang="en-US" sz="1800" dirty="0"/>
              <a:t>How much did Kevin pay?</a:t>
            </a:r>
          </a:p>
          <a:p>
            <a:pPr eaLnBrk="1" hangingPunct="1"/>
            <a:endParaRPr lang="en-GB" altLang="en-US" sz="1800" dirty="0"/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Calibri" panose="020F0502020204030204" pitchFamily="34" charset="0"/>
              </a:rPr>
              <a:t>Worded questions</a:t>
            </a:r>
            <a:endParaRPr lang="en-GB" altLang="en-US" sz="3200" dirty="0">
              <a:latin typeface="Calibri" panose="020F0502020204030204" pitchFamily="34" charset="0"/>
            </a:endParaRPr>
          </a:p>
        </p:txBody>
      </p:sp>
      <p:sp>
        <p:nvSpPr>
          <p:cNvPr id="5" name="TextBox 34"/>
          <p:cNvSpPr txBox="1">
            <a:spLocks noChangeArrowheads="1"/>
          </p:cNvSpPr>
          <p:nvPr/>
        </p:nvSpPr>
        <p:spPr bwMode="auto">
          <a:xfrm>
            <a:off x="611188" y="3215528"/>
            <a:ext cx="7921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dirty="0" smtClean="0">
                <a:latin typeface="Calibri" panose="020F0502020204030204" pitchFamily="34" charset="0"/>
              </a:rPr>
              <a:t>Can you draw a diagram to help you to solve this question?</a:t>
            </a:r>
            <a:endParaRPr lang="en-GB" alt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423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4"/>
          <p:cNvSpPr txBox="1">
            <a:spLocks noChangeArrowheads="1"/>
          </p:cNvSpPr>
          <p:nvPr/>
        </p:nvSpPr>
        <p:spPr bwMode="auto">
          <a:xfrm>
            <a:off x="739590" y="1879786"/>
            <a:ext cx="816974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Today we will be using the bar model to solve more difficult ratio problems</a:t>
            </a:r>
            <a:endParaRPr lang="en-GB" altLang="en-US" sz="32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4895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2595282" y="1247214"/>
            <a:ext cx="4176713" cy="1477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/>
              <a:t>To make suet you need fat to flour in the ratio 1:3.  </a:t>
            </a:r>
          </a:p>
          <a:p>
            <a:pPr eaLnBrk="1" hangingPunct="1"/>
            <a:r>
              <a:rPr lang="en-GB" altLang="en-US" sz="1800" dirty="0" smtClean="0"/>
              <a:t>Yasmin </a:t>
            </a:r>
            <a:r>
              <a:rPr lang="en-GB" altLang="en-US" sz="1800" dirty="0"/>
              <a:t>has 180g of flour. </a:t>
            </a:r>
          </a:p>
          <a:p>
            <a:pPr eaLnBrk="1" hangingPunct="1"/>
            <a:r>
              <a:rPr lang="en-GB" altLang="en-US" sz="1800" dirty="0"/>
              <a:t>How much fat does she need to make the suet?</a:t>
            </a:r>
          </a:p>
        </p:txBody>
      </p:sp>
      <p:sp>
        <p:nvSpPr>
          <p:cNvPr id="3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Worded questions</a:t>
            </a:r>
            <a:endParaRPr lang="en-GB" altLang="en-US" sz="3200" dirty="0">
              <a:latin typeface="Euphemia" panose="020B0503040102020104" pitchFamily="34" charset="0"/>
            </a:endParaRPr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611188" y="3215528"/>
            <a:ext cx="7921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dirty="0" smtClean="0">
                <a:latin typeface="Euphemia" panose="020B0503040102020104" pitchFamily="34" charset="0"/>
              </a:rPr>
              <a:t>Can you draw a diagram to help you to solve this question?</a:t>
            </a:r>
            <a:endParaRPr lang="en-GB" altLang="en-US" dirty="0">
              <a:latin typeface="Euphemia" panose="020B0503040102020104" pitchFamily="34" charset="0"/>
            </a:endParaRPr>
          </a:p>
        </p:txBody>
      </p:sp>
      <p:sp>
        <p:nvSpPr>
          <p:cNvPr id="5" name="TextBox 34"/>
          <p:cNvSpPr txBox="1">
            <a:spLocks noChangeArrowheads="1"/>
          </p:cNvSpPr>
          <p:nvPr/>
        </p:nvSpPr>
        <p:spPr bwMode="auto">
          <a:xfrm>
            <a:off x="611188" y="4040281"/>
            <a:ext cx="7921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dirty="0" smtClean="0">
                <a:latin typeface="Euphemia" panose="020B0503040102020104" pitchFamily="34" charset="0"/>
              </a:rPr>
              <a:t>How was this question different to the other?</a:t>
            </a:r>
            <a:endParaRPr lang="en-GB" altLang="en-US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890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301391" y="1355632"/>
            <a:ext cx="4103688" cy="147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/>
              <a:t>Adam and Kevin share the running costs of the car in the ratio 1 : 3.</a:t>
            </a:r>
            <a:br>
              <a:rPr lang="en-GB" altLang="en-US" sz="1800" dirty="0"/>
            </a:br>
            <a:r>
              <a:rPr lang="en-GB" altLang="en-US" sz="1800" dirty="0"/>
              <a:t>Last year it cost £1860 to run the car.</a:t>
            </a:r>
          </a:p>
          <a:p>
            <a:pPr eaLnBrk="1" hangingPunct="1"/>
            <a:r>
              <a:rPr lang="en-GB" altLang="en-US" sz="1800" dirty="0"/>
              <a:t>How much did Kevin pay?</a:t>
            </a:r>
          </a:p>
          <a:p>
            <a:pPr eaLnBrk="1" hangingPunct="1"/>
            <a:endParaRPr lang="en-GB" altLang="en-US" sz="1800" dirty="0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4612341" y="1354044"/>
            <a:ext cx="4176713" cy="1477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/>
              <a:t>To make suet you need fat to flour in the ratio 1:3.  </a:t>
            </a:r>
          </a:p>
          <a:p>
            <a:pPr eaLnBrk="1" hangingPunct="1"/>
            <a:r>
              <a:rPr lang="en-GB" altLang="en-US" sz="1800" dirty="0" smtClean="0"/>
              <a:t>Yasmin </a:t>
            </a:r>
            <a:r>
              <a:rPr lang="en-GB" altLang="en-US" sz="1800" dirty="0"/>
              <a:t>has 180g of flour. </a:t>
            </a:r>
          </a:p>
          <a:p>
            <a:pPr eaLnBrk="1" hangingPunct="1"/>
            <a:r>
              <a:rPr lang="en-GB" altLang="en-US" sz="1800" dirty="0"/>
              <a:t>How much fat does she need to make the suet?</a:t>
            </a:r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Worded questions</a:t>
            </a:r>
            <a:endParaRPr lang="en-GB" altLang="en-US" sz="3200" dirty="0">
              <a:latin typeface="Euphemia" panose="020B05030401020201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2594" y="4046123"/>
            <a:ext cx="728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41642" y="4252671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Adam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862594" y="4622187"/>
            <a:ext cx="728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13132" y="4758513"/>
            <a:ext cx="693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Kevin</a:t>
            </a:r>
            <a:endParaRPr lang="en-GB" dirty="0"/>
          </a:p>
        </p:txBody>
      </p:sp>
      <p:sp>
        <p:nvSpPr>
          <p:cNvPr id="20" name="Right Brace 19"/>
          <p:cNvSpPr/>
          <p:nvPr/>
        </p:nvSpPr>
        <p:spPr>
          <a:xfrm>
            <a:off x="3134452" y="4046031"/>
            <a:ext cx="252028" cy="1151944"/>
          </a:xfrm>
          <a:prstGeom prst="rightBrace">
            <a:avLst>
              <a:gd name="adj1" fmla="val 3403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71986" y="4446223"/>
            <a:ext cx="12184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£1860</a:t>
            </a:r>
            <a:endParaRPr lang="en-GB" dirty="0"/>
          </a:p>
        </p:txBody>
      </p:sp>
      <p:sp>
        <p:nvSpPr>
          <p:cNvPr id="30" name="Rectangle 29"/>
          <p:cNvSpPr/>
          <p:nvPr/>
        </p:nvSpPr>
        <p:spPr>
          <a:xfrm>
            <a:off x="1591378" y="4626538"/>
            <a:ext cx="728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/>
          <p:cNvSpPr/>
          <p:nvPr/>
        </p:nvSpPr>
        <p:spPr>
          <a:xfrm>
            <a:off x="2320162" y="4630889"/>
            <a:ext cx="728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Rectangle 31"/>
          <p:cNvSpPr/>
          <p:nvPr/>
        </p:nvSpPr>
        <p:spPr>
          <a:xfrm>
            <a:off x="5154541" y="4046123"/>
            <a:ext cx="728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Rectangle 32"/>
          <p:cNvSpPr/>
          <p:nvPr/>
        </p:nvSpPr>
        <p:spPr>
          <a:xfrm>
            <a:off x="4433589" y="4252671"/>
            <a:ext cx="469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Fat</a:t>
            </a:r>
            <a:endParaRPr lang="en-GB" dirty="0"/>
          </a:p>
        </p:txBody>
      </p:sp>
      <p:sp>
        <p:nvSpPr>
          <p:cNvPr id="34" name="Rectangle 33"/>
          <p:cNvSpPr/>
          <p:nvPr/>
        </p:nvSpPr>
        <p:spPr>
          <a:xfrm>
            <a:off x="5154541" y="4622187"/>
            <a:ext cx="728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Rectangle 34"/>
          <p:cNvSpPr/>
          <p:nvPr/>
        </p:nvSpPr>
        <p:spPr>
          <a:xfrm>
            <a:off x="4405079" y="4758513"/>
            <a:ext cx="667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Flour</a:t>
            </a:r>
            <a:endParaRPr lang="en-GB" dirty="0"/>
          </a:p>
        </p:txBody>
      </p:sp>
      <p:sp>
        <p:nvSpPr>
          <p:cNvPr id="36" name="Right Brace 35"/>
          <p:cNvSpPr/>
          <p:nvPr/>
        </p:nvSpPr>
        <p:spPr>
          <a:xfrm>
            <a:off x="7524788" y="4630889"/>
            <a:ext cx="153638" cy="567086"/>
          </a:xfrm>
          <a:prstGeom prst="rightBrace">
            <a:avLst>
              <a:gd name="adj1" fmla="val 3403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855748" y="4725553"/>
            <a:ext cx="12184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£180</a:t>
            </a:r>
            <a:endParaRPr lang="en-GB" dirty="0"/>
          </a:p>
        </p:txBody>
      </p:sp>
      <p:sp>
        <p:nvSpPr>
          <p:cNvPr id="38" name="Rectangle 37"/>
          <p:cNvSpPr/>
          <p:nvPr/>
        </p:nvSpPr>
        <p:spPr>
          <a:xfrm>
            <a:off x="5883325" y="4626538"/>
            <a:ext cx="728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9" name="Rectangle 38"/>
          <p:cNvSpPr/>
          <p:nvPr/>
        </p:nvSpPr>
        <p:spPr>
          <a:xfrm>
            <a:off x="6612109" y="4630889"/>
            <a:ext cx="728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876138" y="5573156"/>
            <a:ext cx="2276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Given a total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5109479" y="5605322"/>
            <a:ext cx="2276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Given a </a:t>
            </a:r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part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256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20" grpId="0" animBg="1"/>
      <p:bldP spid="21" grpId="0"/>
      <p:bldP spid="30" grpId="0" animBg="1"/>
      <p:bldP spid="31" grpId="0" animBg="1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 animBg="1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91085" y="1826278"/>
            <a:ext cx="4103688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/>
              <a:t>Green paint is made by mixing blue and yellow paint in the ratio 3:5.</a:t>
            </a:r>
          </a:p>
          <a:p>
            <a:pPr eaLnBrk="1" hangingPunct="1"/>
            <a:r>
              <a:rPr lang="en-GB" altLang="en-US" sz="1800" dirty="0"/>
              <a:t>How much of each colour is needed to make 80 litres of green paint</a:t>
            </a:r>
            <a:r>
              <a:rPr lang="en-GB" altLang="en-US" sz="1800" dirty="0" smtClean="0"/>
              <a:t>?</a:t>
            </a:r>
            <a:endParaRPr lang="en-GB" altLang="en-US" sz="1800" dirty="0"/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4639235" y="1811990"/>
            <a:ext cx="4176713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/>
              <a:t>Money is split between </a:t>
            </a:r>
            <a:r>
              <a:rPr lang="en-GB" altLang="en-US" sz="1800" dirty="0" smtClean="0"/>
              <a:t>Phoebe </a:t>
            </a:r>
            <a:r>
              <a:rPr lang="en-GB" altLang="en-US" sz="1800" dirty="0"/>
              <a:t>and Monica in the ratio 5:6.</a:t>
            </a:r>
          </a:p>
          <a:p>
            <a:pPr eaLnBrk="1" hangingPunct="1"/>
            <a:r>
              <a:rPr lang="en-GB" altLang="en-US" sz="1800" dirty="0"/>
              <a:t>Monica gets £30. </a:t>
            </a:r>
          </a:p>
          <a:p>
            <a:pPr eaLnBrk="1" hangingPunct="1"/>
            <a:r>
              <a:rPr lang="en-GB" altLang="en-US" sz="1800" dirty="0"/>
              <a:t>How much does </a:t>
            </a:r>
            <a:r>
              <a:rPr lang="en-GB" altLang="en-US" sz="1800" dirty="0" smtClean="0"/>
              <a:t>Phoebe </a:t>
            </a:r>
            <a:r>
              <a:rPr lang="en-GB" altLang="en-US" sz="1800" dirty="0"/>
              <a:t>receive</a:t>
            </a:r>
            <a:r>
              <a:rPr lang="en-GB" altLang="en-US" sz="1800" dirty="0" smtClean="0"/>
              <a:t>?</a:t>
            </a:r>
            <a:endParaRPr lang="en-GB" altLang="en-US" sz="1800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91085" y="3318714"/>
            <a:ext cx="4103688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 smtClean="0"/>
              <a:t>The ages of a mother and daughter are in the ratio 8:3. If the mother is 48 years old, how old is the daughter?</a:t>
            </a:r>
            <a:endParaRPr lang="en-GB" altLang="en-US" sz="1800" dirty="0"/>
          </a:p>
          <a:p>
            <a:pPr eaLnBrk="1" hangingPunct="1"/>
            <a:endParaRPr lang="en-GB" altLang="en-US" sz="1800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675747" y="3304426"/>
            <a:ext cx="4103688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 smtClean="0"/>
              <a:t>Mr Happy has an orchard of apple and pear trees. The trees are planted in a ratio of 3:2. He has a total of 60 trees. How many trees are pear trees.</a:t>
            </a:r>
            <a:endParaRPr lang="en-GB" altLang="en-US" sz="1800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91085" y="4703573"/>
            <a:ext cx="4103688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 smtClean="0"/>
              <a:t>Pocket money is split between Jude, Luke and Lola in the ratio 4:5:6. Dad pays out £60. How much does each person get?</a:t>
            </a:r>
            <a:endParaRPr lang="en-GB" altLang="en-US" sz="1800" dirty="0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712260" y="4703573"/>
            <a:ext cx="4103688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 smtClean="0"/>
              <a:t>A model farm is made using a scale of 1:24.</a:t>
            </a:r>
          </a:p>
          <a:p>
            <a:pPr eaLnBrk="1" hangingPunct="1"/>
            <a:r>
              <a:rPr lang="en-GB" altLang="en-US" sz="1800" dirty="0" smtClean="0"/>
              <a:t>The height of a model cow is 5 cm. What is the height of the real cow?</a:t>
            </a:r>
            <a:endParaRPr lang="en-GB" altLang="en-US" sz="1800" dirty="0"/>
          </a:p>
        </p:txBody>
      </p:sp>
      <p:sp>
        <p:nvSpPr>
          <p:cNvPr id="19" name="TextBox 34"/>
          <p:cNvSpPr txBox="1">
            <a:spLocks noChangeArrowheads="1"/>
          </p:cNvSpPr>
          <p:nvPr/>
        </p:nvSpPr>
        <p:spPr bwMode="auto">
          <a:xfrm>
            <a:off x="356112" y="427131"/>
            <a:ext cx="86392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dirty="0" smtClean="0">
                <a:latin typeface="Euphemia" panose="020B0503040102020104" pitchFamily="34" charset="0"/>
              </a:rPr>
              <a:t>Sort these questions into two piles: </a:t>
            </a:r>
            <a:r>
              <a:rPr lang="en-GB" altLang="en-US" dirty="0" smtClean="0">
                <a:solidFill>
                  <a:srgbClr val="C00000"/>
                </a:solidFill>
                <a:latin typeface="Euphemia" panose="020B0503040102020104" pitchFamily="34" charset="0"/>
              </a:rPr>
              <a:t>‘Given a total’ </a:t>
            </a:r>
            <a:r>
              <a:rPr lang="en-GB" altLang="en-US" dirty="0" smtClean="0">
                <a:latin typeface="Euphemia" panose="020B0503040102020104" pitchFamily="34" charset="0"/>
              </a:rPr>
              <a:t>or </a:t>
            </a:r>
            <a:r>
              <a:rPr lang="en-GB" altLang="en-US" dirty="0" smtClean="0">
                <a:solidFill>
                  <a:srgbClr val="C00000"/>
                </a:solidFill>
                <a:latin typeface="Euphemia" panose="020B0503040102020104" pitchFamily="34" charset="0"/>
              </a:rPr>
              <a:t>‘given a part.’</a:t>
            </a:r>
            <a:r>
              <a:rPr lang="en-GB" altLang="en-US" dirty="0" smtClean="0">
                <a:latin typeface="Euphemia" panose="020B0503040102020104" pitchFamily="34" charset="0"/>
              </a:rPr>
              <a:t> Then answer the questions in your book using the correct </a:t>
            </a:r>
            <a:r>
              <a:rPr lang="en-GB" altLang="en-US" dirty="0" smtClean="0">
                <a:latin typeface="Euphemia" panose="020B0503040102020104" pitchFamily="34" charset="0"/>
              </a:rPr>
              <a:t>diagrams.</a:t>
            </a:r>
            <a:endParaRPr lang="en-GB" altLang="en-US" dirty="0" smtClean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176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 animBg="1"/>
      <p:bldP spid="38" grpId="0" animBg="1"/>
      <p:bldP spid="10" grpId="0" build="allAtOnce" animBg="1"/>
      <p:bldP spid="13" grpId="0" build="allAtOnce" animBg="1"/>
      <p:bldP spid="15" grpId="0" build="allAtOnce" animBg="1"/>
      <p:bldP spid="1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127" y="936738"/>
            <a:ext cx="88204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Euphemia" panose="020B0503040102020104" pitchFamily="34" charset="0"/>
              </a:rPr>
              <a:t>A sum of money is shared among Fred, George and Harry in the ratio 3:4:5.</a:t>
            </a:r>
          </a:p>
          <a:p>
            <a:pPr marL="457200" indent="-457200">
              <a:buAutoNum type="alphaLcParenR"/>
            </a:pPr>
            <a:r>
              <a:rPr lang="en-GB" sz="2400" dirty="0" smtClean="0">
                <a:latin typeface="Euphemia" panose="020B0503040102020104" pitchFamily="34" charset="0"/>
              </a:rPr>
              <a:t>Express Fred’s share as a fraction of George’s share.</a:t>
            </a:r>
          </a:p>
          <a:p>
            <a:pPr marL="457200" indent="-457200">
              <a:buAutoNum type="alphaLcParenR"/>
            </a:pPr>
            <a:r>
              <a:rPr lang="en-GB" sz="2400" dirty="0" smtClean="0">
                <a:latin typeface="Euphemia" panose="020B0503040102020104" pitchFamily="34" charset="0"/>
              </a:rPr>
              <a:t>Express Harry’s share as a fraction of the whole sum of money.</a:t>
            </a:r>
          </a:p>
          <a:p>
            <a:pPr marL="457200" indent="-457200">
              <a:buAutoNum type="alphaLcParenR"/>
            </a:pPr>
            <a:r>
              <a:rPr lang="en-GB" sz="2400" dirty="0" smtClean="0">
                <a:latin typeface="Euphemia" panose="020B0503040102020104" pitchFamily="34" charset="0"/>
              </a:rPr>
              <a:t>If Fred received £40 less than Harry, how much was the sum of money?</a:t>
            </a:r>
            <a:endParaRPr lang="en-GB" sz="2400" dirty="0">
              <a:latin typeface="Euphemia" panose="020B05030401020201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5602" y="3948626"/>
            <a:ext cx="608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Fred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898975" y="4339953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934361" y="4476279"/>
            <a:ext cx="871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George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934361" y="4998011"/>
            <a:ext cx="717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Harry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2835079" y="3763889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3771183" y="3763889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>
            <a:off x="2835079" y="4349247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/>
          <p:cNvSpPr/>
          <p:nvPr/>
        </p:nvSpPr>
        <p:spPr>
          <a:xfrm>
            <a:off x="3771183" y="4349247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ectangle 26"/>
          <p:cNvSpPr/>
          <p:nvPr/>
        </p:nvSpPr>
        <p:spPr>
          <a:xfrm>
            <a:off x="4707287" y="4349247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ectangle 27"/>
          <p:cNvSpPr/>
          <p:nvPr/>
        </p:nvSpPr>
        <p:spPr>
          <a:xfrm>
            <a:off x="2835079" y="4925311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Rectangle 28"/>
          <p:cNvSpPr/>
          <p:nvPr/>
        </p:nvSpPr>
        <p:spPr>
          <a:xfrm>
            <a:off x="3771183" y="4921158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ectangle 29"/>
          <p:cNvSpPr/>
          <p:nvPr/>
        </p:nvSpPr>
        <p:spPr>
          <a:xfrm>
            <a:off x="4707287" y="4921158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/>
          <p:cNvSpPr/>
          <p:nvPr/>
        </p:nvSpPr>
        <p:spPr>
          <a:xfrm>
            <a:off x="5643391" y="4921158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Rectangle 31"/>
          <p:cNvSpPr/>
          <p:nvPr/>
        </p:nvSpPr>
        <p:spPr>
          <a:xfrm>
            <a:off x="1898975" y="4906723"/>
            <a:ext cx="936104" cy="594652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More difficult questions…</a:t>
            </a:r>
            <a:endParaRPr lang="en-GB" altLang="en-US" sz="3200" dirty="0">
              <a:latin typeface="Euphemia" panose="020B05030401020201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98975" y="3768536"/>
            <a:ext cx="93610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27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/>
      <p:bldP spid="18" grpId="0" animBg="1"/>
      <p:bldP spid="2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1764" y="1387624"/>
            <a:ext cx="89822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Euphemia" panose="020B0503040102020104" pitchFamily="34" charset="0"/>
              </a:rPr>
              <a:t>Liam, Sarah and Emily shared some money in the ratio 2 : 3 : 7</a:t>
            </a:r>
          </a:p>
          <a:p>
            <a:r>
              <a:rPr lang="en-GB" sz="2400" dirty="0" smtClean="0">
                <a:latin typeface="Euphemia" panose="020B0503040102020104" pitchFamily="34" charset="0"/>
              </a:rPr>
              <a:t>Emily got £80 more than Liam.</a:t>
            </a:r>
          </a:p>
          <a:p>
            <a:endParaRPr lang="en-GB" sz="2400" dirty="0">
              <a:latin typeface="Euphemia" panose="020B0503040102020104" pitchFamily="34" charset="0"/>
            </a:endParaRPr>
          </a:p>
          <a:p>
            <a:r>
              <a:rPr lang="en-GB" sz="2400" dirty="0" smtClean="0">
                <a:latin typeface="Euphemia" panose="020B0503040102020104" pitchFamily="34" charset="0"/>
              </a:rPr>
              <a:t>How much money did Sarah get?</a:t>
            </a:r>
            <a:endParaRPr lang="en-GB" sz="2400" dirty="0">
              <a:latin typeface="Euphemia" panose="020B0503040102020104" pitchFamily="34" charset="0"/>
            </a:endParaRPr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More difficult questions…</a:t>
            </a:r>
            <a:endParaRPr lang="en-GB" altLang="en-US" sz="32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835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1387624"/>
            <a:ext cx="88204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Euphemia" panose="020B0503040102020104" pitchFamily="34" charset="0"/>
              </a:rPr>
              <a:t>The ratio of Superman’s money to Batman’s money was 5:3 at first.</a:t>
            </a:r>
          </a:p>
          <a:p>
            <a:r>
              <a:rPr lang="en-GB" sz="2400" dirty="0" smtClean="0">
                <a:latin typeface="Euphemia" panose="020B0503040102020104" pitchFamily="34" charset="0"/>
              </a:rPr>
              <a:t>After Superman spent ½ of his money, he had £15 less than Batman.</a:t>
            </a:r>
          </a:p>
          <a:p>
            <a:endParaRPr lang="en-GB" sz="2400" dirty="0">
              <a:latin typeface="Euphemia" panose="020B0503040102020104" pitchFamily="34" charset="0"/>
            </a:endParaRPr>
          </a:p>
          <a:p>
            <a:pPr marL="457200" indent="-457200">
              <a:buAutoNum type="alphaLcParenR"/>
            </a:pPr>
            <a:r>
              <a:rPr lang="en-GB" sz="2400" dirty="0" smtClean="0">
                <a:latin typeface="Euphemia" panose="020B0503040102020104" pitchFamily="34" charset="0"/>
              </a:rPr>
              <a:t>How much money did Superman spend?</a:t>
            </a:r>
          </a:p>
          <a:p>
            <a:pPr marL="457200" indent="-457200">
              <a:buAutoNum type="alphaLcParenR"/>
            </a:pPr>
            <a:r>
              <a:rPr lang="en-GB" sz="2400" dirty="0" smtClean="0">
                <a:latin typeface="Euphemia" panose="020B0503040102020104" pitchFamily="34" charset="0"/>
              </a:rPr>
              <a:t>What was the total amount the superheroes had at the beginning?</a:t>
            </a:r>
            <a:endParaRPr lang="en-GB" sz="2400" dirty="0">
              <a:latin typeface="Euphemia" panose="020B0503040102020104" pitchFamily="34" charset="0"/>
            </a:endParaRPr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More difficult questions…</a:t>
            </a:r>
            <a:endParaRPr lang="en-GB" altLang="en-US" sz="32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366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1387624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Euphemia" panose="020B0503040102020104" pitchFamily="34" charset="0"/>
              </a:rPr>
              <a:t>The ratio of Henry’s height to Jack’s height is 4 : 5. </a:t>
            </a:r>
          </a:p>
          <a:p>
            <a:r>
              <a:rPr lang="en-GB" sz="2400" dirty="0" smtClean="0">
                <a:latin typeface="Euphemia" panose="020B0503040102020104" pitchFamily="34" charset="0"/>
              </a:rPr>
              <a:t>The ratio of Jack’s height to Mark’s height is 10 : 9.</a:t>
            </a:r>
          </a:p>
          <a:p>
            <a:r>
              <a:rPr lang="en-GB" sz="2400" dirty="0" smtClean="0">
                <a:latin typeface="Euphemia" panose="020B0503040102020104" pitchFamily="34" charset="0"/>
              </a:rPr>
              <a:t>If Mark is 15 cm taller than Henry, how tall is Henry?</a:t>
            </a:r>
            <a:endParaRPr lang="en-GB" sz="2400" dirty="0">
              <a:latin typeface="Euphemia" panose="020B0503040102020104" pitchFamily="34" charset="0"/>
            </a:endParaRPr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More difficult questions…</a:t>
            </a:r>
            <a:endParaRPr lang="en-GB" altLang="en-US" sz="32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961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1387624"/>
            <a:ext cx="8820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Euphemia" panose="020B0503040102020104" pitchFamily="34" charset="0"/>
              </a:rPr>
              <a:t>The ratio of Charlotte’s savings to Lorna’s savings is 3 : 4.</a:t>
            </a:r>
          </a:p>
          <a:p>
            <a:r>
              <a:rPr lang="en-GB" sz="2400" dirty="0" smtClean="0">
                <a:latin typeface="Euphemia" panose="020B0503040102020104" pitchFamily="34" charset="0"/>
              </a:rPr>
              <a:t>The ratio of Lorna’s savings to Craig’s savings is 8 : 9.</a:t>
            </a:r>
          </a:p>
          <a:p>
            <a:r>
              <a:rPr lang="en-GB" sz="2400" dirty="0" smtClean="0">
                <a:latin typeface="Euphemia" panose="020B0503040102020104" pitchFamily="34" charset="0"/>
              </a:rPr>
              <a:t>If Charlotte’s savings is £15 less than Craig’s, how much do the 3 of them save together?</a:t>
            </a:r>
            <a:endParaRPr lang="en-GB" sz="2400" dirty="0">
              <a:latin typeface="Euphemia" panose="020B0503040102020104" pitchFamily="34" charset="0"/>
            </a:endParaRPr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More difficult questions…</a:t>
            </a:r>
            <a:endParaRPr lang="en-GB" altLang="en-US" sz="32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994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4"/>
          <p:cNvSpPr txBox="1">
            <a:spLocks noChangeArrowheads="1"/>
          </p:cNvSpPr>
          <p:nvPr/>
        </p:nvSpPr>
        <p:spPr bwMode="auto">
          <a:xfrm>
            <a:off x="611188" y="333375"/>
            <a:ext cx="79216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smtClean="0">
                <a:latin typeface="Euphemia" panose="020B0503040102020104" pitchFamily="34" charset="0"/>
              </a:rPr>
              <a:t>Question Creation</a:t>
            </a:r>
          </a:p>
          <a:p>
            <a:pPr eaLnBrk="1" hangingPunct="1"/>
            <a:r>
              <a:rPr lang="en-GB" altLang="en-US" sz="2000" dirty="0" smtClean="0">
                <a:latin typeface="Euphemia" panose="020B0503040102020104" pitchFamily="34" charset="0"/>
              </a:rPr>
              <a:t>Create your own questions and solutions using the guidelines below.</a:t>
            </a:r>
            <a:endParaRPr lang="en-GB" altLang="en-US" sz="2000" dirty="0">
              <a:latin typeface="Euphemia" panose="020B05030401020201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29883" b="1"/>
          <a:stretch/>
        </p:blipFill>
        <p:spPr>
          <a:xfrm>
            <a:off x="109384" y="1694329"/>
            <a:ext cx="8925232" cy="40341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flipH="1">
            <a:off x="7570003" y="2124635"/>
            <a:ext cx="188950" cy="235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£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flipH="1">
            <a:off x="2827674" y="4885765"/>
            <a:ext cx="188950" cy="235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£</a:t>
            </a:r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6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E88A935B-F5CE-4B14-AAE3-A7ADD2A7AEF8}" vid="{04D0190D-147C-4550-8027-F53385732A7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81</TotalTime>
  <Words>627</Words>
  <Application>Microsoft Office PowerPoint</Application>
  <PresentationFormat>On-screen Show (4:3)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ＭＳ Ｐゴシック</vt:lpstr>
      <vt:lpstr>Arial</vt:lpstr>
      <vt:lpstr>Calibri</vt:lpstr>
      <vt:lpstr>Comic Sans MS</vt:lpstr>
      <vt:lpstr>Euphemia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staff</cp:lastModifiedBy>
  <cp:revision>10</cp:revision>
  <dcterms:created xsi:type="dcterms:W3CDTF">2016-04-17T16:30:05Z</dcterms:created>
  <dcterms:modified xsi:type="dcterms:W3CDTF">2016-06-27T10:50:32Z</dcterms:modified>
</cp:coreProperties>
</file>